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8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6" r:id="rId80"/>
    <p:sldId id="334" r:id="rId81"/>
    <p:sldId id="335" r:id="rId82"/>
  </p:sldIdLst>
  <p:sldSz cx="9906000" cy="6858000" type="A4"/>
  <p:notesSz cx="6832600" cy="99631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747775"/>
          </p15:clr>
        </p15:guide>
        <p15:guide id="2" pos="3120">
          <p15:clr>
            <a:srgbClr val="747775"/>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87" roundtripDataSignature="AMtx7mh4roxV0EV96HxRUfgdEnBzUvkd8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A539D0F-AD9E-4FF2-8364-6D222111296B}">
  <a:tblStyle styleId="{BA539D0F-AD9E-4FF2-8364-6D222111296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808" y="64"/>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9"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customschemas.google.com/relationships/presentationmetadata" Target="metadata"/><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60793" cy="4998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70226" y="0"/>
            <a:ext cx="2960793" cy="4998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9463264"/>
            <a:ext cx="2960793" cy="4998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70226" y="9463264"/>
            <a:ext cx="2960793" cy="4998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ja-JP"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4: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85" name="Google Shape;85;p4: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3: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221" name="Google Shape;221;p13: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14: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232" name="Google Shape;232;p14: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5: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243" name="Google Shape;243;p15: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16: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254" name="Google Shape;254;p16: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17: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265" name="Google Shape;265;p17: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18: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276" name="Google Shape;276;p18: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19: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287" name="Google Shape;287;p19: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20: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298" name="Google Shape;298;p20: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21: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309" name="Google Shape;309;p21: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p22: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316" name="Google Shape;316;p22: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5: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94" name="Google Shape;94;p5: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23: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2" name="Google Shape;332;p23: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24: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363" name="Google Shape;363;p24: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25: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374" name="Google Shape;374;p25: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26: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385" name="Google Shape;385;p26: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27: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396" name="Google Shape;396;p27: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28: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407" name="Google Shape;407;p28: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29: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418" name="Google Shape;418;p29: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30: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429" name="Google Shape;429;p30: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p31: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440" name="Google Shape;440;p31: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p32: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451" name="Google Shape;451;p32: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6: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104" name="Google Shape;104;p6: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p:cNvGrpSpPr/>
        <p:nvPr/>
      </p:nvGrpSpPr>
      <p:grpSpPr>
        <a:xfrm>
          <a:off x="0" y="0"/>
          <a:ext cx="0" cy="0"/>
          <a:chOff x="0" y="0"/>
          <a:chExt cx="0" cy="0"/>
        </a:xfrm>
      </p:grpSpPr>
      <p:sp>
        <p:nvSpPr>
          <p:cNvPr id="461" name="Google Shape;461;p33: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462" name="Google Shape;462;p33: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34: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473" name="Google Shape;473;p34: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p35: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484" name="Google Shape;484;p35: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p36: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495" name="Google Shape;495;p36: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p37: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506" name="Google Shape;506;p37: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Google Shape;516;p38: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517" name="Google Shape;517;p38: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39: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524" name="Google Shape;524;p39: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p40: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0" name="Google Shape;540;p40: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p41: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571" name="Google Shape;571;p41: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0"/>
        <p:cNvGrpSpPr/>
        <p:nvPr/>
      </p:nvGrpSpPr>
      <p:grpSpPr>
        <a:xfrm>
          <a:off x="0" y="0"/>
          <a:ext cx="0" cy="0"/>
          <a:chOff x="0" y="0"/>
          <a:chExt cx="0" cy="0"/>
        </a:xfrm>
      </p:grpSpPr>
      <p:sp>
        <p:nvSpPr>
          <p:cNvPr id="581" name="Google Shape;581;p42: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582" name="Google Shape;582;p42: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7: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137" name="Google Shape;137;p7: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p43: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593" name="Google Shape;593;p43: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Google Shape;603;p44: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604" name="Google Shape;604;p44: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45: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615" name="Google Shape;615;p45: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p46: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626" name="Google Shape;626;p46: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5"/>
        <p:cNvGrpSpPr/>
        <p:nvPr/>
      </p:nvGrpSpPr>
      <p:grpSpPr>
        <a:xfrm>
          <a:off x="0" y="0"/>
          <a:ext cx="0" cy="0"/>
          <a:chOff x="0" y="0"/>
          <a:chExt cx="0" cy="0"/>
        </a:xfrm>
      </p:grpSpPr>
      <p:sp>
        <p:nvSpPr>
          <p:cNvPr id="636" name="Google Shape;636;p47: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637" name="Google Shape;637;p47: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6"/>
        <p:cNvGrpSpPr/>
        <p:nvPr/>
      </p:nvGrpSpPr>
      <p:grpSpPr>
        <a:xfrm>
          <a:off x="0" y="0"/>
          <a:ext cx="0" cy="0"/>
          <a:chOff x="0" y="0"/>
          <a:chExt cx="0" cy="0"/>
        </a:xfrm>
      </p:grpSpPr>
      <p:sp>
        <p:nvSpPr>
          <p:cNvPr id="647" name="Google Shape;647;p48: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648" name="Google Shape;648;p48: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7"/>
        <p:cNvGrpSpPr/>
        <p:nvPr/>
      </p:nvGrpSpPr>
      <p:grpSpPr>
        <a:xfrm>
          <a:off x="0" y="0"/>
          <a:ext cx="0" cy="0"/>
          <a:chOff x="0" y="0"/>
          <a:chExt cx="0" cy="0"/>
        </a:xfrm>
      </p:grpSpPr>
      <p:sp>
        <p:nvSpPr>
          <p:cNvPr id="658" name="Google Shape;658;p49: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659" name="Google Shape;659;p49: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Google Shape;669;p50: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670" name="Google Shape;670;p50: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9"/>
        <p:cNvGrpSpPr/>
        <p:nvPr/>
      </p:nvGrpSpPr>
      <p:grpSpPr>
        <a:xfrm>
          <a:off x="0" y="0"/>
          <a:ext cx="0" cy="0"/>
          <a:chOff x="0" y="0"/>
          <a:chExt cx="0" cy="0"/>
        </a:xfrm>
      </p:grpSpPr>
      <p:sp>
        <p:nvSpPr>
          <p:cNvPr id="680" name="Google Shape;680;p51: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681" name="Google Shape;681;p51: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0"/>
        <p:cNvGrpSpPr/>
        <p:nvPr/>
      </p:nvGrpSpPr>
      <p:grpSpPr>
        <a:xfrm>
          <a:off x="0" y="0"/>
          <a:ext cx="0" cy="0"/>
          <a:chOff x="0" y="0"/>
          <a:chExt cx="0" cy="0"/>
        </a:xfrm>
      </p:grpSpPr>
      <p:sp>
        <p:nvSpPr>
          <p:cNvPr id="691" name="Google Shape;691;p52: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692" name="Google Shape;692;p52: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8: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144" name="Google Shape;144;p8: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1"/>
        <p:cNvGrpSpPr/>
        <p:nvPr/>
      </p:nvGrpSpPr>
      <p:grpSpPr>
        <a:xfrm>
          <a:off x="0" y="0"/>
          <a:ext cx="0" cy="0"/>
          <a:chOff x="0" y="0"/>
          <a:chExt cx="0" cy="0"/>
        </a:xfrm>
      </p:grpSpPr>
      <p:sp>
        <p:nvSpPr>
          <p:cNvPr id="702" name="Google Shape;702;p53: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703" name="Google Shape;703;p53: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2"/>
        <p:cNvGrpSpPr/>
        <p:nvPr/>
      </p:nvGrpSpPr>
      <p:grpSpPr>
        <a:xfrm>
          <a:off x="0" y="0"/>
          <a:ext cx="0" cy="0"/>
          <a:chOff x="0" y="0"/>
          <a:chExt cx="0" cy="0"/>
        </a:xfrm>
      </p:grpSpPr>
      <p:sp>
        <p:nvSpPr>
          <p:cNvPr id="713" name="Google Shape;713;p54: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714" name="Google Shape;714;p54: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p55: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725" name="Google Shape;725;p55: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0"/>
        <p:cNvGrpSpPr/>
        <p:nvPr/>
      </p:nvGrpSpPr>
      <p:grpSpPr>
        <a:xfrm>
          <a:off x="0" y="0"/>
          <a:ext cx="0" cy="0"/>
          <a:chOff x="0" y="0"/>
          <a:chExt cx="0" cy="0"/>
        </a:xfrm>
      </p:grpSpPr>
      <p:sp>
        <p:nvSpPr>
          <p:cNvPr id="731" name="Google Shape;731;p56: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32" name="Google Shape;732;p56: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3"/>
        <p:cNvGrpSpPr/>
        <p:nvPr/>
      </p:nvGrpSpPr>
      <p:grpSpPr>
        <a:xfrm>
          <a:off x="0" y="0"/>
          <a:ext cx="0" cy="0"/>
          <a:chOff x="0" y="0"/>
          <a:chExt cx="0" cy="0"/>
        </a:xfrm>
      </p:grpSpPr>
      <p:sp>
        <p:nvSpPr>
          <p:cNvPr id="764" name="Google Shape;764;p57: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765" name="Google Shape;765;p57: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4"/>
        <p:cNvGrpSpPr/>
        <p:nvPr/>
      </p:nvGrpSpPr>
      <p:grpSpPr>
        <a:xfrm>
          <a:off x="0" y="0"/>
          <a:ext cx="0" cy="0"/>
          <a:chOff x="0" y="0"/>
          <a:chExt cx="0" cy="0"/>
        </a:xfrm>
      </p:grpSpPr>
      <p:sp>
        <p:nvSpPr>
          <p:cNvPr id="775" name="Google Shape;775;p58: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776" name="Google Shape;776;p58: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5"/>
        <p:cNvGrpSpPr/>
        <p:nvPr/>
      </p:nvGrpSpPr>
      <p:grpSpPr>
        <a:xfrm>
          <a:off x="0" y="0"/>
          <a:ext cx="0" cy="0"/>
          <a:chOff x="0" y="0"/>
          <a:chExt cx="0" cy="0"/>
        </a:xfrm>
      </p:grpSpPr>
      <p:sp>
        <p:nvSpPr>
          <p:cNvPr id="786" name="Google Shape;786;p59: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787" name="Google Shape;787;p59: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6"/>
        <p:cNvGrpSpPr/>
        <p:nvPr/>
      </p:nvGrpSpPr>
      <p:grpSpPr>
        <a:xfrm>
          <a:off x="0" y="0"/>
          <a:ext cx="0" cy="0"/>
          <a:chOff x="0" y="0"/>
          <a:chExt cx="0" cy="0"/>
        </a:xfrm>
      </p:grpSpPr>
      <p:sp>
        <p:nvSpPr>
          <p:cNvPr id="797" name="Google Shape;797;p60: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798" name="Google Shape;798;p60: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7"/>
        <p:cNvGrpSpPr/>
        <p:nvPr/>
      </p:nvGrpSpPr>
      <p:grpSpPr>
        <a:xfrm>
          <a:off x="0" y="0"/>
          <a:ext cx="0" cy="0"/>
          <a:chOff x="0" y="0"/>
          <a:chExt cx="0" cy="0"/>
        </a:xfrm>
      </p:grpSpPr>
      <p:sp>
        <p:nvSpPr>
          <p:cNvPr id="808" name="Google Shape;808;p61: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809" name="Google Shape;809;p61: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8"/>
        <p:cNvGrpSpPr/>
        <p:nvPr/>
      </p:nvGrpSpPr>
      <p:grpSpPr>
        <a:xfrm>
          <a:off x="0" y="0"/>
          <a:ext cx="0" cy="0"/>
          <a:chOff x="0" y="0"/>
          <a:chExt cx="0" cy="0"/>
        </a:xfrm>
      </p:grpSpPr>
      <p:sp>
        <p:nvSpPr>
          <p:cNvPr id="819" name="Google Shape;819;p62: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820" name="Google Shape;820;p62: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9: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160" name="Google Shape;160;p9: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9"/>
        <p:cNvGrpSpPr/>
        <p:nvPr/>
      </p:nvGrpSpPr>
      <p:grpSpPr>
        <a:xfrm>
          <a:off x="0" y="0"/>
          <a:ext cx="0" cy="0"/>
          <a:chOff x="0" y="0"/>
          <a:chExt cx="0" cy="0"/>
        </a:xfrm>
      </p:grpSpPr>
      <p:sp>
        <p:nvSpPr>
          <p:cNvPr id="830" name="Google Shape;830;p63: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831" name="Google Shape;831;p63: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0"/>
        <p:cNvGrpSpPr/>
        <p:nvPr/>
      </p:nvGrpSpPr>
      <p:grpSpPr>
        <a:xfrm>
          <a:off x="0" y="0"/>
          <a:ext cx="0" cy="0"/>
          <a:chOff x="0" y="0"/>
          <a:chExt cx="0" cy="0"/>
        </a:xfrm>
      </p:grpSpPr>
      <p:sp>
        <p:nvSpPr>
          <p:cNvPr id="841" name="Google Shape;841;p64: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842" name="Google Shape;842;p64: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1"/>
        <p:cNvGrpSpPr/>
        <p:nvPr/>
      </p:nvGrpSpPr>
      <p:grpSpPr>
        <a:xfrm>
          <a:off x="0" y="0"/>
          <a:ext cx="0" cy="0"/>
          <a:chOff x="0" y="0"/>
          <a:chExt cx="0" cy="0"/>
        </a:xfrm>
      </p:grpSpPr>
      <p:sp>
        <p:nvSpPr>
          <p:cNvPr id="852" name="Google Shape;852;p65: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853" name="Google Shape;853;p65: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2"/>
        <p:cNvGrpSpPr/>
        <p:nvPr/>
      </p:nvGrpSpPr>
      <p:grpSpPr>
        <a:xfrm>
          <a:off x="0" y="0"/>
          <a:ext cx="0" cy="0"/>
          <a:chOff x="0" y="0"/>
          <a:chExt cx="0" cy="0"/>
        </a:xfrm>
      </p:grpSpPr>
      <p:sp>
        <p:nvSpPr>
          <p:cNvPr id="863" name="Google Shape;863;p66: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864" name="Google Shape;864;p66: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3"/>
        <p:cNvGrpSpPr/>
        <p:nvPr/>
      </p:nvGrpSpPr>
      <p:grpSpPr>
        <a:xfrm>
          <a:off x="0" y="0"/>
          <a:ext cx="0" cy="0"/>
          <a:chOff x="0" y="0"/>
          <a:chExt cx="0" cy="0"/>
        </a:xfrm>
      </p:grpSpPr>
      <p:sp>
        <p:nvSpPr>
          <p:cNvPr id="874" name="Google Shape;874;p67: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875" name="Google Shape;875;p67: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4"/>
        <p:cNvGrpSpPr/>
        <p:nvPr/>
      </p:nvGrpSpPr>
      <p:grpSpPr>
        <a:xfrm>
          <a:off x="0" y="0"/>
          <a:ext cx="0" cy="0"/>
          <a:chOff x="0" y="0"/>
          <a:chExt cx="0" cy="0"/>
        </a:xfrm>
      </p:grpSpPr>
      <p:sp>
        <p:nvSpPr>
          <p:cNvPr id="885" name="Google Shape;885;p68: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886" name="Google Shape;886;p68: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5"/>
        <p:cNvGrpSpPr/>
        <p:nvPr/>
      </p:nvGrpSpPr>
      <p:grpSpPr>
        <a:xfrm>
          <a:off x="0" y="0"/>
          <a:ext cx="0" cy="0"/>
          <a:chOff x="0" y="0"/>
          <a:chExt cx="0" cy="0"/>
        </a:xfrm>
      </p:grpSpPr>
      <p:sp>
        <p:nvSpPr>
          <p:cNvPr id="896" name="Google Shape;896;p69: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897" name="Google Shape;897;p69: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6"/>
        <p:cNvGrpSpPr/>
        <p:nvPr/>
      </p:nvGrpSpPr>
      <p:grpSpPr>
        <a:xfrm>
          <a:off x="0" y="0"/>
          <a:ext cx="0" cy="0"/>
          <a:chOff x="0" y="0"/>
          <a:chExt cx="0" cy="0"/>
        </a:xfrm>
      </p:grpSpPr>
      <p:sp>
        <p:nvSpPr>
          <p:cNvPr id="907" name="Google Shape;907;p70: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908" name="Google Shape;908;p70: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7"/>
        <p:cNvGrpSpPr/>
        <p:nvPr/>
      </p:nvGrpSpPr>
      <p:grpSpPr>
        <a:xfrm>
          <a:off x="0" y="0"/>
          <a:ext cx="0" cy="0"/>
          <a:chOff x="0" y="0"/>
          <a:chExt cx="0" cy="0"/>
        </a:xfrm>
      </p:grpSpPr>
      <p:sp>
        <p:nvSpPr>
          <p:cNvPr id="918" name="Google Shape;918;p71: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919" name="Google Shape;919;p71: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8"/>
        <p:cNvGrpSpPr/>
        <p:nvPr/>
      </p:nvGrpSpPr>
      <p:grpSpPr>
        <a:xfrm>
          <a:off x="0" y="0"/>
          <a:ext cx="0" cy="0"/>
          <a:chOff x="0" y="0"/>
          <a:chExt cx="0" cy="0"/>
        </a:xfrm>
      </p:grpSpPr>
      <p:sp>
        <p:nvSpPr>
          <p:cNvPr id="929" name="Google Shape;929;p72: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930" name="Google Shape;930;p72: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0: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188" name="Google Shape;188;p10: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9"/>
        <p:cNvGrpSpPr/>
        <p:nvPr/>
      </p:nvGrpSpPr>
      <p:grpSpPr>
        <a:xfrm>
          <a:off x="0" y="0"/>
          <a:ext cx="0" cy="0"/>
          <a:chOff x="0" y="0"/>
          <a:chExt cx="0" cy="0"/>
        </a:xfrm>
      </p:grpSpPr>
      <p:sp>
        <p:nvSpPr>
          <p:cNvPr id="940" name="Google Shape;940;p73: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941" name="Google Shape;941;p73: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6"/>
        <p:cNvGrpSpPr/>
        <p:nvPr/>
      </p:nvGrpSpPr>
      <p:grpSpPr>
        <a:xfrm>
          <a:off x="0" y="0"/>
          <a:ext cx="0" cy="0"/>
          <a:chOff x="0" y="0"/>
          <a:chExt cx="0" cy="0"/>
        </a:xfrm>
      </p:grpSpPr>
      <p:sp>
        <p:nvSpPr>
          <p:cNvPr id="947" name="Google Shape;947;g23c2fd51229_0_0:notes"/>
          <p:cNvSpPr txBox="1">
            <a:spLocks noGrp="1"/>
          </p:cNvSpPr>
          <p:nvPr>
            <p:ph type="body" idx="1"/>
          </p:nvPr>
        </p:nvSpPr>
        <p:spPr>
          <a:xfrm>
            <a:off x="683260" y="4794766"/>
            <a:ext cx="5466000" cy="3923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948" name="Google Shape;948;g23c2fd51229_0_0: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6"/>
        <p:cNvGrpSpPr/>
        <p:nvPr/>
      </p:nvGrpSpPr>
      <p:grpSpPr>
        <a:xfrm>
          <a:off x="0" y="0"/>
          <a:ext cx="0" cy="0"/>
          <a:chOff x="0" y="0"/>
          <a:chExt cx="0" cy="0"/>
        </a:xfrm>
      </p:grpSpPr>
      <p:sp>
        <p:nvSpPr>
          <p:cNvPr id="957" name="Google Shape;957;g21ebaefc295_0_0:notes"/>
          <p:cNvSpPr txBox="1">
            <a:spLocks noGrp="1"/>
          </p:cNvSpPr>
          <p:nvPr>
            <p:ph type="body" idx="1"/>
          </p:nvPr>
        </p:nvSpPr>
        <p:spPr>
          <a:xfrm>
            <a:off x="683260" y="4794766"/>
            <a:ext cx="5466080" cy="392315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958" name="Google Shape;958;g21ebaefc295_0_0: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6"/>
        <p:cNvGrpSpPr/>
        <p:nvPr/>
      </p:nvGrpSpPr>
      <p:grpSpPr>
        <a:xfrm>
          <a:off x="0" y="0"/>
          <a:ext cx="0" cy="0"/>
          <a:chOff x="0" y="0"/>
          <a:chExt cx="0" cy="0"/>
        </a:xfrm>
      </p:grpSpPr>
      <p:sp>
        <p:nvSpPr>
          <p:cNvPr id="967" name="Google Shape;967;p1:notes"/>
          <p:cNvSpPr txBox="1">
            <a:spLocks noGrp="1"/>
          </p:cNvSpPr>
          <p:nvPr>
            <p:ph type="body" idx="1"/>
          </p:nvPr>
        </p:nvSpPr>
        <p:spPr>
          <a:xfrm>
            <a:off x="683260" y="4794766"/>
            <a:ext cx="5466080" cy="392315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968" name="Google Shape;968;p1: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6"/>
        <p:cNvGrpSpPr/>
        <p:nvPr/>
      </p:nvGrpSpPr>
      <p:grpSpPr>
        <a:xfrm>
          <a:off x="0" y="0"/>
          <a:ext cx="0" cy="0"/>
          <a:chOff x="0" y="0"/>
          <a:chExt cx="0" cy="0"/>
        </a:xfrm>
      </p:grpSpPr>
      <p:sp>
        <p:nvSpPr>
          <p:cNvPr id="977" name="Google Shape;977;p3:notes"/>
          <p:cNvSpPr txBox="1">
            <a:spLocks noGrp="1"/>
          </p:cNvSpPr>
          <p:nvPr>
            <p:ph type="body" idx="1"/>
          </p:nvPr>
        </p:nvSpPr>
        <p:spPr>
          <a:xfrm>
            <a:off x="683260" y="4794766"/>
            <a:ext cx="5466080" cy="392315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978" name="Google Shape;978;p3: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6"/>
        <p:cNvGrpSpPr/>
        <p:nvPr/>
      </p:nvGrpSpPr>
      <p:grpSpPr>
        <a:xfrm>
          <a:off x="0" y="0"/>
          <a:ext cx="0" cy="0"/>
          <a:chOff x="0" y="0"/>
          <a:chExt cx="0" cy="0"/>
        </a:xfrm>
      </p:grpSpPr>
      <p:sp>
        <p:nvSpPr>
          <p:cNvPr id="987" name="Google Shape;987;p74:notes"/>
          <p:cNvSpPr txBox="1">
            <a:spLocks noGrp="1"/>
          </p:cNvSpPr>
          <p:nvPr>
            <p:ph type="body" idx="1"/>
          </p:nvPr>
        </p:nvSpPr>
        <p:spPr>
          <a:xfrm>
            <a:off x="683260" y="4794766"/>
            <a:ext cx="5466080" cy="392315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988" name="Google Shape;988;p74: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6"/>
        <p:cNvGrpSpPr/>
        <p:nvPr/>
      </p:nvGrpSpPr>
      <p:grpSpPr>
        <a:xfrm>
          <a:off x="0" y="0"/>
          <a:ext cx="0" cy="0"/>
          <a:chOff x="0" y="0"/>
          <a:chExt cx="0" cy="0"/>
        </a:xfrm>
      </p:grpSpPr>
      <p:sp>
        <p:nvSpPr>
          <p:cNvPr id="997" name="Google Shape;997;p88:notes"/>
          <p:cNvSpPr txBox="1">
            <a:spLocks noGrp="1"/>
          </p:cNvSpPr>
          <p:nvPr>
            <p:ph type="body" idx="1"/>
          </p:nvPr>
        </p:nvSpPr>
        <p:spPr>
          <a:xfrm>
            <a:off x="683260" y="4794766"/>
            <a:ext cx="5466080" cy="392315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998" name="Google Shape;998;p88: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6"/>
        <p:cNvGrpSpPr/>
        <p:nvPr/>
      </p:nvGrpSpPr>
      <p:grpSpPr>
        <a:xfrm>
          <a:off x="0" y="0"/>
          <a:ext cx="0" cy="0"/>
          <a:chOff x="0" y="0"/>
          <a:chExt cx="0" cy="0"/>
        </a:xfrm>
      </p:grpSpPr>
      <p:sp>
        <p:nvSpPr>
          <p:cNvPr id="1007" name="Google Shape;1007;p89:notes"/>
          <p:cNvSpPr txBox="1">
            <a:spLocks noGrp="1"/>
          </p:cNvSpPr>
          <p:nvPr>
            <p:ph type="body" idx="1"/>
          </p:nvPr>
        </p:nvSpPr>
        <p:spPr>
          <a:xfrm>
            <a:off x="683260" y="4794766"/>
            <a:ext cx="5466080" cy="392315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1008" name="Google Shape;1008;p89: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6"/>
        <p:cNvGrpSpPr/>
        <p:nvPr/>
      </p:nvGrpSpPr>
      <p:grpSpPr>
        <a:xfrm>
          <a:off x="0" y="0"/>
          <a:ext cx="0" cy="0"/>
          <a:chOff x="0" y="0"/>
          <a:chExt cx="0" cy="0"/>
        </a:xfrm>
      </p:grpSpPr>
      <p:sp>
        <p:nvSpPr>
          <p:cNvPr id="1017" name="Google Shape;1017;p90:notes"/>
          <p:cNvSpPr txBox="1">
            <a:spLocks noGrp="1"/>
          </p:cNvSpPr>
          <p:nvPr>
            <p:ph type="body" idx="1"/>
          </p:nvPr>
        </p:nvSpPr>
        <p:spPr>
          <a:xfrm>
            <a:off x="683260" y="4794766"/>
            <a:ext cx="5466080" cy="392315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1018" name="Google Shape;1018;p90: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6"/>
        <p:cNvGrpSpPr/>
        <p:nvPr/>
      </p:nvGrpSpPr>
      <p:grpSpPr>
        <a:xfrm>
          <a:off x="0" y="0"/>
          <a:ext cx="0" cy="0"/>
          <a:chOff x="0" y="0"/>
          <a:chExt cx="0" cy="0"/>
        </a:xfrm>
      </p:grpSpPr>
      <p:sp>
        <p:nvSpPr>
          <p:cNvPr id="1017" name="Google Shape;1017;p90:notes"/>
          <p:cNvSpPr txBox="1">
            <a:spLocks noGrp="1"/>
          </p:cNvSpPr>
          <p:nvPr>
            <p:ph type="body" idx="1"/>
          </p:nvPr>
        </p:nvSpPr>
        <p:spPr>
          <a:xfrm>
            <a:off x="683260" y="4794766"/>
            <a:ext cx="5466080" cy="392315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1018" name="Google Shape;1018;p90: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6931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1: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199" name="Google Shape;199;p11: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6"/>
        <p:cNvGrpSpPr/>
        <p:nvPr/>
      </p:nvGrpSpPr>
      <p:grpSpPr>
        <a:xfrm>
          <a:off x="0" y="0"/>
          <a:ext cx="0" cy="0"/>
          <a:chOff x="0" y="0"/>
          <a:chExt cx="0" cy="0"/>
        </a:xfrm>
      </p:grpSpPr>
      <p:sp>
        <p:nvSpPr>
          <p:cNvPr id="1027" name="Google Shape;1027;p2:notes"/>
          <p:cNvSpPr txBox="1">
            <a:spLocks noGrp="1"/>
          </p:cNvSpPr>
          <p:nvPr>
            <p:ph type="body" idx="1"/>
          </p:nvPr>
        </p:nvSpPr>
        <p:spPr>
          <a:xfrm>
            <a:off x="683260" y="4794766"/>
            <a:ext cx="5466080" cy="392315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1028" name="Google Shape;1028;p2: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6"/>
        <p:cNvGrpSpPr/>
        <p:nvPr/>
      </p:nvGrpSpPr>
      <p:grpSpPr>
        <a:xfrm>
          <a:off x="0" y="0"/>
          <a:ext cx="0" cy="0"/>
          <a:chOff x="0" y="0"/>
          <a:chExt cx="0" cy="0"/>
        </a:xfrm>
      </p:grpSpPr>
      <p:sp>
        <p:nvSpPr>
          <p:cNvPr id="1037" name="Google Shape;1037;p75: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38" name="Google Shape;1038;p75: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2:notes"/>
          <p:cNvSpPr txBox="1">
            <a:spLocks noGrp="1"/>
          </p:cNvSpPr>
          <p:nvPr>
            <p:ph type="body" idx="1"/>
          </p:nvPr>
        </p:nvSpPr>
        <p:spPr>
          <a:xfrm>
            <a:off x="683260" y="4794766"/>
            <a:ext cx="5466080" cy="392299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endParaRPr/>
          </a:p>
        </p:txBody>
      </p:sp>
      <p:sp>
        <p:nvSpPr>
          <p:cNvPr id="210" name="Google Shape;210;p12:notes"/>
          <p:cNvSpPr>
            <a:spLocks noGrp="1" noRot="1" noChangeAspect="1"/>
          </p:cNvSpPr>
          <p:nvPr>
            <p:ph type="sldImg" idx="2"/>
          </p:nvPr>
        </p:nvSpPr>
        <p:spPr>
          <a:xfrm>
            <a:off x="989013" y="1246188"/>
            <a:ext cx="4854575" cy="33623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白紙" type="blank">
  <p:cSld name="BLANK">
    <p:spTree>
      <p:nvGrpSpPr>
        <p:cNvPr id="1" name="Shape 14"/>
        <p:cNvGrpSpPr/>
        <p:nvPr/>
      </p:nvGrpSpPr>
      <p:grpSpPr>
        <a:xfrm>
          <a:off x="0" y="0"/>
          <a:ext cx="0" cy="0"/>
          <a:chOff x="0" y="0"/>
          <a:chExt cx="0" cy="0"/>
        </a:xfrm>
      </p:grpSpPr>
      <p:sp>
        <p:nvSpPr>
          <p:cNvPr id="15" name="Google Shape;15;p78"/>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6" name="Google Shape;16;p78"/>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7" name="Google Shape;17;p78"/>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71"/>
        <p:cNvGrpSpPr/>
        <p:nvPr/>
      </p:nvGrpSpPr>
      <p:grpSpPr>
        <a:xfrm>
          <a:off x="0" y="0"/>
          <a:ext cx="0" cy="0"/>
          <a:chOff x="0" y="0"/>
          <a:chExt cx="0" cy="0"/>
        </a:xfrm>
      </p:grpSpPr>
      <p:sp>
        <p:nvSpPr>
          <p:cNvPr id="72" name="Google Shape;72;p86"/>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86"/>
          <p:cNvSpPr txBox="1">
            <a:spLocks noGrp="1"/>
          </p:cNvSpPr>
          <p:nvPr>
            <p:ph type="body" idx="1"/>
          </p:nvPr>
        </p:nvSpPr>
        <p:spPr>
          <a:xfrm rot="5400000">
            <a:off x="2777332" y="-270668"/>
            <a:ext cx="4351338" cy="85439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4" name="Google Shape;74;p86"/>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5" name="Google Shape;75;p86"/>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6" name="Google Shape;76;p86"/>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77"/>
        <p:cNvGrpSpPr/>
        <p:nvPr/>
      </p:nvGrpSpPr>
      <p:grpSpPr>
        <a:xfrm>
          <a:off x="0" y="0"/>
          <a:ext cx="0" cy="0"/>
          <a:chOff x="0" y="0"/>
          <a:chExt cx="0" cy="0"/>
        </a:xfrm>
      </p:grpSpPr>
      <p:sp>
        <p:nvSpPr>
          <p:cNvPr id="78" name="Google Shape;78;p87"/>
          <p:cNvSpPr txBox="1">
            <a:spLocks noGrp="1"/>
          </p:cNvSpPr>
          <p:nvPr>
            <p:ph type="title"/>
          </p:nvPr>
        </p:nvSpPr>
        <p:spPr>
          <a:xfrm rot="5400000">
            <a:off x="5251054" y="2203054"/>
            <a:ext cx="5811838" cy="213598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87"/>
          <p:cNvSpPr txBox="1">
            <a:spLocks noGrp="1"/>
          </p:cNvSpPr>
          <p:nvPr>
            <p:ph type="body" idx="1"/>
          </p:nvPr>
        </p:nvSpPr>
        <p:spPr>
          <a:xfrm rot="5400000">
            <a:off x="917179" y="128984"/>
            <a:ext cx="5811838" cy="6284119"/>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0" name="Google Shape;80;p87"/>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1" name="Google Shape;81;p87"/>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2" name="Google Shape;82;p87"/>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18"/>
        <p:cNvGrpSpPr/>
        <p:nvPr/>
      </p:nvGrpSpPr>
      <p:grpSpPr>
        <a:xfrm>
          <a:off x="0" y="0"/>
          <a:ext cx="0" cy="0"/>
          <a:chOff x="0" y="0"/>
          <a:chExt cx="0" cy="0"/>
        </a:xfrm>
      </p:grpSpPr>
      <p:sp>
        <p:nvSpPr>
          <p:cNvPr id="19" name="Google Shape;19;p77"/>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77"/>
          <p:cNvSpPr txBox="1">
            <a:spLocks noGrp="1"/>
          </p:cNvSpPr>
          <p:nvPr>
            <p:ph type="body" idx="1"/>
          </p:nvPr>
        </p:nvSpPr>
        <p:spPr>
          <a:xfrm>
            <a:off x="681038" y="1825625"/>
            <a:ext cx="8543925"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77"/>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2" name="Google Shape;22;p77"/>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3" name="Google Shape;23;p77"/>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タイトル スライド" type="title">
  <p:cSld name="TITLE">
    <p:spTree>
      <p:nvGrpSpPr>
        <p:cNvPr id="1" name="Shape 24"/>
        <p:cNvGrpSpPr/>
        <p:nvPr/>
      </p:nvGrpSpPr>
      <p:grpSpPr>
        <a:xfrm>
          <a:off x="0" y="0"/>
          <a:ext cx="0" cy="0"/>
          <a:chOff x="0" y="0"/>
          <a:chExt cx="0" cy="0"/>
        </a:xfrm>
      </p:grpSpPr>
      <p:sp>
        <p:nvSpPr>
          <p:cNvPr id="25" name="Google Shape;25;p79"/>
          <p:cNvSpPr txBox="1">
            <a:spLocks noGrp="1"/>
          </p:cNvSpPr>
          <p:nvPr>
            <p:ph type="ctrTitle"/>
          </p:nvPr>
        </p:nvSpPr>
        <p:spPr>
          <a:xfrm>
            <a:off x="742950" y="1122363"/>
            <a:ext cx="84201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79"/>
          <p:cNvSpPr txBox="1">
            <a:spLocks noGrp="1"/>
          </p:cNvSpPr>
          <p:nvPr>
            <p:ph type="subTitle" idx="1"/>
          </p:nvPr>
        </p:nvSpPr>
        <p:spPr>
          <a:xfrm>
            <a:off x="1238250" y="3602038"/>
            <a:ext cx="74295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7" name="Google Shape;27;p79"/>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8" name="Google Shape;28;p79"/>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9" name="Google Shape;29;p79"/>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30"/>
        <p:cNvGrpSpPr/>
        <p:nvPr/>
      </p:nvGrpSpPr>
      <p:grpSpPr>
        <a:xfrm>
          <a:off x="0" y="0"/>
          <a:ext cx="0" cy="0"/>
          <a:chOff x="0" y="0"/>
          <a:chExt cx="0" cy="0"/>
        </a:xfrm>
      </p:grpSpPr>
      <p:sp>
        <p:nvSpPr>
          <p:cNvPr id="31" name="Google Shape;31;p80"/>
          <p:cNvSpPr txBox="1">
            <a:spLocks noGrp="1"/>
          </p:cNvSpPr>
          <p:nvPr>
            <p:ph type="title"/>
          </p:nvPr>
        </p:nvSpPr>
        <p:spPr>
          <a:xfrm>
            <a:off x="675879" y="1709740"/>
            <a:ext cx="8543925"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80"/>
          <p:cNvSpPr txBox="1">
            <a:spLocks noGrp="1"/>
          </p:cNvSpPr>
          <p:nvPr>
            <p:ph type="body" idx="1"/>
          </p:nvPr>
        </p:nvSpPr>
        <p:spPr>
          <a:xfrm>
            <a:off x="675879" y="4589465"/>
            <a:ext cx="8543925"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3" name="Google Shape;33;p80"/>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4" name="Google Shape;34;p80"/>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5" name="Google Shape;35;p80"/>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36"/>
        <p:cNvGrpSpPr/>
        <p:nvPr/>
      </p:nvGrpSpPr>
      <p:grpSpPr>
        <a:xfrm>
          <a:off x="0" y="0"/>
          <a:ext cx="0" cy="0"/>
          <a:chOff x="0" y="0"/>
          <a:chExt cx="0" cy="0"/>
        </a:xfrm>
      </p:grpSpPr>
      <p:sp>
        <p:nvSpPr>
          <p:cNvPr id="37" name="Google Shape;37;p81"/>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81"/>
          <p:cNvSpPr txBox="1">
            <a:spLocks noGrp="1"/>
          </p:cNvSpPr>
          <p:nvPr>
            <p:ph type="body" idx="1"/>
          </p:nvPr>
        </p:nvSpPr>
        <p:spPr>
          <a:xfrm>
            <a:off x="681038" y="1825625"/>
            <a:ext cx="421005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81"/>
          <p:cNvSpPr txBox="1">
            <a:spLocks noGrp="1"/>
          </p:cNvSpPr>
          <p:nvPr>
            <p:ph type="body" idx="2"/>
          </p:nvPr>
        </p:nvSpPr>
        <p:spPr>
          <a:xfrm>
            <a:off x="5014913" y="1825625"/>
            <a:ext cx="421005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81"/>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81"/>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81"/>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43"/>
        <p:cNvGrpSpPr/>
        <p:nvPr/>
      </p:nvGrpSpPr>
      <p:grpSpPr>
        <a:xfrm>
          <a:off x="0" y="0"/>
          <a:ext cx="0" cy="0"/>
          <a:chOff x="0" y="0"/>
          <a:chExt cx="0" cy="0"/>
        </a:xfrm>
      </p:grpSpPr>
      <p:sp>
        <p:nvSpPr>
          <p:cNvPr id="44" name="Google Shape;44;p82"/>
          <p:cNvSpPr txBox="1">
            <a:spLocks noGrp="1"/>
          </p:cNvSpPr>
          <p:nvPr>
            <p:ph type="title"/>
          </p:nvPr>
        </p:nvSpPr>
        <p:spPr>
          <a:xfrm>
            <a:off x="68232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82"/>
          <p:cNvSpPr txBox="1">
            <a:spLocks noGrp="1"/>
          </p:cNvSpPr>
          <p:nvPr>
            <p:ph type="body" idx="1"/>
          </p:nvPr>
        </p:nvSpPr>
        <p:spPr>
          <a:xfrm>
            <a:off x="682329" y="1681163"/>
            <a:ext cx="4190702"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6" name="Google Shape;46;p82"/>
          <p:cNvSpPr txBox="1">
            <a:spLocks noGrp="1"/>
          </p:cNvSpPr>
          <p:nvPr>
            <p:ph type="body" idx="2"/>
          </p:nvPr>
        </p:nvSpPr>
        <p:spPr>
          <a:xfrm>
            <a:off x="682329" y="2505075"/>
            <a:ext cx="4190702"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82"/>
          <p:cNvSpPr txBox="1">
            <a:spLocks noGrp="1"/>
          </p:cNvSpPr>
          <p:nvPr>
            <p:ph type="body" idx="3"/>
          </p:nvPr>
        </p:nvSpPr>
        <p:spPr>
          <a:xfrm>
            <a:off x="5014913" y="1681163"/>
            <a:ext cx="421134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82"/>
          <p:cNvSpPr txBox="1">
            <a:spLocks noGrp="1"/>
          </p:cNvSpPr>
          <p:nvPr>
            <p:ph type="body" idx="4"/>
          </p:nvPr>
        </p:nvSpPr>
        <p:spPr>
          <a:xfrm>
            <a:off x="5014913" y="2505075"/>
            <a:ext cx="421134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82"/>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0" name="Google Shape;50;p82"/>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1" name="Google Shape;51;p82"/>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52"/>
        <p:cNvGrpSpPr/>
        <p:nvPr/>
      </p:nvGrpSpPr>
      <p:grpSpPr>
        <a:xfrm>
          <a:off x="0" y="0"/>
          <a:ext cx="0" cy="0"/>
          <a:chOff x="0" y="0"/>
          <a:chExt cx="0" cy="0"/>
        </a:xfrm>
      </p:grpSpPr>
      <p:sp>
        <p:nvSpPr>
          <p:cNvPr id="53" name="Google Shape;53;p83"/>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3"/>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5" name="Google Shape;55;p83"/>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6" name="Google Shape;56;p83"/>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57"/>
        <p:cNvGrpSpPr/>
        <p:nvPr/>
      </p:nvGrpSpPr>
      <p:grpSpPr>
        <a:xfrm>
          <a:off x="0" y="0"/>
          <a:ext cx="0" cy="0"/>
          <a:chOff x="0" y="0"/>
          <a:chExt cx="0" cy="0"/>
        </a:xfrm>
      </p:grpSpPr>
      <p:sp>
        <p:nvSpPr>
          <p:cNvPr id="58" name="Google Shape;58;p84"/>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84"/>
          <p:cNvSpPr txBox="1">
            <a:spLocks noGrp="1"/>
          </p:cNvSpPr>
          <p:nvPr>
            <p:ph type="body" idx="1"/>
          </p:nvPr>
        </p:nvSpPr>
        <p:spPr>
          <a:xfrm>
            <a:off x="4211340" y="987427"/>
            <a:ext cx="5014913"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0" name="Google Shape;60;p84"/>
          <p:cNvSpPr txBox="1">
            <a:spLocks noGrp="1"/>
          </p:cNvSpPr>
          <p:nvPr>
            <p:ph type="body" idx="2"/>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1" name="Google Shape;61;p84"/>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2" name="Google Shape;62;p84"/>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3" name="Google Shape;63;p84"/>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64"/>
        <p:cNvGrpSpPr/>
        <p:nvPr/>
      </p:nvGrpSpPr>
      <p:grpSpPr>
        <a:xfrm>
          <a:off x="0" y="0"/>
          <a:ext cx="0" cy="0"/>
          <a:chOff x="0" y="0"/>
          <a:chExt cx="0" cy="0"/>
        </a:xfrm>
      </p:grpSpPr>
      <p:sp>
        <p:nvSpPr>
          <p:cNvPr id="65" name="Google Shape;65;p85"/>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85"/>
          <p:cNvSpPr>
            <a:spLocks noGrp="1"/>
          </p:cNvSpPr>
          <p:nvPr>
            <p:ph type="pic" idx="2"/>
          </p:nvPr>
        </p:nvSpPr>
        <p:spPr>
          <a:xfrm>
            <a:off x="4211340" y="987427"/>
            <a:ext cx="5014913" cy="4873625"/>
          </a:xfrm>
          <a:prstGeom prst="rect">
            <a:avLst/>
          </a:prstGeom>
          <a:noFill/>
          <a:ln>
            <a:noFill/>
          </a:ln>
        </p:spPr>
      </p:sp>
      <p:sp>
        <p:nvSpPr>
          <p:cNvPr id="67" name="Google Shape;67;p85"/>
          <p:cNvSpPr txBox="1">
            <a:spLocks noGrp="1"/>
          </p:cNvSpPr>
          <p:nvPr>
            <p:ph type="body" idx="1"/>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8" name="Google Shape;68;p85"/>
          <p:cNvSpPr txBox="1">
            <a:spLocks noGrp="1"/>
          </p:cNvSpPr>
          <p:nvPr>
            <p:ph type="dt" idx="10"/>
          </p:nvPr>
        </p:nvSpPr>
        <p:spPr>
          <a:xfrm>
            <a:off x="681038" y="6356352"/>
            <a:ext cx="222885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85"/>
          <p:cNvSpPr txBox="1">
            <a:spLocks noGrp="1"/>
          </p:cNvSpPr>
          <p:nvPr>
            <p:ph type="ftr" idx="11"/>
          </p:nvPr>
        </p:nvSpPr>
        <p:spPr>
          <a:xfrm>
            <a:off x="3281363" y="6356352"/>
            <a:ext cx="3343275"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85"/>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76"/>
          <p:cNvSpPr txBox="1">
            <a:spLocks noGrp="1"/>
          </p:cNvSpPr>
          <p:nvPr>
            <p:ph type="title"/>
          </p:nvPr>
        </p:nvSpPr>
        <p:spPr>
          <a:xfrm>
            <a:off x="681038" y="365127"/>
            <a:ext cx="8543925"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76"/>
          <p:cNvSpPr txBox="1">
            <a:spLocks noGrp="1"/>
          </p:cNvSpPr>
          <p:nvPr>
            <p:ph type="body" idx="1"/>
          </p:nvPr>
        </p:nvSpPr>
        <p:spPr>
          <a:xfrm>
            <a:off x="681038" y="1825625"/>
            <a:ext cx="8543925"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76"/>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888888"/>
                </a:solidFill>
                <a:latin typeface="Meiryo"/>
                <a:ea typeface="Meiryo"/>
                <a:cs typeface="Meiryo"/>
                <a:sym typeface="Meiryo"/>
              </a:defRPr>
            </a:lvl9pPr>
          </a:lstStyle>
          <a:p>
            <a:pPr marL="0" lvl="0" indent="0" algn="r" rtl="0">
              <a:spcBef>
                <a:spcPts val="0"/>
              </a:spcBef>
              <a:spcAft>
                <a:spcPts val="0"/>
              </a:spcAft>
              <a:buNone/>
            </a:pPr>
            <a:fld id="{00000000-1234-1234-1234-123412341234}" type="slidenum">
              <a:rPr lang="ja-JP"/>
              <a:t>‹#›</a:t>
            </a:fld>
            <a:endParaRPr/>
          </a:p>
        </p:txBody>
      </p:sp>
      <p:sp>
        <p:nvSpPr>
          <p:cNvPr id="13" name="Google Shape;13;p76"/>
          <p:cNvSpPr txBox="1"/>
          <p:nvPr/>
        </p:nvSpPr>
        <p:spPr>
          <a:xfrm>
            <a:off x="145322" y="6520927"/>
            <a:ext cx="2747868"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ja-JP" sz="1000" b="0" i="0" u="none" strike="noStrike" cap="none">
                <a:solidFill>
                  <a:schemeClr val="dk1"/>
                </a:solidFill>
                <a:latin typeface="Meiryo"/>
                <a:ea typeface="Meiryo"/>
                <a:cs typeface="Meiryo"/>
                <a:sym typeface="Meiryo"/>
              </a:rPr>
              <a:t>2022年度 ITCAテーマ研究活動【S22001】</a:t>
            </a:r>
            <a:endParaRPr sz="1000" b="0" i="0" u="none" strike="noStrike" cap="none">
              <a:solidFill>
                <a:schemeClr val="dk1"/>
              </a:solidFill>
              <a:latin typeface="Meiryo"/>
              <a:ea typeface="Meiryo"/>
              <a:cs typeface="Meiryo"/>
              <a:sym typeface="Meiryo"/>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2.xml.rels><?xml version="1.0" encoding="UTF-8" standalone="yes"?>
<Relationships xmlns="http://schemas.openxmlformats.org/package/2006/relationships"><Relationship Id="rId3" Type="http://schemas.openxmlformats.org/officeDocument/2006/relationships/hyperlink" Target="https://www.itc.or.jp/about/guideline/"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creativecommons.org/licenses/by/4.0/deed.ja" TargetMode="External"/><Relationship Id="rId5" Type="http://schemas.openxmlformats.org/officeDocument/2006/relationships/hyperlink" Target="https://www.ipa.go.jp/jinzai/itss/download.html" TargetMode="External"/><Relationship Id="rId4" Type="http://schemas.openxmlformats.org/officeDocument/2006/relationships/hyperlink" Target="https://www.ipa.go.jp/jinzai/skill-standard/dss/index.html"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hyperlink" Target="mailto:iimura@dejitore.com" TargetMode="External"/><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mailto:mail@hitomiimamura.com" TargetMode="External"/><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hyperlink" Target="mailto:info@dejitore.com" TargetMode="External"/><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4"/>
          <p:cNvSpPr/>
          <p:nvPr/>
        </p:nvSpPr>
        <p:spPr>
          <a:xfrm>
            <a:off x="863194" y="848559"/>
            <a:ext cx="8119872" cy="996606"/>
          </a:xfrm>
          <a:prstGeom prst="rect">
            <a:avLst/>
          </a:prstGeom>
          <a:solidFill>
            <a:srgbClr val="D8E2F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222A35"/>
              </a:buClr>
              <a:buSzPts val="3200"/>
              <a:buFont typeface="Meiryo"/>
              <a:buNone/>
            </a:pPr>
            <a:r>
              <a:rPr lang="ja-JP" sz="3200" b="1" i="0" u="none" strike="noStrike" cap="none">
                <a:solidFill>
                  <a:srgbClr val="222A35"/>
                </a:solidFill>
                <a:latin typeface="Meiryo"/>
                <a:ea typeface="Meiryo"/>
                <a:cs typeface="Meiryo"/>
                <a:sym typeface="Meiryo"/>
              </a:rPr>
              <a:t>【中小企業 デジ活スキル】</a:t>
            </a:r>
            <a:endParaRPr sz="3200" b="0" i="0" u="none" strike="noStrike" cap="none">
              <a:solidFill>
                <a:schemeClr val="lt1"/>
              </a:solidFill>
              <a:latin typeface="Meiryo"/>
              <a:ea typeface="Meiryo"/>
              <a:cs typeface="Meiryo"/>
              <a:sym typeface="Meiryo"/>
            </a:endParaRPr>
          </a:p>
        </p:txBody>
      </p:sp>
      <p:sp>
        <p:nvSpPr>
          <p:cNvPr id="88" name="Google Shape;88;p4"/>
          <p:cNvSpPr txBox="1"/>
          <p:nvPr/>
        </p:nvSpPr>
        <p:spPr>
          <a:xfrm>
            <a:off x="1127481" y="2253941"/>
            <a:ext cx="7651037" cy="138495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222A35"/>
              </a:buClr>
              <a:buSzPts val="2800"/>
              <a:buFont typeface="Meiryo"/>
              <a:buNone/>
            </a:pPr>
            <a:r>
              <a:rPr lang="ja-JP" sz="2800" b="1" i="0" u="none" strike="noStrike" cap="none">
                <a:solidFill>
                  <a:srgbClr val="222A35"/>
                </a:solidFill>
                <a:latin typeface="Meiryo"/>
                <a:ea typeface="Meiryo"/>
                <a:cs typeface="Meiryo"/>
                <a:sym typeface="Meiryo"/>
              </a:rPr>
              <a:t>中小企業の中で</a:t>
            </a:r>
            <a:endParaRPr sz="2800" b="1" i="0" u="none" strike="noStrike" cap="none">
              <a:solidFill>
                <a:srgbClr val="222A35"/>
              </a:solidFill>
              <a:latin typeface="Meiryo"/>
              <a:ea typeface="Meiryo"/>
              <a:cs typeface="Meiryo"/>
              <a:sym typeface="Meiryo"/>
            </a:endParaRPr>
          </a:p>
          <a:p>
            <a:pPr marL="0" marR="0" lvl="0" indent="0" algn="ctr" rtl="0">
              <a:lnSpc>
                <a:spcPct val="100000"/>
              </a:lnSpc>
              <a:spcBef>
                <a:spcPts val="0"/>
              </a:spcBef>
              <a:spcAft>
                <a:spcPts val="0"/>
              </a:spcAft>
              <a:buClr>
                <a:srgbClr val="222A35"/>
              </a:buClr>
              <a:buSzPts val="2800"/>
              <a:buFont typeface="Meiryo"/>
              <a:buNone/>
            </a:pPr>
            <a:r>
              <a:rPr lang="ja-JP" sz="2800" b="1" i="0" u="none" strike="noStrike" cap="none">
                <a:solidFill>
                  <a:srgbClr val="222A35"/>
                </a:solidFill>
                <a:latin typeface="Meiryo"/>
                <a:ea typeface="Meiryo"/>
                <a:cs typeface="Meiryo"/>
                <a:sym typeface="Meiryo"/>
              </a:rPr>
              <a:t>デジタル活用を推進する人材に</a:t>
            </a:r>
            <a:endParaRPr sz="2800" b="1" i="0" u="none" strike="noStrike" cap="none">
              <a:solidFill>
                <a:srgbClr val="222A35"/>
              </a:solidFill>
              <a:latin typeface="Meiryo"/>
              <a:ea typeface="Meiryo"/>
              <a:cs typeface="Meiryo"/>
              <a:sym typeface="Meiryo"/>
            </a:endParaRPr>
          </a:p>
          <a:p>
            <a:pPr marL="0" marR="0" lvl="0" indent="0" algn="ctr" rtl="0">
              <a:lnSpc>
                <a:spcPct val="100000"/>
              </a:lnSpc>
              <a:spcBef>
                <a:spcPts val="0"/>
              </a:spcBef>
              <a:spcAft>
                <a:spcPts val="0"/>
              </a:spcAft>
              <a:buClr>
                <a:srgbClr val="222A35"/>
              </a:buClr>
              <a:buSzPts val="2800"/>
              <a:buFont typeface="Meiryo"/>
              <a:buNone/>
            </a:pPr>
            <a:r>
              <a:rPr lang="ja-JP" sz="2800" b="1" i="0" u="none" strike="noStrike" cap="none">
                <a:solidFill>
                  <a:srgbClr val="222A35"/>
                </a:solidFill>
                <a:latin typeface="Meiryo"/>
                <a:ea typeface="Meiryo"/>
                <a:cs typeface="Meiryo"/>
                <a:sym typeface="Meiryo"/>
              </a:rPr>
              <a:t>求められるスキル定義</a:t>
            </a:r>
            <a:endParaRPr sz="2800" b="1" i="0" u="none" strike="noStrike" cap="none">
              <a:solidFill>
                <a:srgbClr val="222A35"/>
              </a:solidFill>
              <a:latin typeface="Meiryo"/>
              <a:ea typeface="Meiryo"/>
              <a:cs typeface="Meiryo"/>
              <a:sym typeface="Meiryo"/>
            </a:endParaRPr>
          </a:p>
        </p:txBody>
      </p:sp>
      <p:sp>
        <p:nvSpPr>
          <p:cNvPr id="89" name="Google Shape;89;p4"/>
          <p:cNvSpPr txBox="1"/>
          <p:nvPr/>
        </p:nvSpPr>
        <p:spPr>
          <a:xfrm>
            <a:off x="2115337" y="5490617"/>
            <a:ext cx="5675323" cy="40006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2000"/>
              <a:buFont typeface="Meiryo"/>
              <a:buNone/>
            </a:pPr>
            <a:r>
              <a:rPr lang="ja-JP" sz="2000" b="0" i="0" u="none" strike="noStrike" cap="none">
                <a:solidFill>
                  <a:schemeClr val="dk1"/>
                </a:solidFill>
                <a:latin typeface="Meiryo"/>
                <a:ea typeface="Meiryo"/>
                <a:cs typeface="Meiryo"/>
                <a:sym typeface="Meiryo"/>
              </a:rPr>
              <a:t>2022年度 ITCAテーマ研究活動【S22001】</a:t>
            </a:r>
            <a:endParaRPr sz="2000" b="0" i="0" u="none" strike="noStrike" cap="none">
              <a:solidFill>
                <a:schemeClr val="dk1"/>
              </a:solidFill>
              <a:latin typeface="Meiryo"/>
              <a:ea typeface="Meiryo"/>
              <a:cs typeface="Meiryo"/>
              <a:sym typeface="Meiryo"/>
            </a:endParaRPr>
          </a:p>
        </p:txBody>
      </p:sp>
      <p:sp>
        <p:nvSpPr>
          <p:cNvPr id="90" name="Google Shape;90;p4"/>
          <p:cNvSpPr txBox="1"/>
          <p:nvPr/>
        </p:nvSpPr>
        <p:spPr>
          <a:xfrm>
            <a:off x="1905349" y="4047672"/>
            <a:ext cx="6792423" cy="13233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000"/>
              <a:buFont typeface="Meiryo"/>
              <a:buNone/>
            </a:pPr>
            <a:r>
              <a:rPr lang="ja-JP" sz="2000" b="1" i="0" u="none" strike="noStrike" cap="none">
                <a:solidFill>
                  <a:schemeClr val="dk1"/>
                </a:solidFill>
                <a:latin typeface="Meiryo"/>
                <a:ea typeface="Meiryo"/>
                <a:cs typeface="Meiryo"/>
                <a:sym typeface="Meiryo"/>
              </a:rPr>
              <a:t>ITコーディネータ有志</a:t>
            </a:r>
            <a:endParaRPr sz="20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2000"/>
              <a:buFont typeface="Meiryo"/>
              <a:buNone/>
            </a:pPr>
            <a:r>
              <a:rPr lang="ja-JP" sz="2000" b="1" i="0" u="none" strike="noStrike" cap="none">
                <a:solidFill>
                  <a:schemeClr val="dk1"/>
                </a:solidFill>
                <a:latin typeface="Meiryo"/>
                <a:ea typeface="Meiryo"/>
                <a:cs typeface="Meiryo"/>
                <a:sym typeface="Meiryo"/>
              </a:rPr>
              <a:t>　青木　薫、飯村　和浩、今村　仁美、風間　雅宏、</a:t>
            </a:r>
            <a:endParaRPr sz="20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2000"/>
              <a:buFont typeface="Meiryo"/>
              <a:buNone/>
            </a:pPr>
            <a:r>
              <a:rPr lang="ja-JP" sz="2000" b="1" i="0" u="none" strike="noStrike" cap="none">
                <a:solidFill>
                  <a:schemeClr val="dk1"/>
                </a:solidFill>
                <a:latin typeface="Meiryo"/>
                <a:ea typeface="Meiryo"/>
                <a:cs typeface="Meiryo"/>
                <a:sym typeface="Meiryo"/>
              </a:rPr>
              <a:t>　加藤　昌宏、倉田　一範、後藤　雅俊、坂本　ゆみか、</a:t>
            </a:r>
            <a:endParaRPr sz="20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2000"/>
              <a:buFont typeface="Meiryo"/>
              <a:buNone/>
            </a:pPr>
            <a:r>
              <a:rPr lang="ja-JP" sz="2000" b="1" i="0" u="none" strike="noStrike" cap="none">
                <a:solidFill>
                  <a:schemeClr val="dk1"/>
                </a:solidFill>
                <a:latin typeface="Meiryo"/>
                <a:ea typeface="Meiryo"/>
                <a:cs typeface="Meiryo"/>
                <a:sym typeface="Meiryo"/>
              </a:rPr>
              <a:t>　島村　康人、長戸　美樹、堀　明人</a:t>
            </a:r>
            <a:endParaRPr sz="1800" b="0" i="0" u="none" strike="noStrike" cap="none">
              <a:solidFill>
                <a:schemeClr val="dk1"/>
              </a:solidFill>
              <a:latin typeface="Meiryo"/>
              <a:ea typeface="Meiryo"/>
              <a:cs typeface="Meiryo"/>
              <a:sym typeface="Meiryo"/>
            </a:endParaRPr>
          </a:p>
        </p:txBody>
      </p:sp>
      <p:sp>
        <p:nvSpPr>
          <p:cNvPr id="91" name="Google Shape;91;p4"/>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1</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13"/>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10</a:t>
            </a:fld>
            <a:endParaRPr/>
          </a:p>
        </p:txBody>
      </p:sp>
      <p:graphicFrame>
        <p:nvGraphicFramePr>
          <p:cNvPr id="224" name="Google Shape;224;p13"/>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部分的にでも定番の情報発信ツールを使うことができる（WordPress(CMS)、YouTube、Instagram、画像動画編集ソフト等）</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268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ブログ、CMS、SNS、動画配信といった情報発信ツールが世の中に沢山あります。それらを自ら活用してコンテンツの編集や投稿ができれば、タイムリーで正確な魅力伝達が可能になります。</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rPr>
                        <a:t>完璧に使いこなせなくても構いません。基本的な操作をマスターし、応用的な操作は社外のプロを頼りましょう。</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br>
                        <a:rPr lang="ja-JP" sz="1200" u="none" strike="noStrike" cap="none">
                          <a:latin typeface="Meiryo"/>
                          <a:ea typeface="Meiryo"/>
                          <a:cs typeface="Meiryo"/>
                          <a:sym typeface="Meiryo"/>
                        </a:rPr>
                      </a:br>
                      <a:r>
                        <a:rPr lang="ja-JP" sz="1200" b="0" i="0" u="none" strike="noStrike" cap="none">
                          <a:solidFill>
                            <a:schemeClr val="dk1"/>
                          </a:solidFill>
                          <a:latin typeface="Meiryo"/>
                          <a:ea typeface="Meiryo"/>
                          <a:cs typeface="Meiryo"/>
                          <a:sym typeface="Meiryo"/>
                        </a:rPr>
                        <a:t>【スキルの内容】</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・世の中にある定番の情報発信ツールを知っている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・テストアカウントを作成してお試し利用ができる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・リンクやタグ、埋め込みなどの基礎知識を持っている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・ツール同士を組み合わせて利用できる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・外部委託先とツールについて基本的な会話ができる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76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・世間で使われているツールへの興味を持ち最新情報を半年に１回はチェックする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・各ツールのマニュアル・チュートリアルなどを参照し基本的な操作・機能を理解する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
                            </a:ext>
                          </a:extLst>
                        </a:rPr>
                        <a:t>効果的な使い方などの次の一歩を書籍やインターネット</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
                            </a:ext>
                          </a:extLst>
                        </a:rPr>
                        <a:t>（YouTubeやオンラインスクール）</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
                            </a:ext>
                          </a:extLst>
                        </a:rPr>
                        <a:t>などで学ぶ</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世間で使われている主流なツールを社内で学び、使ってみる、アカウントを作成してみる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成功している例を意識的に見て、真似してみる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発信している内容を社内で共有し、評価し合う</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56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発信ツールを使いファンを獲得するには情熱を持って発信し続ける必要があります。社内でツールを扱える人がいれば、情報やメッセージに一貫性ができ、更新が容易になり、より魅力を伝えやすくなります。まずは使ってみる事です。使いながら自社にあった発信方法を見つけていきましょう。</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225" name="Google Shape;225;p13"/>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PD2　情報発信ツールを自ら使う</a:t>
            </a:r>
            <a:endParaRPr sz="1400" b="1" i="0" u="none" strike="noStrike" cap="none">
              <a:solidFill>
                <a:schemeClr val="dk1"/>
              </a:solidFill>
              <a:latin typeface="Meiryo"/>
              <a:ea typeface="Meiryo"/>
              <a:cs typeface="Meiryo"/>
              <a:sym typeface="Meiryo"/>
            </a:endParaRPr>
          </a:p>
        </p:txBody>
      </p:sp>
      <p:sp>
        <p:nvSpPr>
          <p:cNvPr id="226" name="Google Shape;226;p13"/>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227" name="Google Shape;227;p13"/>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組織の「伝える力」を伸ばすスキル</a:t>
            </a:r>
            <a:endParaRPr sz="1800" b="0" i="0" u="none" strike="noStrike" cap="none">
              <a:solidFill>
                <a:schemeClr val="dk1"/>
              </a:solidFill>
              <a:latin typeface="Meiryo"/>
              <a:ea typeface="Meiryo"/>
              <a:cs typeface="Meiryo"/>
              <a:sym typeface="Meiryo"/>
            </a:endParaRPr>
          </a:p>
        </p:txBody>
      </p:sp>
      <p:sp>
        <p:nvSpPr>
          <p:cNvPr id="228" name="Google Shape;228;p13"/>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社外に魅力を伝える人材【ファン・メイカー】</a:t>
            </a:r>
            <a:endParaRPr sz="1200" b="1" i="0" u="none" strike="noStrike" cap="none">
              <a:solidFill>
                <a:srgbClr val="595959"/>
              </a:solidFill>
              <a:latin typeface="Meiryo"/>
              <a:ea typeface="Meiryo"/>
              <a:cs typeface="Meiryo"/>
              <a:sym typeface="Meiryo"/>
            </a:endParaRPr>
          </a:p>
        </p:txBody>
      </p:sp>
      <p:sp>
        <p:nvSpPr>
          <p:cNvPr id="229" name="Google Shape;229;p13"/>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Presentation</a:t>
            </a:r>
            <a:endParaRPr sz="1050" b="0" i="0" u="none" strike="noStrike" cap="none">
              <a:solidFill>
                <a:schemeClr val="lt1"/>
              </a:solidFill>
              <a:latin typeface="Meiryo"/>
              <a:ea typeface="Meiryo"/>
              <a:cs typeface="Meiryo"/>
              <a:sym typeface="Meiryo"/>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graphicFrame>
        <p:nvGraphicFramePr>
          <p:cNvPr id="234" name="Google Shape;234;p14"/>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専門業者やクラウドソーシングなど社外の制作者を選定し、発注し、狙いを伝え、ディレクション（指揮・進行管理）できる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3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ザインやWeb制作に発注者として主体的に取り組むことが重要です。頭の中のビジョンや思いを自分の言葉や資料で説明しましょう。自社の思いを受け止めて最大限に表現してくれると期待できる事業者に託しましょう。ミスコミュニケーションは必ず生まれるものですが、それをできるだけ減らすために、伝える努力をしましょう。</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br>
                        <a:rPr lang="ja-JP" sz="1200" u="none" strike="noStrike" cap="none">
                          <a:latin typeface="Meiryo"/>
                          <a:ea typeface="Meiryo"/>
                          <a:cs typeface="Meiryo"/>
                          <a:sym typeface="Meiryo"/>
                        </a:rPr>
                      </a:br>
                      <a:r>
                        <a:rPr lang="ja-JP" sz="1200" b="0" i="0" u="none" strike="noStrike" cap="none">
                          <a:solidFill>
                            <a:schemeClr val="dk1"/>
                          </a:solidFill>
                          <a:latin typeface="Meiryo"/>
                          <a:ea typeface="Meiryo"/>
                          <a:cs typeface="Meiryo"/>
                          <a:sym typeface="Meiryo"/>
                        </a:rPr>
                        <a:t>【スキルの内容】</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・デザインやWeb制作に関する基本的な作業工程を理解している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・何を誰に伝えたいか（目的）を制作者に書面で伝えられる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・自社の夢を託せる制作者を</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
                            </a:ext>
                          </a:extLst>
                        </a:rPr>
                        <a:t>知人などから紹介</a:t>
                      </a:r>
                      <a:r>
                        <a:rPr lang="ja-JP" sz="1200" b="0" i="0" u="none" strike="noStrike" cap="none">
                          <a:solidFill>
                            <a:schemeClr val="dk1"/>
                          </a:solidFill>
                          <a:latin typeface="Meiryo"/>
                          <a:ea typeface="Meiryo"/>
                          <a:cs typeface="Meiryo"/>
                          <a:sym typeface="Meiryo"/>
                        </a:rPr>
                        <a:t>してもらい選定できる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・制作者から提示された案に対して責任を持って指摘・回答できる（そのために必要な社内の調整を行える）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・認識違いを防ぐため、工程途中での確認タイミングを制作者と協議できる（しっかりと要求できる）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62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a:t>
                      </a:r>
                      <a:r>
                        <a:rPr lang="ja-JP" sz="1200" u="none" strike="noStrike" cap="none">
                          <a:solidFill>
                            <a:schemeClr val="dk1"/>
                          </a:solidFill>
                          <a:latin typeface="Meiryo"/>
                          <a:ea typeface="Meiryo"/>
                          <a:cs typeface="Meiryo"/>
                          <a:sym typeface="Meiryo"/>
                        </a:rPr>
                        <a:t>自社Webサイト</a:t>
                      </a:r>
                      <a:r>
                        <a:rPr lang="ja-JP" sz="1200" b="0" i="0" u="none" strike="noStrike" cap="none">
                          <a:solidFill>
                            <a:schemeClr val="dk1"/>
                          </a:solidFill>
                          <a:latin typeface="Meiryo"/>
                          <a:ea typeface="Meiryo"/>
                          <a:cs typeface="Meiryo"/>
                          <a:sym typeface="Meiryo"/>
                        </a:rPr>
                        <a:t>の制作会社に意図を正しく伝える方法を学ぶ</a:t>
                      </a:r>
                      <a:endParaRPr sz="18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・Web制作に際して整理すべき事柄をテンプレートやワークシートで学ぶ</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作業工程を理解するために制作会社に遠慮せず聞く</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その制作会社の過去の作品例を見せてもらう</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参考にしたい、真似たい、制作事例を自らも探してみる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936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こちらの疑問や質問、迷いや悩みをちゃんと受け止めて、厳しいことも含めて提案してくれるような、相性の合う制作会社を選びましょう（言われたことだけやる制作会社ではなく）。制作会社との仕事は、スキルやノウハウを学べる大変貴重な機会でもあります。</a:t>
                      </a:r>
                      <a:r>
                        <a:rPr lang="ja-JP" sz="1200" u="none" strike="noStrike" cap="none">
                          <a:solidFill>
                            <a:schemeClr val="dk1"/>
                          </a:solidFill>
                          <a:latin typeface="Meiryo"/>
                          <a:ea typeface="Meiryo"/>
                          <a:cs typeface="Meiryo"/>
                          <a:sym typeface="Meiryo"/>
                        </a:rPr>
                        <a:t>制作会社への丸投げや頼り切りではなく、</a:t>
                      </a:r>
                      <a:r>
                        <a:rPr lang="ja-JP" sz="1200" b="0" i="0" u="none" strike="noStrike" cap="none">
                          <a:solidFill>
                            <a:schemeClr val="dk1"/>
                          </a:solidFill>
                          <a:latin typeface="Meiryo"/>
                          <a:ea typeface="Meiryo"/>
                          <a:cs typeface="Meiryo"/>
                          <a:sym typeface="Meiryo"/>
                        </a:rPr>
                        <a:t>社内の担当者の成長のチャンスととらえ、仕事を通じて積極的に学んでいきましょう。</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235" name="Google Shape;235;p14"/>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PD3　ディレクション</a:t>
            </a:r>
            <a:endParaRPr sz="1400" b="1" i="0" u="none" strike="noStrike" cap="none">
              <a:solidFill>
                <a:schemeClr val="dk1"/>
              </a:solidFill>
              <a:latin typeface="Meiryo"/>
              <a:ea typeface="Meiryo"/>
              <a:cs typeface="Meiryo"/>
              <a:sym typeface="Meiryo"/>
            </a:endParaRPr>
          </a:p>
        </p:txBody>
      </p:sp>
      <p:sp>
        <p:nvSpPr>
          <p:cNvPr id="236" name="Google Shape;236;p14"/>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237" name="Google Shape;237;p14"/>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組織の「伝える力」を伸ばすスキル</a:t>
            </a:r>
            <a:endParaRPr sz="1800" b="0" i="0" u="none" strike="noStrike" cap="none">
              <a:solidFill>
                <a:schemeClr val="dk1"/>
              </a:solidFill>
              <a:latin typeface="Meiryo"/>
              <a:ea typeface="Meiryo"/>
              <a:cs typeface="Meiryo"/>
              <a:sym typeface="Meiryo"/>
            </a:endParaRPr>
          </a:p>
        </p:txBody>
      </p:sp>
      <p:sp>
        <p:nvSpPr>
          <p:cNvPr id="238" name="Google Shape;238;p14"/>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社外に魅力を伝える人材【ファン・メイカー】</a:t>
            </a:r>
            <a:endParaRPr sz="1200" b="1" i="0" u="none" strike="noStrike" cap="none">
              <a:solidFill>
                <a:srgbClr val="595959"/>
              </a:solidFill>
              <a:latin typeface="Meiryo"/>
              <a:ea typeface="Meiryo"/>
              <a:cs typeface="Meiryo"/>
              <a:sym typeface="Meiryo"/>
            </a:endParaRPr>
          </a:p>
        </p:txBody>
      </p:sp>
      <p:sp>
        <p:nvSpPr>
          <p:cNvPr id="239" name="Google Shape;239;p14"/>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Presentation</a:t>
            </a:r>
            <a:endParaRPr sz="1050" b="0" i="0" u="none" strike="noStrike" cap="none">
              <a:solidFill>
                <a:schemeClr val="lt1"/>
              </a:solidFill>
              <a:latin typeface="Meiryo"/>
              <a:ea typeface="Meiryo"/>
              <a:cs typeface="Meiryo"/>
              <a:sym typeface="Meiryo"/>
            </a:endParaRPr>
          </a:p>
        </p:txBody>
      </p:sp>
      <p:sp>
        <p:nvSpPr>
          <p:cNvPr id="240" name="Google Shape;240;p14"/>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graphicFrame>
        <p:nvGraphicFramePr>
          <p:cNvPr id="245" name="Google Shape;245;p15"/>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著作権法や景品表示法、業界固有のガイドライン等を遵守し、リアルでウソのない等身大の情報発信を熱量を持って楽しめる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16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義務感や嫌々ながらの情報発信では自社の魅力を伝えることはできません。情報発信を楽しめるのも必要なスキルの一つです。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同時に、他人のプライバシーに</a:t>
                      </a:r>
                      <a:r>
                        <a:rPr lang="ja-JP" sz="1200" u="none" strike="noStrike" cap="none">
                          <a:solidFill>
                            <a:schemeClr val="dk1"/>
                          </a:solidFill>
                          <a:latin typeface="Meiryo"/>
                          <a:ea typeface="Meiryo"/>
                          <a:cs typeface="Meiryo"/>
                          <a:sym typeface="Meiryo"/>
                        </a:rPr>
                        <a:t>配慮する</a:t>
                      </a:r>
                      <a:r>
                        <a:rPr lang="ja-JP" sz="1200" b="0" i="0" u="none" strike="noStrike" cap="none">
                          <a:solidFill>
                            <a:schemeClr val="dk1"/>
                          </a:solidFill>
                          <a:latin typeface="Meiryo"/>
                          <a:ea typeface="Meiryo"/>
                          <a:cs typeface="Meiryo"/>
                          <a:sym typeface="Meiryo"/>
                        </a:rPr>
                        <a:t>、まぎらわしい表現や誤解を生みそうな表現は避けるなど、責任を持って正しい情報を発信するための基本知識を身につけることも大切です。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br>
                        <a:rPr lang="ja-JP" sz="1200" u="none" strike="noStrike" cap="none">
                          <a:solidFill>
                            <a:schemeClr val="dk1"/>
                          </a:solidFill>
                          <a:latin typeface="Meiryo"/>
                          <a:ea typeface="Meiryo"/>
                          <a:cs typeface="Meiryo"/>
                          <a:sym typeface="Meiryo"/>
                        </a:rPr>
                      </a:br>
                      <a:r>
                        <a:rPr lang="ja-JP" sz="1200" b="0" i="0" u="none" strike="noStrike" cap="none">
                          <a:solidFill>
                            <a:schemeClr val="dk1"/>
                          </a:solidFill>
                          <a:latin typeface="Meiryo"/>
                          <a:ea typeface="Meiryo"/>
                          <a:cs typeface="Meiryo"/>
                          <a:sym typeface="Meiryo"/>
                        </a:rPr>
                        <a:t>【スキルの内容】</a:t>
                      </a:r>
                      <a:endParaRPr sz="18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・商品・サービスの魅力を知ってほしい、自社の良さを伝えたい、という情報発信の熱意を持てる</a:t>
                      </a:r>
                      <a:endParaRPr sz="12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・著作権法や景品表示法の基礎的な理解がある</a:t>
                      </a:r>
                      <a:endParaRPr sz="18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・SNSの炎上を未然に防ぐ対策や</a:t>
                      </a:r>
                      <a:r>
                        <a:rPr lang="ja-JP" sz="1200" u="none" strike="noStrike" cap="none">
                          <a:solidFill>
                            <a:schemeClr val="dk1"/>
                          </a:solidFill>
                          <a:latin typeface="Meiryo"/>
                          <a:ea typeface="Meiryo"/>
                          <a:cs typeface="Meiryo"/>
                          <a:sym typeface="Meiryo"/>
                        </a:rPr>
                        <a:t>個人情報保護法など</a:t>
                      </a:r>
                      <a:r>
                        <a:rPr lang="ja-JP" sz="1200" b="0" i="0" u="none" strike="noStrike" cap="none">
                          <a:solidFill>
                            <a:schemeClr val="dk1"/>
                          </a:solidFill>
                          <a:latin typeface="Meiryo"/>
                          <a:ea typeface="Meiryo"/>
                          <a:cs typeface="Meiryo"/>
                          <a:sym typeface="Meiryo"/>
                        </a:rPr>
                        <a:t>守るべきルールを理解している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・センシティブな内容にむやみに干渉しない為の判断ができる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・ツールに興味を持ち新しい機能にチャレンジできる</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98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・基本的な法令について、</a:t>
                      </a:r>
                      <a:r>
                        <a:rPr lang="ja-JP" sz="1200" u="none" strike="noStrike" cap="none">
                          <a:solidFill>
                            <a:schemeClr val="dk1"/>
                          </a:solidFill>
                          <a:latin typeface="Meiryo"/>
                          <a:ea typeface="Meiryo"/>
                          <a:cs typeface="Meiryo"/>
                          <a:sym typeface="Meiryo"/>
                        </a:rPr>
                        <a:t>年度初めに確認するなど、</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
                            </a:ext>
                          </a:extLst>
                        </a:rPr>
                        <a:t>年に一回</a:t>
                      </a:r>
                      <a:r>
                        <a:rPr lang="ja-JP" sz="1200" b="0" i="0" u="none" strike="noStrike" cap="none">
                          <a:solidFill>
                            <a:schemeClr val="dk1"/>
                          </a:solidFill>
                          <a:latin typeface="Meiryo"/>
                          <a:ea typeface="Meiryo"/>
                          <a:cs typeface="Meiryo"/>
                          <a:sym typeface="Meiryo"/>
                        </a:rPr>
                        <a:t>は学ぶ機会を設ける</a:t>
                      </a:r>
                      <a:endParaRPr sz="18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・トラブル事例や著作権侵害を防ぐためのポイントなどを書籍やネットで学ぶ</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・業界固有のガイドラインや情報発信ルールを学ぶ</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・流行のアプリや投稿機能（リールやストーリーズ）の使い方を知る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過去の自社の情報発信の内容を振り返ってチェックしてみる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炎上防止対策の勉強会を社内で実施する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流行のアプリや投稿機能を積極的に使ってみる、他社の成功例を真似してみる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90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情報発信を担当者任せにせず、担当者を守りサポートできる社内の仕組みづくりにも取り組みましょう。</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発信の内容を投稿者以外が必ずダブルチェックする。日頃から写真や動画などの素材を集めることを職場の習慣とする。楽しみながら取り組める雰囲気づくりをする。こういったことが、熱量を持って持続的に情報発信していくために欠かせないポイントです。</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246" name="Google Shape;246;p15"/>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PD4　正しく楽しめる</a:t>
            </a:r>
            <a:endParaRPr sz="1400" b="1" i="0" u="none" strike="noStrike" cap="none">
              <a:solidFill>
                <a:schemeClr val="dk1"/>
              </a:solidFill>
              <a:latin typeface="Meiryo"/>
              <a:ea typeface="Meiryo"/>
              <a:cs typeface="Meiryo"/>
              <a:sym typeface="Meiryo"/>
            </a:endParaRPr>
          </a:p>
        </p:txBody>
      </p:sp>
      <p:sp>
        <p:nvSpPr>
          <p:cNvPr id="247" name="Google Shape;247;p15"/>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248" name="Google Shape;248;p15"/>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組織の「伝える力」を伸ばすスキル</a:t>
            </a:r>
            <a:endParaRPr sz="1800" b="0" i="0" u="none" strike="noStrike" cap="none">
              <a:solidFill>
                <a:schemeClr val="dk1"/>
              </a:solidFill>
              <a:latin typeface="Meiryo"/>
              <a:ea typeface="Meiryo"/>
              <a:cs typeface="Meiryo"/>
              <a:sym typeface="Meiryo"/>
            </a:endParaRPr>
          </a:p>
        </p:txBody>
      </p:sp>
      <p:sp>
        <p:nvSpPr>
          <p:cNvPr id="249" name="Google Shape;249;p15"/>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社外に魅力を伝える人材【ファン・メイカー】</a:t>
            </a:r>
            <a:endParaRPr sz="1200" b="1" i="0" u="none" strike="noStrike" cap="none">
              <a:solidFill>
                <a:srgbClr val="595959"/>
              </a:solidFill>
              <a:latin typeface="Meiryo"/>
              <a:ea typeface="Meiryo"/>
              <a:cs typeface="Meiryo"/>
              <a:sym typeface="Meiryo"/>
            </a:endParaRPr>
          </a:p>
        </p:txBody>
      </p:sp>
      <p:sp>
        <p:nvSpPr>
          <p:cNvPr id="250" name="Google Shape;250;p15"/>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Presentation</a:t>
            </a:r>
            <a:endParaRPr sz="1050" b="0" i="0" u="none" strike="noStrike" cap="none">
              <a:solidFill>
                <a:schemeClr val="lt1"/>
              </a:solidFill>
              <a:latin typeface="Meiryo"/>
              <a:ea typeface="Meiryo"/>
              <a:cs typeface="Meiryo"/>
              <a:sym typeface="Meiryo"/>
            </a:endParaRPr>
          </a:p>
        </p:txBody>
      </p:sp>
      <p:sp>
        <p:nvSpPr>
          <p:cNvPr id="251" name="Google Shape;251;p15"/>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graphicFrame>
        <p:nvGraphicFramePr>
          <p:cNvPr id="256" name="Google Shape;256;p16"/>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ミスコミュニケーションがあった際に、そのフォローやクレーム対応、炎上対策に真摯に取り組める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19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言葉や表情、身振り手振りなどの非言語的なマナーの知識不足、相手の文化や歴史に対する理解不足、情報欠落や曖昧さなどにより、意図した意味を相手に伝えることができず、誤解や混乱を引き起こしてしま</a:t>
                      </a:r>
                      <a:r>
                        <a:rPr lang="ja-JP" sz="1200" u="none" strike="noStrike" cap="none">
                          <a:solidFill>
                            <a:schemeClr val="dk1"/>
                          </a:solidFill>
                          <a:latin typeface="Meiryo"/>
                          <a:ea typeface="Meiryo"/>
                          <a:cs typeface="Meiryo"/>
                          <a:sym typeface="Meiryo"/>
                        </a:rPr>
                        <a:t>うことがあり</a:t>
                      </a:r>
                      <a:r>
                        <a:rPr lang="ja-JP" sz="1200" b="0" i="0" u="none" strike="noStrike" cap="none">
                          <a:solidFill>
                            <a:schemeClr val="dk1"/>
                          </a:solidFill>
                          <a:latin typeface="Meiryo"/>
                          <a:ea typeface="Meiryo"/>
                          <a:cs typeface="Meiryo"/>
                          <a:sym typeface="Meiryo"/>
                        </a:rPr>
                        <a:t>ます。同じことを繰り返さないために、原因を調査し、再発防止策を検討しましょう。</a:t>
                      </a:r>
                      <a:r>
                        <a:rPr lang="ja-JP" sz="1200" u="none" strike="noStrike" cap="none">
                          <a:solidFill>
                            <a:schemeClr val="dk1"/>
                          </a:solidFill>
                          <a:latin typeface="Meiryo"/>
                          <a:ea typeface="Meiryo"/>
                          <a:cs typeface="Meiryo"/>
                          <a:sym typeface="Meiryo"/>
                        </a:rPr>
                        <a:t>相手との信頼回復をするためには、誠実な姿勢で取り組むことが大切です。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br>
                        <a:rPr lang="ja-JP" sz="1200" u="none" strike="noStrike" cap="none">
                          <a:latin typeface="Meiryo"/>
                          <a:ea typeface="Meiryo"/>
                          <a:cs typeface="Meiryo"/>
                          <a:sym typeface="Meiryo"/>
                        </a:rPr>
                      </a:br>
                      <a:r>
                        <a:rPr lang="ja-JP" sz="1200" b="0" i="0" u="none" strike="noStrike" cap="none">
                          <a:solidFill>
                            <a:schemeClr val="dk1"/>
                          </a:solidFill>
                          <a:latin typeface="Meiryo"/>
                          <a:ea typeface="Meiryo"/>
                          <a:cs typeface="Meiryo"/>
                          <a:sym typeface="Meiryo"/>
                        </a:rPr>
                        <a:t>【スキルの内容】</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u="none" strike="noStrike" cap="none">
                          <a:solidFill>
                            <a:schemeClr val="dk1"/>
                          </a:solidFill>
                          <a:latin typeface="Meiryo"/>
                          <a:ea typeface="Meiryo"/>
                          <a:cs typeface="Meiryo"/>
                          <a:sym typeface="Meiryo"/>
                        </a:rPr>
                        <a:t>・</a:t>
                      </a:r>
                      <a:r>
                        <a:rPr lang="ja-JP" sz="1200" b="0" i="0" u="none" strike="noStrike" cap="none">
                          <a:solidFill>
                            <a:schemeClr val="dk1"/>
                          </a:solidFill>
                          <a:latin typeface="Meiryo"/>
                          <a:ea typeface="Meiryo"/>
                          <a:cs typeface="Meiryo"/>
                          <a:sym typeface="Meiryo"/>
                        </a:rPr>
                        <a:t>クレームや炎上対策に誠心誠意向き合える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u="none" strike="noStrike" cap="none">
                          <a:solidFill>
                            <a:schemeClr val="dk1"/>
                          </a:solidFill>
                          <a:latin typeface="Meiryo"/>
                          <a:ea typeface="Meiryo"/>
                          <a:cs typeface="Meiryo"/>
                          <a:sym typeface="Meiryo"/>
                        </a:rPr>
                        <a:t>・相手の意見を受け止め、</a:t>
                      </a:r>
                      <a:r>
                        <a:rPr lang="ja-JP" sz="1200" b="0" i="0" u="none" strike="noStrike" cap="none">
                          <a:solidFill>
                            <a:schemeClr val="dk1"/>
                          </a:solidFill>
                          <a:latin typeface="Meiryo"/>
                          <a:ea typeface="Meiryo"/>
                          <a:cs typeface="Meiryo"/>
                          <a:sym typeface="Meiryo"/>
                        </a:rPr>
                        <a:t>相手の視点や状況を理解することができる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a:t>
                      </a:r>
                      <a:r>
                        <a:rPr lang="ja-JP" sz="1200" u="none" strike="noStrike" cap="none">
                          <a:solidFill>
                            <a:schemeClr val="dk1"/>
                          </a:solidFill>
                          <a:latin typeface="Meiryo"/>
                          <a:ea typeface="Meiryo"/>
                          <a:cs typeface="Meiryo"/>
                          <a:sym typeface="Meiryo"/>
                        </a:rPr>
                        <a:t>自社の見解も含めた解決策を検討する事ができる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・意図した意味を相手に伝えることができなかった原因を分析</a:t>
                      </a:r>
                      <a:r>
                        <a:rPr lang="ja-JP" sz="1200" u="none" strike="noStrike" cap="none">
                          <a:solidFill>
                            <a:schemeClr val="dk1"/>
                          </a:solidFill>
                          <a:latin typeface="Meiryo"/>
                          <a:ea typeface="Meiryo"/>
                          <a:cs typeface="Meiryo"/>
                          <a:sym typeface="Meiryo"/>
                        </a:rPr>
                        <a:t>し再発防止の仕組みを整えることができる</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98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・コミュニケーションの基本（ミスコミュニケーションが起こるケースの理解を含む）</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・クレームや炎上対策の基本的な知識</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u="none" strike="noStrike" cap="none">
                          <a:solidFill>
                            <a:schemeClr val="dk1"/>
                          </a:solidFill>
                          <a:latin typeface="Meiryo"/>
                          <a:ea typeface="Meiryo"/>
                          <a:cs typeface="Meiryo"/>
                          <a:sym typeface="Meiryo"/>
                        </a:rPr>
                        <a:t>・問題解決手法（リスクマネジメントの理解）</a:t>
                      </a:r>
                      <a:endParaRPr sz="12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・論理的な視点で正しい判断をする為のコミュニケーション方法</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ミスコミュニケーションのケースを記録して振り返る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現在のコミュニケーションツール（資料、Webメディア、接客マニュアル）を棚卸して、ミスコミュニケーションの原因が潜在していないかチェックする</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684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小さな誤解を拾ってその原因をすぐにつぶしていくことが大切です。日々の小さなミスコミュニケーションにアンテナを張り、その気づきを社内で共有できる環境作りに取り組みましょう。</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257" name="Google Shape;257;p16"/>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PD5　炎上対策</a:t>
            </a:r>
            <a:endParaRPr sz="1400" b="1" i="0" u="none" strike="noStrike" cap="none">
              <a:solidFill>
                <a:schemeClr val="dk1"/>
              </a:solidFill>
              <a:latin typeface="Meiryo"/>
              <a:ea typeface="Meiryo"/>
              <a:cs typeface="Meiryo"/>
              <a:sym typeface="Meiryo"/>
            </a:endParaRPr>
          </a:p>
        </p:txBody>
      </p:sp>
      <p:sp>
        <p:nvSpPr>
          <p:cNvPr id="258" name="Google Shape;258;p16"/>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259" name="Google Shape;259;p16"/>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組織の「伝える力」を伸ばすスキル</a:t>
            </a:r>
            <a:endParaRPr sz="1800" b="0" i="0" u="none" strike="noStrike" cap="none">
              <a:solidFill>
                <a:schemeClr val="dk1"/>
              </a:solidFill>
              <a:latin typeface="Meiryo"/>
              <a:ea typeface="Meiryo"/>
              <a:cs typeface="Meiryo"/>
              <a:sym typeface="Meiryo"/>
            </a:endParaRPr>
          </a:p>
        </p:txBody>
      </p:sp>
      <p:sp>
        <p:nvSpPr>
          <p:cNvPr id="260" name="Google Shape;260;p16"/>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社外に魅力を伝える人材【ファン・メイカー】</a:t>
            </a:r>
            <a:endParaRPr sz="1200" b="1" i="0" u="none" strike="noStrike" cap="none">
              <a:solidFill>
                <a:srgbClr val="595959"/>
              </a:solidFill>
              <a:latin typeface="Meiryo"/>
              <a:ea typeface="Meiryo"/>
              <a:cs typeface="Meiryo"/>
              <a:sym typeface="Meiryo"/>
            </a:endParaRPr>
          </a:p>
        </p:txBody>
      </p:sp>
      <p:sp>
        <p:nvSpPr>
          <p:cNvPr id="261" name="Google Shape;261;p16"/>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Presentation</a:t>
            </a:r>
            <a:endParaRPr sz="1050" b="0" i="0" u="none" strike="noStrike" cap="none">
              <a:solidFill>
                <a:schemeClr val="lt1"/>
              </a:solidFill>
              <a:latin typeface="Meiryo"/>
              <a:ea typeface="Meiryo"/>
              <a:cs typeface="Meiryo"/>
              <a:sym typeface="Meiryo"/>
            </a:endParaRPr>
          </a:p>
        </p:txBody>
      </p:sp>
      <p:sp>
        <p:nvSpPr>
          <p:cNvPr id="262" name="Google Shape;262;p16"/>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7"/>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14</a:t>
            </a:fld>
            <a:endParaRPr/>
          </a:p>
        </p:txBody>
      </p:sp>
      <p:graphicFrame>
        <p:nvGraphicFramePr>
          <p:cNvPr id="268" name="Google Shape;268;p17"/>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GoogleアナリティクスなどでWebサイトへのアクセス数を、ページ別・時系列などで定量的に把握し変化を知ることができる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01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コミュニケーションもPDCAサイクルです。自社のサイトやSNSへのアクセス数やコンバージョン率を、外部に頼らず自社で素早く確認し、変化を定量的に把握する。課題はどこにあるのかを把握した上で、素早く次の改善につなげていきましょう。小さな改善でよいのです。熱意を持って継続的に取り組むことが大切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br>
                        <a:rPr lang="ja-JP" sz="1200" u="none" strike="noStrike" cap="none">
                          <a:latin typeface="Meiryo"/>
                          <a:ea typeface="Meiryo"/>
                          <a:cs typeface="Meiryo"/>
                          <a:sym typeface="Meiryo"/>
                        </a:rPr>
                      </a:br>
                      <a:r>
                        <a:rPr lang="ja-JP" sz="1200" b="0" i="0" u="none" strike="noStrike" cap="none">
                          <a:solidFill>
                            <a:schemeClr val="dk1"/>
                          </a:solidFill>
                          <a:latin typeface="Meiryo"/>
                          <a:ea typeface="Meiryo"/>
                          <a:cs typeface="Meiryo"/>
                          <a:sym typeface="Meiryo"/>
                        </a:rPr>
                        <a:t>【スキルの内容】</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・Googleアナリティクスの基本機能を使うことができる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・時系列にアクセス数を比較することができる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・Webサイトへのアクセス数の変化から、社外からの見え方、見られ方を想像することができる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・現状を把握する事ができ、改善への取り組みにチャレンジできる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201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・Googleアナリティクスの見方、使い方</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・変化を時系列で把握できるようExcelに整理しグラフに可視化する方法</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・自社の事業・業務・商品・サービスの理解</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セッション（訪問数）、ページビュー数（サイト内で読まれたページ数）、平均セッション時間、直帰率を見てみる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流入元やデバイス情報などから改善を実施してみる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仮説通りにいった点とそうではない点を確認し、その原因を考察する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2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まずは現状を把握する事が必要です。何らかの施策を打つと、それに対応した数値変動が見られるはずです。変化が確認できたページから改善に取り組み、トライ＆エラーを繰り返し行っていくことが根本的な改善につながっていきます。</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269" name="Google Shape;269;p17"/>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PC1　リアクションを定量的につかむ</a:t>
            </a:r>
            <a:endParaRPr sz="1200" b="0" i="0" u="none" strike="noStrike" cap="none">
              <a:solidFill>
                <a:schemeClr val="dk1"/>
              </a:solidFill>
              <a:latin typeface="Meiryo"/>
              <a:ea typeface="Meiryo"/>
              <a:cs typeface="Meiryo"/>
              <a:sym typeface="Meiryo"/>
            </a:endParaRPr>
          </a:p>
        </p:txBody>
      </p:sp>
      <p:sp>
        <p:nvSpPr>
          <p:cNvPr id="270" name="Google Shape;270;p17"/>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271" name="Google Shape;271;p17"/>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組織の「伝える力」を伸ばすスキル</a:t>
            </a:r>
            <a:endParaRPr sz="1800" b="0" i="0" u="none" strike="noStrike" cap="none">
              <a:solidFill>
                <a:schemeClr val="dk1"/>
              </a:solidFill>
              <a:latin typeface="Meiryo"/>
              <a:ea typeface="Meiryo"/>
              <a:cs typeface="Meiryo"/>
              <a:sym typeface="Meiryo"/>
            </a:endParaRPr>
          </a:p>
        </p:txBody>
      </p:sp>
      <p:sp>
        <p:nvSpPr>
          <p:cNvPr id="272" name="Google Shape;272;p17"/>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社外に魅力を伝える人材【ファン・メイカー】</a:t>
            </a:r>
            <a:endParaRPr sz="1200" b="1" i="0" u="none" strike="noStrike" cap="none">
              <a:solidFill>
                <a:srgbClr val="595959"/>
              </a:solidFill>
              <a:latin typeface="Meiryo"/>
              <a:ea typeface="Meiryo"/>
              <a:cs typeface="Meiryo"/>
              <a:sym typeface="Meiryo"/>
            </a:endParaRPr>
          </a:p>
        </p:txBody>
      </p:sp>
      <p:sp>
        <p:nvSpPr>
          <p:cNvPr id="273" name="Google Shape;273;p17"/>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Presentation</a:t>
            </a:r>
            <a:endParaRPr sz="1050" b="0" i="0" u="none" strike="noStrike" cap="none">
              <a:solidFill>
                <a:schemeClr val="lt1"/>
              </a:solidFill>
              <a:latin typeface="Meiryo"/>
              <a:ea typeface="Meiryo"/>
              <a:cs typeface="Meiryo"/>
              <a:sym typeface="Meiryo"/>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graphicFrame>
        <p:nvGraphicFramePr>
          <p:cNvPr id="278" name="Google Shape;278;p18"/>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コミュニケーションへの社外の反応、問い合わせやクレーム、スタッフの気づきなど定性的な情報をまめに　記録できる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98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魅力の伝え方をブラッシュアップしていくには、社外や社内の意見を幅広く集める環境を自ら作っていく必要があります。寄せられた意見や感想、クレーム、ちょっとした一言も含め記録し、共有することで、商品・サービスの向上やファンの獲得に繋がりま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br>
                        <a:rPr lang="ja-JP" sz="1200" u="none" strike="noStrike" cap="none">
                          <a:latin typeface="Meiryo"/>
                          <a:ea typeface="Meiryo"/>
                          <a:cs typeface="Meiryo"/>
                          <a:sym typeface="Meiryo"/>
                        </a:rPr>
                      </a:br>
                      <a:r>
                        <a:rPr lang="ja-JP" sz="1200" b="0" i="0" u="none" strike="noStrike" cap="none">
                          <a:solidFill>
                            <a:schemeClr val="dk1"/>
                          </a:solidFill>
                          <a:latin typeface="Meiryo"/>
                          <a:ea typeface="Meiryo"/>
                          <a:cs typeface="Meiryo"/>
                          <a:sym typeface="Meiryo"/>
                        </a:rPr>
                        <a:t>【スキルの内容】</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・フィードバックを得るための適切な質問を設計できる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・フィードバックを集めるためにアンケートツールなどを活用できる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・顧客へのインタビューや接客を通して、顧客の反応や意見を取りこぼさずキャッチできる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・スタッフへのインタビューを通じて、スタッフが感じた事、気づいた事を集めることができる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98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8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・顧客の意見を集める一般的な手法を知る</a:t>
                      </a:r>
                      <a:endParaRPr sz="18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・ヒヤリング技術を高める</a:t>
                      </a:r>
                      <a:endParaRPr sz="18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・アンケートの設問を作成する技術を身につける</a:t>
                      </a:r>
                      <a:endParaRPr sz="18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・Webアンケートツールなどを調べて試行する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8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顧客や協業先へのインタビューの場を設ける</a:t>
                      </a:r>
                      <a:endParaRPr sz="18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何の情報を取り何を計測する事が次に繋がるかを社内で考える場を作る</a:t>
                      </a:r>
                      <a:endParaRPr sz="18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
                            </a:ext>
                          </a:extLst>
                        </a:rPr>
                        <a:t>観察する習慣、質問や会話の背景に改善余地がないか考察する習慣</a:t>
                      </a:r>
                      <a:r>
                        <a:rPr lang="ja-JP" sz="1200" u="none" strike="noStrike" cap="none">
                          <a:solidFill>
                            <a:schemeClr val="dk1"/>
                          </a:solidFill>
                          <a:latin typeface="Meiryo"/>
                          <a:ea typeface="Meiryo"/>
                          <a:cs typeface="Meiryo"/>
                          <a:sym typeface="Meiryo"/>
                        </a:rPr>
                        <a:t>を身につける</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90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社外からいただいたクレーム</a:t>
                      </a:r>
                      <a:r>
                        <a:rPr lang="ja-JP" sz="1200" u="none" strike="noStrike" cap="none">
                          <a:solidFill>
                            <a:schemeClr val="dk1"/>
                          </a:solidFill>
                          <a:latin typeface="Meiryo"/>
                          <a:ea typeface="Meiryo"/>
                          <a:cs typeface="Meiryo"/>
                          <a:sym typeface="Meiryo"/>
                        </a:rPr>
                        <a:t>を</a:t>
                      </a:r>
                      <a:r>
                        <a:rPr lang="ja-JP" sz="1200" b="0" i="0" u="none" strike="noStrike" cap="none">
                          <a:solidFill>
                            <a:schemeClr val="dk1"/>
                          </a:solidFill>
                          <a:latin typeface="Meiryo"/>
                          <a:ea typeface="Meiryo"/>
                          <a:cs typeface="Meiryo"/>
                          <a:sym typeface="Meiryo"/>
                        </a:rPr>
                        <a:t>含む意見や社内スタッフの気づきや感想は改善のネタであり、会社の財産です。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敏感になりましょう。顧客から質問を受けた、顧客はなぜそれを尋ねる必要があったのか、こちらの案内や説明が不足していなかったか、もっとわかりやすい説明の仕方はなかったか。そういう視点で改善を繰り返す事が大切です。</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279" name="Google Shape;279;p18"/>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PC2　リアクションを定性的につかむ</a:t>
            </a:r>
            <a:endParaRPr sz="1200" b="0" i="0" u="none" strike="noStrike" cap="none">
              <a:solidFill>
                <a:schemeClr val="dk1"/>
              </a:solidFill>
              <a:latin typeface="Meiryo"/>
              <a:ea typeface="Meiryo"/>
              <a:cs typeface="Meiryo"/>
              <a:sym typeface="Meiryo"/>
            </a:endParaRPr>
          </a:p>
        </p:txBody>
      </p:sp>
      <p:sp>
        <p:nvSpPr>
          <p:cNvPr id="280" name="Google Shape;280;p18"/>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281" name="Google Shape;281;p18"/>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組織の「伝える力」を伸ばすスキル</a:t>
            </a:r>
            <a:endParaRPr sz="1800" b="0" i="0" u="none" strike="noStrike" cap="none">
              <a:solidFill>
                <a:schemeClr val="dk1"/>
              </a:solidFill>
              <a:latin typeface="Meiryo"/>
              <a:ea typeface="Meiryo"/>
              <a:cs typeface="Meiryo"/>
              <a:sym typeface="Meiryo"/>
            </a:endParaRPr>
          </a:p>
        </p:txBody>
      </p:sp>
      <p:sp>
        <p:nvSpPr>
          <p:cNvPr id="282" name="Google Shape;282;p18"/>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社外に魅力を伝える人材【ファン・メイカー】</a:t>
            </a:r>
            <a:endParaRPr sz="1200" b="1" i="0" u="none" strike="noStrike" cap="none">
              <a:solidFill>
                <a:srgbClr val="595959"/>
              </a:solidFill>
              <a:latin typeface="Meiryo"/>
              <a:ea typeface="Meiryo"/>
              <a:cs typeface="Meiryo"/>
              <a:sym typeface="Meiryo"/>
            </a:endParaRPr>
          </a:p>
        </p:txBody>
      </p:sp>
      <p:sp>
        <p:nvSpPr>
          <p:cNvPr id="283" name="Google Shape;283;p18"/>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Presentation</a:t>
            </a:r>
            <a:endParaRPr sz="1050" b="0" i="0" u="none" strike="noStrike" cap="none">
              <a:solidFill>
                <a:schemeClr val="lt1"/>
              </a:solidFill>
              <a:latin typeface="Meiryo"/>
              <a:ea typeface="Meiryo"/>
              <a:cs typeface="Meiryo"/>
              <a:sym typeface="Meiryo"/>
            </a:endParaRPr>
          </a:p>
        </p:txBody>
      </p:sp>
      <p:sp>
        <p:nvSpPr>
          <p:cNvPr id="284" name="Google Shape;284;p18"/>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graphicFrame>
        <p:nvGraphicFramePr>
          <p:cNvPr id="289" name="Google Shape;289;p19"/>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仮説の通りに伝えたいことを伝えられたか、結果を受け止めて、見えたこと、見えなかったことを評価しあう場を運営できる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23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コミュニケーションで100％上手くいくことはありません、必ず何らかのミスコミュニケーションが起きるもの。誤解を招いた点や質問をいただいた点は伝え方の改善のヒントになりますし、こちらが意図した以上に好意的に評価いただいた点があれば、どうして良さが伝わったのかを深掘りすることで、より効果的なコミュニケーションが可能になりま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br>
                        <a:rPr lang="ja-JP" sz="1200" u="none" strike="noStrike" cap="none">
                          <a:latin typeface="Meiryo"/>
                          <a:ea typeface="Meiryo"/>
                          <a:cs typeface="Meiryo"/>
                          <a:sym typeface="Meiryo"/>
                        </a:rPr>
                      </a:br>
                      <a:r>
                        <a:rPr lang="ja-JP" sz="1200" b="0" i="0" u="none" strike="noStrike" cap="none">
                          <a:solidFill>
                            <a:schemeClr val="dk1"/>
                          </a:solidFill>
                          <a:latin typeface="Meiryo"/>
                          <a:ea typeface="Meiryo"/>
                          <a:cs typeface="Meiryo"/>
                          <a:sym typeface="Meiryo"/>
                        </a:rPr>
                        <a:t>【スキルの内容】</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・仮説に対する結果を定量的に整理できる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・仮説に対する結果を定性的に整理できる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・整理した結果について社内で検討会を行い、次のコミュニケーションプランの改善案を取りまとめることができる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51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・自社の商品と顧客価値についての理解</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・コミュニケーションの基本（ミスコミュニケーションが起こるケースの理解を含む）</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意図通りに伝わった点、伝わらなかった点、誤解を生んだ点、などをまとめる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過去に取り組んできた成功例、失敗例を参考にする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972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整理した結果について検討会を行う際には、少数意見やレアケースにも目を配りましょう。なぜそのような成果になったのか、原因を深堀することが大事です。想定外の結果も事実として受け止め、改善していく事を心掛けましょう。必要なのは、「犯人捜し」ではなく「自分たちに足りないこと」「自社に必要な改善のタネ」「成長の機会」を探し出す目線と思考です。</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290" name="Google Shape;290;p19"/>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PA1　伝えられたかどうか、結果を直視</a:t>
            </a:r>
            <a:endParaRPr sz="1400" b="1" i="0" u="none" strike="noStrike" cap="none">
              <a:solidFill>
                <a:schemeClr val="dk1"/>
              </a:solidFill>
              <a:latin typeface="Meiryo"/>
              <a:ea typeface="Meiryo"/>
              <a:cs typeface="Meiryo"/>
              <a:sym typeface="Meiryo"/>
            </a:endParaRPr>
          </a:p>
        </p:txBody>
      </p:sp>
      <p:sp>
        <p:nvSpPr>
          <p:cNvPr id="291" name="Google Shape;291;p19"/>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292" name="Google Shape;292;p19"/>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組織の「伝える力」を伸ばすスキル</a:t>
            </a:r>
            <a:endParaRPr sz="1800" b="0" i="0" u="none" strike="noStrike" cap="none">
              <a:solidFill>
                <a:schemeClr val="dk1"/>
              </a:solidFill>
              <a:latin typeface="Meiryo"/>
              <a:ea typeface="Meiryo"/>
              <a:cs typeface="Meiryo"/>
              <a:sym typeface="Meiryo"/>
            </a:endParaRPr>
          </a:p>
        </p:txBody>
      </p:sp>
      <p:sp>
        <p:nvSpPr>
          <p:cNvPr id="293" name="Google Shape;293;p19"/>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社外に魅力を伝える人材【ファン・メイカー】</a:t>
            </a:r>
            <a:endParaRPr sz="1200" b="1" i="0" u="none" strike="noStrike" cap="none">
              <a:solidFill>
                <a:srgbClr val="595959"/>
              </a:solidFill>
              <a:latin typeface="Meiryo"/>
              <a:ea typeface="Meiryo"/>
              <a:cs typeface="Meiryo"/>
              <a:sym typeface="Meiryo"/>
            </a:endParaRPr>
          </a:p>
        </p:txBody>
      </p:sp>
      <p:sp>
        <p:nvSpPr>
          <p:cNvPr id="294" name="Google Shape;294;p19"/>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Presentation</a:t>
            </a:r>
            <a:endParaRPr sz="1050" b="0" i="0" u="none" strike="noStrike" cap="none">
              <a:solidFill>
                <a:schemeClr val="lt1"/>
              </a:solidFill>
              <a:latin typeface="Meiryo"/>
              <a:ea typeface="Meiryo"/>
              <a:cs typeface="Meiryo"/>
              <a:sym typeface="Meiryo"/>
            </a:endParaRPr>
          </a:p>
        </p:txBody>
      </p:sp>
      <p:sp>
        <p:nvSpPr>
          <p:cNvPr id="295" name="Google Shape;295;p19"/>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graphicFrame>
        <p:nvGraphicFramePr>
          <p:cNvPr id="300" name="Google Shape;300;p20"/>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既存客はもとより、新規・潜在顧客のニーズ・要望から、自社が提供できる魅力を整理できる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16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既存客と新規・潜在顧客では、自社に期待することやニーズ・要望は大きく異なるはずです。その違いを踏まえて、自社の魅力を再認識し整理してみることで、魅力のブラッシュアップや新たな商品・サービスの提供、事業機会を考える契機となりま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br>
                        <a:rPr lang="ja-JP" sz="1200" u="none" strike="noStrike" cap="none">
                          <a:latin typeface="Meiryo"/>
                          <a:ea typeface="Meiryo"/>
                          <a:cs typeface="Meiryo"/>
                          <a:sym typeface="Meiryo"/>
                        </a:rPr>
                      </a:br>
                      <a:r>
                        <a:rPr lang="ja-JP" sz="1200" b="0" i="0" u="none" strike="noStrike" cap="none">
                          <a:solidFill>
                            <a:schemeClr val="dk1"/>
                          </a:solidFill>
                          <a:latin typeface="Meiryo"/>
                          <a:ea typeface="Meiryo"/>
                          <a:cs typeface="Meiryo"/>
                          <a:sym typeface="Meiryo"/>
                        </a:rPr>
                        <a:t>【スキルの内容】</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・コミュニケーションの結果から、自社が提供する商品やサービスの特徴をあらためて言語化できる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・コミュニケーションの結果から、商品やサービスがどのようなお客様のニーズを満たせるのかを整理できる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・コミュニケーションの結果から、どのような商品・サービスが顧客にとっての代替選択肢（競合）となるのかを考察できる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・コミュニケーションの結果から、自社の独自性をハイライトできる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98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・自社の競争優位とその変化を</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
                            </a:ext>
                          </a:extLst>
                        </a:rPr>
                        <a:t>理解</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
                            </a:ext>
                          </a:extLst>
                        </a:rPr>
                        <a:t>す</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
                            </a:ext>
                          </a:extLst>
                        </a:rPr>
                        <a:t>る</a:t>
                      </a:r>
                      <a:endParaRPr sz="18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・世の中の新しい動きや常識・標準の変化を</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
                            </a:ext>
                          </a:extLst>
                        </a:rPr>
                        <a:t>キャッチする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・自社と既存の競合先あるいはあらたな競合先との差異化ポイントを整理する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異業種の見本市や展示会にあえて参加してみる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世の中の新しい商品・サービスを社内で学ぶ機会を設ける</a:t>
                      </a:r>
                      <a:endParaRPr sz="12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今の商品・サービスの新しい使い方や用途を想像してみる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u="none" strike="noStrike" cap="none">
                          <a:solidFill>
                            <a:schemeClr val="dk1"/>
                          </a:solidFill>
                          <a:latin typeface="Meiryo"/>
                          <a:ea typeface="Meiryo"/>
                          <a:cs typeface="Meiryo"/>
                          <a:sym typeface="Meiryo"/>
                        </a:rPr>
                        <a:t>各種メディアが提供する情報を幅広く収集し、トピックスやトレンドを追う</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56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思い込みは会社の成長を止めてしまいます。お客様、スタッフからの声に耳を傾ける事で新たな魅力やサービスに気づくこともあります。顧客や潜在顧客を招いてグループインタビューすることも有効です。</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イノベーションの視点を持ちましょう。</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301" name="Google Shape;301;p20"/>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PA2　あらたな可能性に目を配る</a:t>
            </a:r>
            <a:endParaRPr sz="1200" b="0" i="0" u="none" strike="noStrike" cap="none">
              <a:solidFill>
                <a:schemeClr val="dk1"/>
              </a:solidFill>
              <a:latin typeface="Meiryo"/>
              <a:ea typeface="Meiryo"/>
              <a:cs typeface="Meiryo"/>
              <a:sym typeface="Meiryo"/>
            </a:endParaRPr>
          </a:p>
        </p:txBody>
      </p:sp>
      <p:sp>
        <p:nvSpPr>
          <p:cNvPr id="302" name="Google Shape;302;p20"/>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303" name="Google Shape;303;p20"/>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組織の「伝える力」を伸ばすスキル</a:t>
            </a:r>
            <a:endParaRPr sz="1800" b="0" i="0" u="none" strike="noStrike" cap="none">
              <a:solidFill>
                <a:schemeClr val="dk1"/>
              </a:solidFill>
              <a:latin typeface="Meiryo"/>
              <a:ea typeface="Meiryo"/>
              <a:cs typeface="Meiryo"/>
              <a:sym typeface="Meiryo"/>
            </a:endParaRPr>
          </a:p>
        </p:txBody>
      </p:sp>
      <p:sp>
        <p:nvSpPr>
          <p:cNvPr id="304" name="Google Shape;304;p20"/>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社外に魅力を伝える人材【ファン・メイカー】</a:t>
            </a:r>
            <a:endParaRPr sz="1200" b="1" i="0" u="none" strike="noStrike" cap="none">
              <a:solidFill>
                <a:srgbClr val="595959"/>
              </a:solidFill>
              <a:latin typeface="Meiryo"/>
              <a:ea typeface="Meiryo"/>
              <a:cs typeface="Meiryo"/>
              <a:sym typeface="Meiryo"/>
            </a:endParaRPr>
          </a:p>
        </p:txBody>
      </p:sp>
      <p:sp>
        <p:nvSpPr>
          <p:cNvPr id="305" name="Google Shape;305;p20"/>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Presentation</a:t>
            </a:r>
            <a:endParaRPr sz="1050" b="0" i="0" u="none" strike="noStrike" cap="none">
              <a:solidFill>
                <a:schemeClr val="lt1"/>
              </a:solidFill>
              <a:latin typeface="Meiryo"/>
              <a:ea typeface="Meiryo"/>
              <a:cs typeface="Meiryo"/>
              <a:sym typeface="Meiryo"/>
            </a:endParaRPr>
          </a:p>
        </p:txBody>
      </p:sp>
      <p:sp>
        <p:nvSpPr>
          <p:cNvPr id="306" name="Google Shape;306;p20"/>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21"/>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18</a:t>
            </a:fld>
            <a:endParaRPr/>
          </a:p>
        </p:txBody>
      </p:sp>
      <p:sp>
        <p:nvSpPr>
          <p:cNvPr id="312" name="Google Shape;312;p21"/>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313" name="Google Shape;313;p21"/>
          <p:cNvSpPr/>
          <p:nvPr/>
        </p:nvSpPr>
        <p:spPr>
          <a:xfrm>
            <a:off x="1205099" y="3105000"/>
            <a:ext cx="7495801" cy="648000"/>
          </a:xfrm>
          <a:prstGeom prst="roundRect">
            <a:avLst>
              <a:gd name="adj" fmla="val 50000"/>
            </a:avLst>
          </a:prstGeom>
          <a:solidFill>
            <a:schemeClr val="lt1"/>
          </a:solidFill>
          <a:ln w="19050" cap="flat" cmpd="sng">
            <a:solidFill>
              <a:srgbClr val="44546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1" i="0" u="none" strike="noStrike" cap="none">
                <a:solidFill>
                  <a:srgbClr val="44546A"/>
                </a:solidFill>
                <a:latin typeface="Meiryo"/>
                <a:ea typeface="Meiryo"/>
                <a:cs typeface="Meiryo"/>
                <a:sym typeface="Meiryo"/>
              </a:rPr>
              <a:t>組織の「回転力」を伸ばすスキル</a:t>
            </a:r>
            <a:endParaRPr sz="2400" b="1" i="0" u="none" strike="noStrike" cap="none">
              <a:solidFill>
                <a:srgbClr val="44546A"/>
              </a:solidFill>
              <a:latin typeface="Meiryo"/>
              <a:ea typeface="Meiryo"/>
              <a:cs typeface="Meiryo"/>
              <a:sym typeface="Meiryo"/>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22"/>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組織の「回転力」とは</a:t>
            </a:r>
            <a:endParaRPr sz="1800" b="0" i="0" u="none" strike="noStrike" cap="none">
              <a:solidFill>
                <a:schemeClr val="dk1"/>
              </a:solidFill>
              <a:latin typeface="Meiryo"/>
              <a:ea typeface="Meiryo"/>
              <a:cs typeface="Meiryo"/>
              <a:sym typeface="Meiryo"/>
            </a:endParaRPr>
          </a:p>
        </p:txBody>
      </p:sp>
      <p:sp>
        <p:nvSpPr>
          <p:cNvPr id="319" name="Google Shape;319;p22"/>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320" name="Google Shape;320;p22"/>
          <p:cNvSpPr txBox="1"/>
          <p:nvPr/>
        </p:nvSpPr>
        <p:spPr>
          <a:xfrm>
            <a:off x="380358" y="832418"/>
            <a:ext cx="1959430"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1600"/>
              <a:buFont typeface="Calibri"/>
              <a:buNone/>
            </a:pPr>
            <a:r>
              <a:rPr lang="ja-JP" sz="1600" b="1" i="0" u="none" strike="noStrike" cap="none">
                <a:solidFill>
                  <a:schemeClr val="dk1"/>
                </a:solidFill>
                <a:latin typeface="Meiryo"/>
                <a:ea typeface="Meiryo"/>
                <a:cs typeface="Meiryo"/>
                <a:sym typeface="Meiryo"/>
              </a:rPr>
              <a:t>情報で会社の</a:t>
            </a:r>
            <a:endParaRPr sz="1600" b="1" i="0" u="none" strike="noStrike" cap="none">
              <a:solidFill>
                <a:schemeClr val="dk1"/>
              </a:solidFill>
              <a:latin typeface="Meiryo"/>
              <a:ea typeface="Meiryo"/>
              <a:cs typeface="Meiryo"/>
              <a:sym typeface="Meiryo"/>
            </a:endParaRPr>
          </a:p>
          <a:p>
            <a:pPr marL="0" marR="0" lvl="0" indent="0" algn="ctr" rtl="0">
              <a:lnSpc>
                <a:spcPct val="100000"/>
              </a:lnSpc>
              <a:spcBef>
                <a:spcPts val="0"/>
              </a:spcBef>
              <a:spcAft>
                <a:spcPts val="0"/>
              </a:spcAft>
              <a:buClr>
                <a:schemeClr val="dk1"/>
              </a:buClr>
              <a:buSzPts val="1600"/>
              <a:buFont typeface="Calibri"/>
              <a:buNone/>
            </a:pPr>
            <a:r>
              <a:rPr lang="ja-JP" sz="1600" b="1" i="0" u="none" strike="noStrike" cap="none">
                <a:solidFill>
                  <a:schemeClr val="dk1"/>
                </a:solidFill>
                <a:latin typeface="Meiryo"/>
                <a:ea typeface="Meiryo"/>
                <a:cs typeface="Meiryo"/>
                <a:sym typeface="Meiryo"/>
              </a:rPr>
              <a:t>回転数を高める</a:t>
            </a:r>
            <a:endParaRPr sz="1800" b="0" i="0" u="none" strike="noStrike" cap="none">
              <a:solidFill>
                <a:schemeClr val="dk1"/>
              </a:solidFill>
              <a:latin typeface="Meiryo"/>
              <a:ea typeface="Meiryo"/>
              <a:cs typeface="Meiryo"/>
              <a:sym typeface="Meiryo"/>
            </a:endParaRPr>
          </a:p>
        </p:txBody>
      </p:sp>
      <p:sp>
        <p:nvSpPr>
          <p:cNvPr id="321" name="Google Shape;321;p22"/>
          <p:cNvSpPr txBox="1"/>
          <p:nvPr/>
        </p:nvSpPr>
        <p:spPr>
          <a:xfrm>
            <a:off x="380358" y="3033192"/>
            <a:ext cx="2153080" cy="2108269"/>
          </a:xfrm>
          <a:prstGeom prst="rect">
            <a:avLst/>
          </a:prstGeom>
          <a:noFill/>
          <a:ln>
            <a:noFill/>
          </a:ln>
        </p:spPr>
        <p:txBody>
          <a:bodyPr spcFirstLastPara="1" wrap="square" lIns="91425" tIns="45700" rIns="91425" bIns="45700" anchor="t" anchorCtr="0">
            <a:spAutoFit/>
          </a:bodyPr>
          <a:lstStyle/>
          <a:p>
            <a:pPr marL="171450" marR="0" lvl="0" indent="-171450" algn="l" rtl="0">
              <a:lnSpc>
                <a:spcPct val="100000"/>
              </a:lnSpc>
              <a:spcBef>
                <a:spcPts val="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業務時間の短縮</a:t>
            </a:r>
            <a:endParaRPr sz="12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残業時間削減</a:t>
            </a:r>
            <a:endParaRPr sz="18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省力化</a:t>
            </a:r>
            <a:endParaRPr sz="12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軽労化</a:t>
            </a:r>
            <a:endParaRPr sz="12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品質アップ</a:t>
            </a:r>
            <a:endParaRPr sz="18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業務工程改善</a:t>
            </a:r>
            <a:endParaRPr sz="18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ムラムリムダの削減</a:t>
            </a:r>
            <a:endParaRPr sz="18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従業員のスキル育成</a:t>
            </a:r>
            <a:endParaRPr sz="1800" b="0" i="0" u="none" strike="noStrike" cap="none">
              <a:solidFill>
                <a:schemeClr val="dk1"/>
              </a:solidFill>
              <a:latin typeface="Meiryo"/>
              <a:ea typeface="Meiryo"/>
              <a:cs typeface="Meiryo"/>
              <a:sym typeface="Meiryo"/>
            </a:endParaRPr>
          </a:p>
        </p:txBody>
      </p:sp>
      <p:sp>
        <p:nvSpPr>
          <p:cNvPr id="322" name="Google Shape;322;p22"/>
          <p:cNvSpPr txBox="1"/>
          <p:nvPr/>
        </p:nvSpPr>
        <p:spPr>
          <a:xfrm>
            <a:off x="2533450" y="737425"/>
            <a:ext cx="7224300" cy="1339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Calibri"/>
              <a:buNone/>
            </a:pPr>
            <a:r>
              <a:rPr lang="ja-JP" sz="1400" b="1" i="0" u="none" strike="noStrike" cap="none">
                <a:solidFill>
                  <a:schemeClr val="dk1"/>
                </a:solidFill>
                <a:latin typeface="Meiryo"/>
                <a:ea typeface="Meiryo"/>
                <a:cs typeface="Meiryo"/>
                <a:sym typeface="Meiryo"/>
              </a:rPr>
              <a:t>回転力とは、デジタル技術を取り入れて、より速く、より少ない人数で、より高い品質で事業を回し続ける組織の力。</a:t>
            </a:r>
            <a:endParaRPr sz="1800" b="0" i="0" u="none" strike="noStrike" cap="none">
              <a:solidFill>
                <a:schemeClr val="dk1"/>
              </a:solidFill>
              <a:latin typeface="Meiryo"/>
              <a:ea typeface="Meiryo"/>
              <a:cs typeface="Meiryo"/>
              <a:sym typeface="Meiryo"/>
            </a:endParaRPr>
          </a:p>
          <a:p>
            <a:pPr marL="0" marR="0" lvl="0" indent="0" algn="l" rtl="0">
              <a:lnSpc>
                <a:spcPct val="100000"/>
              </a:lnSpc>
              <a:spcBef>
                <a:spcPts val="600"/>
              </a:spcBef>
              <a:spcAft>
                <a:spcPts val="0"/>
              </a:spcAft>
              <a:buClr>
                <a:schemeClr val="dk1"/>
              </a:buClr>
              <a:buSzPts val="1200"/>
              <a:buFont typeface="Calibri"/>
              <a:buNone/>
            </a:pPr>
            <a:r>
              <a:rPr lang="ja-JP" sz="1200" b="0" i="0" u="none" strike="noStrike" cap="none">
                <a:solidFill>
                  <a:schemeClr val="dk1"/>
                </a:solidFill>
                <a:latin typeface="Meiryo"/>
                <a:ea typeface="Meiryo"/>
                <a:cs typeface="Meiryo"/>
                <a:sym typeface="Meiryo"/>
              </a:rPr>
              <a:t>事業は循環活動。経営資源を投入して商品・サービスを生み出し、その利益を元手にさらに新たな価値を生み出していく。その循環を構成する一つひとつの仕事の一回転の様子をデータで可視化し、判断スピードを上げ、業務を改善し、スタッフを育て、チームとしての管理レベルを一段階高める取り組み。新しい技術にアンテナを張ることで自社の成長を促進するデジタル技術と出会うことができる。</a:t>
            </a:r>
            <a:endParaRPr sz="1800" b="0" i="0" u="none" strike="noStrike" cap="none">
              <a:solidFill>
                <a:schemeClr val="dk1"/>
              </a:solidFill>
              <a:latin typeface="Meiryo"/>
              <a:ea typeface="Meiryo"/>
              <a:cs typeface="Meiryo"/>
              <a:sym typeface="Meiryo"/>
            </a:endParaRPr>
          </a:p>
        </p:txBody>
      </p:sp>
      <p:sp>
        <p:nvSpPr>
          <p:cNvPr id="323" name="Google Shape;323;p22"/>
          <p:cNvSpPr txBox="1"/>
          <p:nvPr/>
        </p:nvSpPr>
        <p:spPr>
          <a:xfrm>
            <a:off x="380358" y="2352934"/>
            <a:ext cx="1898559"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200"/>
              <a:buFont typeface="Calibri"/>
              <a:buNone/>
            </a:pPr>
            <a:r>
              <a:rPr lang="ja-JP" sz="1200" b="0" i="0" u="none" strike="noStrike" cap="none">
                <a:solidFill>
                  <a:schemeClr val="dk1"/>
                </a:solidFill>
                <a:latin typeface="Meiryo"/>
                <a:ea typeface="Meiryo"/>
                <a:cs typeface="Meiryo"/>
                <a:sym typeface="Meiryo"/>
              </a:rPr>
              <a:t>回転力を</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i="0" u="none" strike="noStrike" cap="none">
                <a:solidFill>
                  <a:schemeClr val="dk1"/>
                </a:solidFill>
                <a:latin typeface="Meiryo"/>
                <a:ea typeface="Meiryo"/>
                <a:cs typeface="Meiryo"/>
                <a:sym typeface="Meiryo"/>
              </a:rPr>
              <a:t>伸ばすことで実現したい</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i="0" u="none" strike="noStrike" cap="none">
                <a:solidFill>
                  <a:schemeClr val="dk1"/>
                </a:solidFill>
                <a:latin typeface="Meiryo"/>
                <a:ea typeface="Meiryo"/>
                <a:cs typeface="Meiryo"/>
                <a:sym typeface="Meiryo"/>
              </a:rPr>
              <a:t>経営課題の例</a:t>
            </a:r>
            <a:endParaRPr sz="1800" b="0" i="0" u="none" strike="noStrike" cap="none">
              <a:solidFill>
                <a:schemeClr val="dk1"/>
              </a:solidFill>
              <a:latin typeface="Meiryo"/>
              <a:ea typeface="Meiryo"/>
              <a:cs typeface="Meiryo"/>
              <a:sym typeface="Meiryo"/>
            </a:endParaRPr>
          </a:p>
        </p:txBody>
      </p:sp>
      <p:pic>
        <p:nvPicPr>
          <p:cNvPr id="324" name="Google Shape;324;p22" descr="大玉転がしをする子どもたちのイラスト（ソフト）"/>
          <p:cNvPicPr preferRelativeResize="0"/>
          <p:nvPr/>
        </p:nvPicPr>
        <p:blipFill rotWithShape="1">
          <a:blip r:embed="rId3">
            <a:alphaModFix/>
          </a:blip>
          <a:srcRect/>
          <a:stretch/>
        </p:blipFill>
        <p:spPr>
          <a:xfrm>
            <a:off x="590598" y="5153617"/>
            <a:ext cx="1100787" cy="1100787"/>
          </a:xfrm>
          <a:prstGeom prst="rect">
            <a:avLst/>
          </a:prstGeom>
          <a:noFill/>
          <a:ln>
            <a:noFill/>
          </a:ln>
        </p:spPr>
      </p:pic>
      <p:graphicFrame>
        <p:nvGraphicFramePr>
          <p:cNvPr id="325" name="Google Shape;325;p22"/>
          <p:cNvGraphicFramePr/>
          <p:nvPr/>
        </p:nvGraphicFramePr>
        <p:xfrm>
          <a:off x="2533438" y="2061003"/>
          <a:ext cx="3000000" cy="3000000"/>
        </p:xfrm>
        <a:graphic>
          <a:graphicData uri="http://schemas.openxmlformats.org/drawingml/2006/table">
            <a:tbl>
              <a:tblPr>
                <a:noFill/>
                <a:tableStyleId>{BA539D0F-AD9E-4FF2-8364-6D222111296B}</a:tableStyleId>
              </a:tblPr>
              <a:tblGrid>
                <a:gridCol w="1044000">
                  <a:extLst>
                    <a:ext uri="{9D8B030D-6E8A-4147-A177-3AD203B41FA5}">
                      <a16:colId xmlns:a16="http://schemas.microsoft.com/office/drawing/2014/main" val="20000"/>
                    </a:ext>
                  </a:extLst>
                </a:gridCol>
                <a:gridCol w="6180425">
                  <a:extLst>
                    <a:ext uri="{9D8B030D-6E8A-4147-A177-3AD203B41FA5}">
                      <a16:colId xmlns:a16="http://schemas.microsoft.com/office/drawing/2014/main" val="20001"/>
                    </a:ext>
                  </a:extLst>
                </a:gridCol>
              </a:tblGrid>
              <a:tr h="152400">
                <a:tc gridSpan="2">
                  <a:txBody>
                    <a:bodyPr/>
                    <a:lstStyle/>
                    <a:p>
                      <a:pPr marL="0" marR="0" lvl="0" indent="0" algn="ctr" rtl="0">
                        <a:lnSpc>
                          <a:spcPct val="100000"/>
                        </a:lnSpc>
                        <a:spcBef>
                          <a:spcPts val="0"/>
                        </a:spcBef>
                        <a:spcAft>
                          <a:spcPts val="0"/>
                        </a:spcAft>
                        <a:buClr>
                          <a:schemeClr val="lt1"/>
                        </a:buClr>
                        <a:buSzPts val="1200"/>
                        <a:buFont typeface="Calibri"/>
                        <a:buNone/>
                      </a:pPr>
                      <a:r>
                        <a:rPr lang="ja-JP" sz="1200" b="1" u="none" strike="noStrike" cap="none">
                          <a:solidFill>
                            <a:schemeClr val="lt1"/>
                          </a:solidFill>
                          <a:latin typeface="Meiryo"/>
                          <a:ea typeface="Meiryo"/>
                          <a:cs typeface="Meiryo"/>
                          <a:sym typeface="Meiryo"/>
                        </a:rPr>
                        <a:t>回転力を強化する4つのポイント</a:t>
                      </a:r>
                      <a:endParaRPr sz="1200" u="none" strike="noStrike" cap="none">
                        <a:latin typeface="Meiryo"/>
                        <a:ea typeface="Meiryo"/>
                        <a:cs typeface="Meiryo"/>
                        <a:sym typeface="Meiryo"/>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dk2"/>
                    </a:solidFill>
                  </a:tcPr>
                </a:tc>
                <a:tc hMerge="1">
                  <a:txBody>
                    <a:bodyPr/>
                    <a:lstStyle/>
                    <a:p>
                      <a:endParaRPr lang="ja-JP"/>
                    </a:p>
                  </a:txBody>
                  <a:tcPr/>
                </a:tc>
                <a:extLst>
                  <a:ext uri="{0D108BD9-81ED-4DB2-BD59-A6C34878D82A}">
                    <a16:rowId xmlns:a16="http://schemas.microsoft.com/office/drawing/2014/main" val="10000"/>
                  </a:ext>
                </a:extLst>
              </a:tr>
              <a:tr h="260825">
                <a:tc>
                  <a:txBody>
                    <a:bodyPr/>
                    <a:lstStyle/>
                    <a:p>
                      <a:pPr marL="0" marR="0" lvl="0" indent="0" algn="ctr" rtl="0">
                        <a:lnSpc>
                          <a:spcPct val="100000"/>
                        </a:lnSpc>
                        <a:spcBef>
                          <a:spcPts val="0"/>
                        </a:spcBef>
                        <a:spcAft>
                          <a:spcPts val="0"/>
                        </a:spcAft>
                        <a:buClr>
                          <a:schemeClr val="dk1"/>
                        </a:buClr>
                        <a:buSzPts val="1200"/>
                        <a:buFont typeface="Meiryo"/>
                        <a:buNone/>
                      </a:pPr>
                      <a:r>
                        <a:rPr lang="ja-JP" sz="1200" b="1" u="none" strike="noStrike" cap="none">
                          <a:latin typeface="Meiryo"/>
                          <a:ea typeface="Meiryo"/>
                          <a:cs typeface="Meiryo"/>
                          <a:sym typeface="Meiryo"/>
                        </a:rPr>
                        <a:t>管理水準を</a:t>
                      </a:r>
                      <a:endParaRPr sz="1200" b="1" u="none" strike="noStrike" cap="none">
                        <a:latin typeface="Meiryo"/>
                        <a:ea typeface="Meiryo"/>
                        <a:cs typeface="Meiryo"/>
                        <a:sym typeface="Meiryo"/>
                      </a:endParaRPr>
                    </a:p>
                    <a:p>
                      <a:pPr marL="0" marR="0" lvl="0" indent="0" algn="ctr" rtl="0">
                        <a:lnSpc>
                          <a:spcPct val="100000"/>
                        </a:lnSpc>
                        <a:spcBef>
                          <a:spcPts val="0"/>
                        </a:spcBef>
                        <a:spcAft>
                          <a:spcPts val="0"/>
                        </a:spcAft>
                        <a:buClr>
                          <a:schemeClr val="dk1"/>
                        </a:buClr>
                        <a:buSzPts val="1200"/>
                        <a:buFont typeface="Meiryo"/>
                        <a:buNone/>
                      </a:pPr>
                      <a:r>
                        <a:rPr lang="ja-JP" sz="1200" b="1" u="none" strike="noStrike" cap="none">
                          <a:latin typeface="Meiryo"/>
                          <a:ea typeface="Meiryo"/>
                          <a:cs typeface="Meiryo"/>
                          <a:sym typeface="Meiryo"/>
                        </a:rPr>
                        <a:t>高める整備</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tc>
                  <a:txBody>
                    <a:bodyPr/>
                    <a:lstStyle/>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仕事の状態をデータで可視化するための記録・計測ツールを活用する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データを簡単に素早く参照して現場の判断を早く精緻化する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業務間でデータを共有して二重入力を減らし、仕事のサイクルを短縮化する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自動化が可能なツールを利用する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十分にできていなかった非定型業務に時間投入する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297425">
                <a:tc>
                  <a:txBody>
                    <a:bodyPr/>
                    <a:lstStyle/>
                    <a:p>
                      <a:pPr marL="0" marR="0" lvl="0" indent="0" algn="ctr" rtl="0">
                        <a:lnSpc>
                          <a:spcPct val="100000"/>
                        </a:lnSpc>
                        <a:spcBef>
                          <a:spcPts val="0"/>
                        </a:spcBef>
                        <a:spcAft>
                          <a:spcPts val="0"/>
                        </a:spcAft>
                        <a:buClr>
                          <a:schemeClr val="dk1"/>
                        </a:buClr>
                        <a:buSzPts val="1200"/>
                        <a:buFont typeface="Meiryo"/>
                        <a:buNone/>
                      </a:pPr>
                      <a:r>
                        <a:rPr lang="ja-JP" sz="1200" b="1" u="none" strike="noStrike" cap="none">
                          <a:latin typeface="Meiryo"/>
                          <a:ea typeface="Meiryo"/>
                          <a:cs typeface="Meiryo"/>
                          <a:sym typeface="Meiryo"/>
                        </a:rPr>
                        <a:t>データ活用</a:t>
                      </a:r>
                      <a:endParaRPr sz="1200" b="1" u="none" strike="noStrike" cap="none">
                        <a:latin typeface="Meiryo"/>
                        <a:ea typeface="Meiryo"/>
                        <a:cs typeface="Meiryo"/>
                        <a:sym typeface="Meiryo"/>
                      </a:endParaRPr>
                    </a:p>
                    <a:p>
                      <a:pPr marL="0" marR="0" lvl="0" indent="0" algn="ctr" rtl="0">
                        <a:lnSpc>
                          <a:spcPct val="100000"/>
                        </a:lnSpc>
                        <a:spcBef>
                          <a:spcPts val="0"/>
                        </a:spcBef>
                        <a:spcAft>
                          <a:spcPts val="0"/>
                        </a:spcAft>
                        <a:buClr>
                          <a:schemeClr val="dk1"/>
                        </a:buClr>
                        <a:buSzPts val="1200"/>
                        <a:buFont typeface="Meiryo"/>
                        <a:buNone/>
                      </a:pPr>
                      <a:r>
                        <a:rPr lang="ja-JP" sz="1200" b="1" u="none" strike="noStrike" cap="none">
                          <a:latin typeface="Meiryo"/>
                          <a:ea typeface="Meiryo"/>
                          <a:cs typeface="Meiryo"/>
                          <a:sym typeface="Meiryo"/>
                        </a:rPr>
                        <a:t>環境の整備</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tc>
                  <a:txBody>
                    <a:bodyPr/>
                    <a:lstStyle/>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業務システムなどに記録されたデータを</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3"/>
                            </a:ext>
                          </a:extLst>
                        </a:rPr>
                        <a:t>取り出せる</a:t>
                      </a:r>
                      <a:r>
                        <a:rPr lang="ja-JP" sz="1200" u="none" strike="noStrike" cap="none">
                          <a:solidFill>
                            <a:schemeClr val="dk1"/>
                          </a:solidFill>
                          <a:latin typeface="Meiryo"/>
                          <a:ea typeface="Meiryo"/>
                          <a:cs typeface="Meiryo"/>
                          <a:sym typeface="Meiryo"/>
                        </a:rPr>
                        <a:t>ようにする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リスクや異常の発生を検知して通知してくれるシステムを利用する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属性やカテゴリを付加して簡単にデータを分割して比較検討できるようにする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データの集約・加工といった準備作業を自動化できるデータ分析ツールを利用する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経営に必要な数値をモニタリングできるダッシュボードを整備する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172950">
                <a:tc>
                  <a:txBody>
                    <a:bodyPr/>
                    <a:lstStyle/>
                    <a:p>
                      <a:pPr marL="0" marR="0" lvl="0" indent="0" algn="ctr" rtl="0">
                        <a:lnSpc>
                          <a:spcPct val="100000"/>
                        </a:lnSpc>
                        <a:spcBef>
                          <a:spcPts val="0"/>
                        </a:spcBef>
                        <a:spcAft>
                          <a:spcPts val="0"/>
                        </a:spcAft>
                        <a:buClr>
                          <a:schemeClr val="dk1"/>
                        </a:buClr>
                        <a:buSzPts val="1200"/>
                        <a:buFont typeface="Calibri"/>
                        <a:buNone/>
                      </a:pPr>
                      <a:r>
                        <a:rPr lang="ja-JP" sz="1200" b="1" u="none" strike="noStrike" cap="none">
                          <a:latin typeface="Meiryo"/>
                          <a:ea typeface="Meiryo"/>
                          <a:cs typeface="Meiryo"/>
                          <a:sym typeface="Meiryo"/>
                        </a:rPr>
                        <a:t>成長に</a:t>
                      </a:r>
                      <a:endParaRPr sz="1200" b="1" u="none" strike="noStrike" cap="none">
                        <a:latin typeface="Meiryo"/>
                        <a:ea typeface="Meiryo"/>
                        <a:cs typeface="Meiryo"/>
                        <a:sym typeface="Meiryo"/>
                      </a:endParaRPr>
                    </a:p>
                    <a:p>
                      <a:pPr marL="0" marR="0" lvl="0" indent="0" algn="ctr" rtl="0">
                        <a:lnSpc>
                          <a:spcPct val="100000"/>
                        </a:lnSpc>
                        <a:spcBef>
                          <a:spcPts val="0"/>
                        </a:spcBef>
                        <a:spcAft>
                          <a:spcPts val="0"/>
                        </a:spcAft>
                        <a:buClr>
                          <a:schemeClr val="dk1"/>
                        </a:buClr>
                        <a:buSzPts val="1200"/>
                        <a:buFont typeface="Calibri"/>
                        <a:buNone/>
                      </a:pPr>
                      <a:r>
                        <a:rPr lang="ja-JP" sz="1200" b="1" u="none" strike="noStrike" cap="none">
                          <a:latin typeface="Meiryo"/>
                          <a:ea typeface="Meiryo"/>
                          <a:cs typeface="Meiryo"/>
                          <a:sym typeface="Meiryo"/>
                        </a:rPr>
                        <a:t>活かす習慣</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tc>
                  <a:txBody>
                    <a:bodyPr/>
                    <a:lstStyle/>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商品やサービスの売れ筋データや顧客ごとの販売データ、アンケート調査データを使って、売れ行きの変化、ニーズの変化をつかみ、見直しや新規開発に役立てる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業務にかかった時間のデータや単位当たりの生産数量などを目標値に照らして定量的に比較し、ボトルネックを見つけ、次にどういう手を打つべきかを判断しやすくする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人時生産性、納期遵守率、品質目標達成率、ロス率、顧客満足度、残業時間、定着率、そして、スタッフ満足度といった点の定点観測を行う</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「スキルマップ」や「社内検定制度」を整備して、教育研修の目標を定量的に定める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r h="172950">
                <a:tc>
                  <a:txBody>
                    <a:bodyPr/>
                    <a:lstStyle/>
                    <a:p>
                      <a:pPr marL="0" marR="0" lvl="0" indent="0" algn="ctr" rtl="0">
                        <a:lnSpc>
                          <a:spcPct val="100000"/>
                        </a:lnSpc>
                        <a:spcBef>
                          <a:spcPts val="0"/>
                        </a:spcBef>
                        <a:spcAft>
                          <a:spcPts val="0"/>
                        </a:spcAft>
                        <a:buClr>
                          <a:schemeClr val="dk1"/>
                        </a:buClr>
                        <a:buSzPts val="1200"/>
                        <a:buFont typeface="Meiryo"/>
                        <a:buNone/>
                      </a:pPr>
                      <a:r>
                        <a:rPr lang="ja-JP" sz="1200" b="1" u="none" strike="noStrike" cap="none">
                          <a:latin typeface="Meiryo"/>
                          <a:ea typeface="Meiryo"/>
                          <a:cs typeface="Meiryo"/>
                          <a:sym typeface="Meiryo"/>
                        </a:rPr>
                        <a:t>知恵を</a:t>
                      </a:r>
                      <a:endParaRPr sz="1200" b="1" u="none" strike="noStrike" cap="none">
                        <a:latin typeface="Meiryo"/>
                        <a:ea typeface="Meiryo"/>
                        <a:cs typeface="Meiryo"/>
                        <a:sym typeface="Meiryo"/>
                      </a:endParaRPr>
                    </a:p>
                    <a:p>
                      <a:pPr marL="0" marR="0" lvl="0" indent="0" algn="ctr" rtl="0">
                        <a:lnSpc>
                          <a:spcPct val="100000"/>
                        </a:lnSpc>
                        <a:spcBef>
                          <a:spcPts val="0"/>
                        </a:spcBef>
                        <a:spcAft>
                          <a:spcPts val="0"/>
                        </a:spcAft>
                        <a:buClr>
                          <a:schemeClr val="dk1"/>
                        </a:buClr>
                        <a:buSzPts val="1200"/>
                        <a:buFont typeface="Meiryo"/>
                        <a:buNone/>
                      </a:pPr>
                      <a:r>
                        <a:rPr lang="ja-JP" sz="1200" b="1" u="none" strike="noStrike" cap="none">
                          <a:latin typeface="Meiryo"/>
                          <a:ea typeface="Meiryo"/>
                          <a:cs typeface="Meiryo"/>
                          <a:sym typeface="Meiryo"/>
                        </a:rPr>
                        <a:t>集める習慣</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tc>
                  <a:txBody>
                    <a:bodyPr/>
                    <a:lstStyle/>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ITベンダーから直接話を聞く</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経営者仲間の集まりや社外の交流会、SNSなどで評判を聞く</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現場のスタッフが直面している課題の共有や改善のアイディアを集める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すでに利用中のシステムの、まだ使っていない機能の活用を検討してみる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bl>
          </a:graphicData>
        </a:graphic>
      </p:graphicFrame>
      <p:pic>
        <p:nvPicPr>
          <p:cNvPr id="326" name="Google Shape;326;p22" descr="ロゴ, 会社名&#10;&#10;自動的に生成された説明"/>
          <p:cNvPicPr preferRelativeResize="0"/>
          <p:nvPr/>
        </p:nvPicPr>
        <p:blipFill rotWithShape="1">
          <a:blip r:embed="rId4">
            <a:alphaModFix/>
          </a:blip>
          <a:srcRect l="3814" t="54617" r="64473" b="4224"/>
          <a:stretch/>
        </p:blipFill>
        <p:spPr>
          <a:xfrm>
            <a:off x="872443" y="1419683"/>
            <a:ext cx="914386" cy="874695"/>
          </a:xfrm>
          <a:prstGeom prst="rect">
            <a:avLst/>
          </a:prstGeom>
          <a:noFill/>
          <a:ln>
            <a:noFill/>
          </a:ln>
        </p:spPr>
      </p:pic>
      <p:sp>
        <p:nvSpPr>
          <p:cNvPr id="327" name="Google Shape;327;p22"/>
          <p:cNvSpPr txBox="1"/>
          <p:nvPr/>
        </p:nvSpPr>
        <p:spPr>
          <a:xfrm>
            <a:off x="3513460" y="492457"/>
            <a:ext cx="1632875" cy="21544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800"/>
              <a:buFont typeface="Meiryo"/>
              <a:buNone/>
            </a:pPr>
            <a:r>
              <a:rPr lang="ja-JP" sz="800" b="0" i="0" u="none" strike="noStrike" cap="none">
                <a:solidFill>
                  <a:schemeClr val="dk1"/>
                </a:solidFill>
                <a:latin typeface="Meiryo"/>
                <a:ea typeface="Meiryo"/>
                <a:cs typeface="Meiryo"/>
                <a:sym typeface="Meiryo"/>
              </a:rPr>
              <a:t>（出所：合同会社デジトレ）</a:t>
            </a:r>
            <a:endParaRPr sz="800" b="0" i="0" u="none" strike="noStrike" cap="none">
              <a:solidFill>
                <a:schemeClr val="dk1"/>
              </a:solidFill>
              <a:latin typeface="Meiryo"/>
              <a:ea typeface="Meiryo"/>
              <a:cs typeface="Meiryo"/>
              <a:sym typeface="Meiryo"/>
            </a:endParaRPr>
          </a:p>
        </p:txBody>
      </p:sp>
      <p:sp>
        <p:nvSpPr>
          <p:cNvPr id="328" name="Google Shape;328;p22"/>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19</a:t>
            </a:fld>
            <a:endParaRPr/>
          </a:p>
        </p:txBody>
      </p:sp>
      <p:sp>
        <p:nvSpPr>
          <p:cNvPr id="329" name="Google Shape;329;p22"/>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Circulation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graphicFrame>
        <p:nvGraphicFramePr>
          <p:cNvPr id="96" name="Google Shape;96;p5"/>
          <p:cNvGraphicFramePr/>
          <p:nvPr/>
        </p:nvGraphicFramePr>
        <p:xfrm>
          <a:off x="592221" y="828028"/>
          <a:ext cx="3000000" cy="3000000"/>
        </p:xfrm>
        <a:graphic>
          <a:graphicData uri="http://schemas.openxmlformats.org/drawingml/2006/table">
            <a:tbl>
              <a:tblPr>
                <a:noFill/>
                <a:tableStyleId>{BA539D0F-AD9E-4FF2-8364-6D222111296B}</a:tableStyleId>
              </a:tblPr>
              <a:tblGrid>
                <a:gridCol w="1050950">
                  <a:extLst>
                    <a:ext uri="{9D8B030D-6E8A-4147-A177-3AD203B41FA5}">
                      <a16:colId xmlns:a16="http://schemas.microsoft.com/office/drawing/2014/main" val="20000"/>
                    </a:ext>
                  </a:extLst>
                </a:gridCol>
                <a:gridCol w="7727700">
                  <a:extLst>
                    <a:ext uri="{9D8B030D-6E8A-4147-A177-3AD203B41FA5}">
                      <a16:colId xmlns:a16="http://schemas.microsoft.com/office/drawing/2014/main" val="20001"/>
                    </a:ext>
                  </a:extLst>
                </a:gridCol>
              </a:tblGrid>
              <a:tr h="1224000">
                <a:tc>
                  <a:txBody>
                    <a:bodyPr/>
                    <a:lstStyle/>
                    <a:p>
                      <a:pPr marL="0" marR="0" lvl="0" indent="0" algn="ctr" rtl="0">
                        <a:lnSpc>
                          <a:spcPct val="100000"/>
                        </a:lnSpc>
                        <a:spcBef>
                          <a:spcPts val="0"/>
                        </a:spcBef>
                        <a:spcAft>
                          <a:spcPts val="0"/>
                        </a:spcAft>
                        <a:buClr>
                          <a:schemeClr val="lt1"/>
                        </a:buClr>
                        <a:buSzPts val="1400"/>
                        <a:buFont typeface="Meiryo"/>
                        <a:buNone/>
                      </a:pPr>
                      <a:r>
                        <a:rPr lang="ja-JP" sz="1400" b="1" u="none" strike="noStrike" cap="none">
                          <a:solidFill>
                            <a:schemeClr val="lt1"/>
                          </a:solidFill>
                          <a:latin typeface="Meiryo"/>
                          <a:ea typeface="Meiryo"/>
                          <a:cs typeface="Meiryo"/>
                          <a:sym typeface="Meiryo"/>
                        </a:rPr>
                        <a:t>背　景</a:t>
                      </a:r>
                      <a:endParaRPr sz="1800" b="1" u="none" strike="noStrike" cap="none">
                        <a:solidFill>
                          <a:schemeClr val="lt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dk2"/>
                    </a:solidFill>
                  </a:tcPr>
                </a:tc>
                <a:tc>
                  <a:txBody>
                    <a:bodyPr/>
                    <a:lstStyle/>
                    <a:p>
                      <a:pPr marL="0" marR="0" lvl="0" indent="0" algn="l" rtl="0">
                        <a:lnSpc>
                          <a:spcPct val="100000"/>
                        </a:lnSpc>
                        <a:spcBef>
                          <a:spcPts val="0"/>
                        </a:spcBef>
                        <a:spcAft>
                          <a:spcPts val="0"/>
                        </a:spcAft>
                        <a:buClr>
                          <a:schemeClr val="dk1"/>
                        </a:buClr>
                        <a:buSzPts val="1400"/>
                        <a:buFont typeface="Meiryo"/>
                        <a:buNone/>
                      </a:pPr>
                      <a:r>
                        <a:rPr lang="ja-JP" sz="1400" b="0" u="none" strike="noStrike" cap="none">
                          <a:latin typeface="Meiryo"/>
                          <a:ea typeface="Meiryo"/>
                          <a:cs typeface="Meiryo"/>
                          <a:sym typeface="Meiryo"/>
                        </a:rPr>
                        <a:t>業種や規模の大小問わず、</a:t>
                      </a:r>
                      <a:r>
                        <a:rPr lang="ja-JP" sz="1400" b="1" u="none" strike="noStrike" cap="none">
                          <a:latin typeface="Meiryo"/>
                          <a:ea typeface="Meiryo"/>
                          <a:cs typeface="Meiryo"/>
                          <a:sym typeface="Meiryo"/>
                        </a:rPr>
                        <a:t>すべての中小企業が経営のデジタル化に真正面から向き合う時代</a:t>
                      </a:r>
                      <a:r>
                        <a:rPr lang="ja-JP" sz="1400" b="0" u="none" strike="noStrike" cap="none">
                          <a:latin typeface="Meiryo"/>
                          <a:ea typeface="Meiryo"/>
                          <a:cs typeface="Meiryo"/>
                          <a:sym typeface="Meiryo"/>
                        </a:rPr>
                        <a:t>になった。経営者層がその必要性に気づき、自社ならではのデジタル活用の方針を描くことが一歩目となるが、同時に、</a:t>
                      </a:r>
                      <a:r>
                        <a:rPr lang="ja-JP" sz="1400" b="1" u="none" strike="noStrike" cap="none">
                          <a:latin typeface="Meiryo"/>
                          <a:ea typeface="Meiryo"/>
                          <a:cs typeface="Meiryo"/>
                          <a:sym typeface="Meiryo"/>
                        </a:rPr>
                        <a:t>社内でその方針を具現化する推進力</a:t>
                      </a:r>
                      <a:r>
                        <a:rPr lang="ja-JP" sz="1400" b="0" u="none" strike="noStrike" cap="none">
                          <a:latin typeface="Meiryo"/>
                          <a:ea typeface="Meiryo"/>
                          <a:cs typeface="Meiryo"/>
                          <a:sym typeface="Meiryo"/>
                        </a:rPr>
                        <a:t>も必要とされている。</a:t>
                      </a:r>
                      <a:endParaRPr sz="1400" b="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224000">
                <a:tc>
                  <a:txBody>
                    <a:bodyPr/>
                    <a:lstStyle/>
                    <a:p>
                      <a:pPr marL="0" marR="0" lvl="0" indent="0" algn="ctr" rtl="0">
                        <a:lnSpc>
                          <a:spcPct val="100000"/>
                        </a:lnSpc>
                        <a:spcBef>
                          <a:spcPts val="0"/>
                        </a:spcBef>
                        <a:spcAft>
                          <a:spcPts val="0"/>
                        </a:spcAft>
                        <a:buClr>
                          <a:schemeClr val="lt1"/>
                        </a:buClr>
                        <a:buSzPts val="1400"/>
                        <a:buFont typeface="Meiryo"/>
                        <a:buNone/>
                      </a:pPr>
                      <a:r>
                        <a:rPr lang="ja-JP" sz="1400" b="1" u="none" strike="noStrike" cap="none">
                          <a:solidFill>
                            <a:schemeClr val="lt1"/>
                          </a:solidFill>
                          <a:latin typeface="Meiryo"/>
                          <a:ea typeface="Meiryo"/>
                          <a:cs typeface="Meiryo"/>
                          <a:sym typeface="Meiryo"/>
                        </a:rPr>
                        <a:t>課　題</a:t>
                      </a:r>
                      <a:endParaRPr sz="1800" b="1" u="none" strike="noStrike" cap="none">
                        <a:solidFill>
                          <a:schemeClr val="lt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dk2"/>
                    </a:solidFill>
                  </a:tcPr>
                </a:tc>
                <a:tc>
                  <a:txBody>
                    <a:bodyPr/>
                    <a:lstStyle/>
                    <a:p>
                      <a:pPr marL="0" marR="0" lvl="0" indent="0" algn="l" rtl="0">
                        <a:lnSpc>
                          <a:spcPct val="100000"/>
                        </a:lnSpc>
                        <a:spcBef>
                          <a:spcPts val="0"/>
                        </a:spcBef>
                        <a:spcAft>
                          <a:spcPts val="0"/>
                        </a:spcAft>
                        <a:buClr>
                          <a:schemeClr val="dk1"/>
                        </a:buClr>
                        <a:buSzPts val="1400"/>
                        <a:buFont typeface="Meiryo"/>
                        <a:buNone/>
                      </a:pPr>
                      <a:r>
                        <a:rPr lang="ja-JP" sz="1400" u="none" strike="noStrike" cap="none">
                          <a:latin typeface="Meiryo"/>
                          <a:ea typeface="Meiryo"/>
                          <a:cs typeface="Meiryo"/>
                          <a:sym typeface="Meiryo"/>
                        </a:rPr>
                        <a:t>デジタル化を推進する人材に</a:t>
                      </a:r>
                      <a:r>
                        <a:rPr lang="ja-JP" sz="1400" u="none" strike="noStrike" cap="none">
                          <a:solidFill>
                            <a:schemeClr val="dk1"/>
                          </a:solidFill>
                          <a:latin typeface="Meiryo"/>
                          <a:ea typeface="Meiryo"/>
                          <a:cs typeface="Meiryo"/>
                          <a:sym typeface="Meiryo"/>
                        </a:rPr>
                        <a:t>求められる能力として、ITコーディネータが修得する「IT経営推進プロセスガイドライン」におけるプロセスの理解や、情報処理推進機構が策定した「デジタルスキル標準」や「ITスキル標準」においてスキルが定義</a:t>
                      </a:r>
                      <a:r>
                        <a:rPr lang="ja-JP" sz="1400" u="none" strike="noStrike" cap="none">
                          <a:latin typeface="Meiryo"/>
                          <a:ea typeface="Meiryo"/>
                          <a:cs typeface="Meiryo"/>
                          <a:sym typeface="Meiryo"/>
                        </a:rPr>
                        <a:t>されている。いずれも中小企業にも参考になるものだが、経営資源の限られた</a:t>
                      </a:r>
                      <a:r>
                        <a:rPr lang="ja-JP" sz="1400" b="1" u="none" strike="noStrike" cap="none">
                          <a:latin typeface="Meiryo"/>
                          <a:ea typeface="Meiryo"/>
                          <a:cs typeface="Meiryo"/>
                          <a:sym typeface="Meiryo"/>
                        </a:rPr>
                        <a:t>中小企業の現場で実践しやすいように、範囲を絞り、より具体的なスキルの定義</a:t>
                      </a:r>
                      <a:r>
                        <a:rPr lang="ja-JP" sz="1400" u="none" strike="noStrike" cap="none">
                          <a:latin typeface="Meiryo"/>
                          <a:ea typeface="Meiryo"/>
                          <a:cs typeface="Meiryo"/>
                          <a:sym typeface="Meiryo"/>
                        </a:rPr>
                        <a:t>が求められている。</a:t>
                      </a:r>
                      <a:endParaRPr sz="14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224000">
                <a:tc>
                  <a:txBody>
                    <a:bodyPr/>
                    <a:lstStyle/>
                    <a:p>
                      <a:pPr marL="0" marR="0" lvl="0" indent="0" algn="ctr" rtl="0">
                        <a:lnSpc>
                          <a:spcPct val="100000"/>
                        </a:lnSpc>
                        <a:spcBef>
                          <a:spcPts val="0"/>
                        </a:spcBef>
                        <a:spcAft>
                          <a:spcPts val="0"/>
                        </a:spcAft>
                        <a:buClr>
                          <a:schemeClr val="lt1"/>
                        </a:buClr>
                        <a:buSzPts val="1400"/>
                        <a:buFont typeface="Meiryo"/>
                        <a:buNone/>
                      </a:pPr>
                      <a:r>
                        <a:rPr lang="ja-JP" sz="1400" b="1" u="none" strike="noStrike" cap="none">
                          <a:solidFill>
                            <a:schemeClr val="lt1"/>
                          </a:solidFill>
                          <a:latin typeface="Meiryo"/>
                          <a:ea typeface="Meiryo"/>
                          <a:cs typeface="Meiryo"/>
                          <a:sym typeface="Meiryo"/>
                        </a:rPr>
                        <a:t>目　的</a:t>
                      </a:r>
                      <a:endParaRPr sz="1800" b="1" u="none" strike="noStrike" cap="none">
                        <a:solidFill>
                          <a:schemeClr val="lt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dk2"/>
                    </a:solidFill>
                  </a:tcPr>
                </a:tc>
                <a:tc>
                  <a:txBody>
                    <a:bodyPr/>
                    <a:lstStyle/>
                    <a:p>
                      <a:pPr marL="0" marR="0" lvl="0" indent="0" algn="l" rtl="0">
                        <a:lnSpc>
                          <a:spcPct val="100000"/>
                        </a:lnSpc>
                        <a:spcBef>
                          <a:spcPts val="0"/>
                        </a:spcBef>
                        <a:spcAft>
                          <a:spcPts val="0"/>
                        </a:spcAft>
                        <a:buClr>
                          <a:schemeClr val="dk1"/>
                        </a:buClr>
                        <a:buSzPts val="1400"/>
                        <a:buFont typeface="Calibri"/>
                        <a:buNone/>
                      </a:pPr>
                      <a:r>
                        <a:rPr lang="ja-JP" sz="1400" b="0" u="none" strike="noStrike" cap="none">
                          <a:latin typeface="Meiryo"/>
                          <a:ea typeface="Meiryo"/>
                          <a:cs typeface="Meiryo"/>
                          <a:sym typeface="Meiryo"/>
                        </a:rPr>
                        <a:t>本書では、中小企業の経営者層が描いたデジタル活用の方針に基づいて、必要な情報を収集し、関係者に働きかけ、自ら手を動かし、デジタル活用の実効を得るために現場に浸透させることのできる、</a:t>
                      </a:r>
                      <a:r>
                        <a:rPr lang="ja-JP" sz="1400" b="1" u="none" strike="noStrike" cap="none">
                          <a:latin typeface="Meiryo"/>
                          <a:ea typeface="Meiryo"/>
                          <a:cs typeface="Meiryo"/>
                          <a:sym typeface="Meiryo"/>
                        </a:rPr>
                        <a:t>中小企業の社内でデジタル活用を推進する人材に必要なスキルを体系的に定義し（デジ活スキル）、中小企業が手当てすべき人材像（デジ活人材）を明らかにする</a:t>
                      </a:r>
                      <a:r>
                        <a:rPr lang="ja-JP" sz="1400" b="0" u="none" strike="noStrike" cap="none">
                          <a:latin typeface="Meiryo"/>
                          <a:ea typeface="Meiryo"/>
                          <a:cs typeface="Meiryo"/>
                          <a:sym typeface="Meiryo"/>
                        </a:rPr>
                        <a:t>。</a:t>
                      </a:r>
                      <a:endParaRPr sz="1400" b="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bl>
          </a:graphicData>
        </a:graphic>
      </p:graphicFrame>
      <p:sp>
        <p:nvSpPr>
          <p:cNvPr id="97" name="Google Shape;97;p5"/>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2</a:t>
            </a:fld>
            <a:endParaRPr/>
          </a:p>
        </p:txBody>
      </p:sp>
      <p:sp>
        <p:nvSpPr>
          <p:cNvPr id="98" name="Google Shape;98;p5"/>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99" name="Google Shape;99;p5"/>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スキル定義の狙い</a:t>
            </a:r>
            <a:endParaRPr sz="1800" b="0" i="0" u="none" strike="noStrike" cap="none">
              <a:solidFill>
                <a:schemeClr val="dk1"/>
              </a:solidFill>
              <a:latin typeface="Meiryo"/>
              <a:ea typeface="Meiryo"/>
              <a:cs typeface="Meiryo"/>
              <a:sym typeface="Meiryo"/>
            </a:endParaRPr>
          </a:p>
        </p:txBody>
      </p:sp>
      <p:sp>
        <p:nvSpPr>
          <p:cNvPr id="100" name="Google Shape;100;p5"/>
          <p:cNvSpPr txBox="1"/>
          <p:nvPr/>
        </p:nvSpPr>
        <p:spPr>
          <a:xfrm>
            <a:off x="735072" y="4661753"/>
            <a:ext cx="8435856" cy="11541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200"/>
              <a:buFont typeface="Calibri"/>
              <a:buNone/>
            </a:pPr>
            <a:r>
              <a:rPr lang="ja-JP" sz="1200" b="0" i="0" u="none" strike="noStrike" cap="none">
                <a:solidFill>
                  <a:schemeClr val="dk1"/>
                </a:solidFill>
                <a:latin typeface="Meiryo"/>
                <a:ea typeface="Meiryo"/>
                <a:cs typeface="Meiryo"/>
                <a:sym typeface="Meiryo"/>
              </a:rPr>
              <a:t>本活動はITコーディネータ協会における「テーマ研究・調査活動」の一つとして、中小企業支援経験豊富なITコーディネータ有志によるプロボノ活動として行われた。本成果物は</a:t>
            </a:r>
            <a:r>
              <a:rPr lang="ja-JP" sz="1200" b="1" i="0" u="none" strike="noStrike" cap="none">
                <a:solidFill>
                  <a:schemeClr val="dk1"/>
                </a:solidFill>
                <a:latin typeface="Meiryo"/>
                <a:ea typeface="Meiryo"/>
                <a:cs typeface="Meiryo"/>
                <a:sym typeface="Meiryo"/>
              </a:rPr>
              <a:t>オープンソースとして公開するため、営利目的での二次利用が可能</a:t>
            </a:r>
            <a:r>
              <a:rPr lang="ja-JP" sz="1200" b="0" i="0" u="none" strike="noStrike" cap="none">
                <a:solidFill>
                  <a:schemeClr val="dk1"/>
                </a:solidFill>
                <a:latin typeface="Meiryo"/>
                <a:ea typeface="Meiryo"/>
                <a:cs typeface="Meiryo"/>
                <a:sym typeface="Meiryo"/>
              </a:rPr>
              <a:t>である*。日本全国の中小企業支援者の皆様には、中小企業向けのデジタル活用人材を育てるための研修やセミナーにおいて、このスキル定義を積極的にご活用いただければ幸いである。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05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050" b="0" i="0" u="none" strike="noStrike" cap="none">
                <a:solidFill>
                  <a:schemeClr val="dk1"/>
                </a:solidFill>
                <a:latin typeface="Meiryo"/>
                <a:ea typeface="Meiryo"/>
                <a:cs typeface="Meiryo"/>
                <a:sym typeface="Meiryo"/>
              </a:rPr>
              <a:t>（*利用時には「ITCAテーマ研究活動【S22001】中小企業 デジ活スキル」と表記してください。）</a:t>
            </a:r>
            <a:endParaRPr sz="1050" b="0" i="0" u="none" strike="noStrike" cap="none">
              <a:solidFill>
                <a:schemeClr val="dk1"/>
              </a:solidFill>
              <a:latin typeface="Meiryo"/>
              <a:ea typeface="Meiryo"/>
              <a:cs typeface="Meiryo"/>
              <a:sym typeface="Meiryo"/>
            </a:endParaRPr>
          </a:p>
        </p:txBody>
      </p:sp>
      <p:sp>
        <p:nvSpPr>
          <p:cNvPr id="101" name="Google Shape;101;p5"/>
          <p:cNvSpPr txBox="1"/>
          <p:nvPr/>
        </p:nvSpPr>
        <p:spPr>
          <a:xfrm>
            <a:off x="3540557" y="5888562"/>
            <a:ext cx="5830324" cy="73862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050"/>
              <a:buFont typeface="Meiryo"/>
              <a:buNone/>
            </a:pPr>
            <a:r>
              <a:rPr lang="ja-JP" sz="1050" b="0" i="0" u="none" strike="noStrike" cap="none">
                <a:solidFill>
                  <a:schemeClr val="dk1"/>
                </a:solidFill>
                <a:latin typeface="Meiryo"/>
                <a:ea typeface="Meiryo"/>
                <a:cs typeface="Meiryo"/>
                <a:sym typeface="Meiryo"/>
              </a:rPr>
              <a:t>参考）IT経営推進プロセスガイドライン　</a:t>
            </a:r>
            <a:r>
              <a:rPr lang="ja-JP" sz="1050" b="0" i="0" u="sng" strike="noStrike" cap="none">
                <a:solidFill>
                  <a:schemeClr val="dk1"/>
                </a:solidFill>
                <a:latin typeface="Meiryo"/>
                <a:ea typeface="Meiryo"/>
                <a:cs typeface="Meiryo"/>
                <a:sym typeface="Meiryo"/>
                <a:hlinkClick r:id="rId3">
                  <a:extLst>
                    <a:ext uri="{A12FA001-AC4F-418D-AE19-62706E023703}">
                      <ahyp:hlinkClr xmlns:ahyp="http://schemas.microsoft.com/office/drawing/2018/hyperlinkcolor" val="tx"/>
                    </a:ext>
                  </a:extLst>
                </a:hlinkClick>
              </a:rPr>
              <a:t>https://www.itc.or.jp/about/guideline/</a:t>
            </a:r>
            <a:endParaRPr sz="105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050"/>
              <a:buFont typeface="Meiryo"/>
              <a:buNone/>
            </a:pPr>
            <a:r>
              <a:rPr lang="ja-JP" sz="1050" b="0" i="0" u="none" strike="noStrike" cap="none">
                <a:solidFill>
                  <a:schemeClr val="dk1"/>
                </a:solidFill>
                <a:latin typeface="Meiryo"/>
                <a:ea typeface="Meiryo"/>
                <a:cs typeface="Meiryo"/>
                <a:sym typeface="Meiryo"/>
              </a:rPr>
              <a:t>　　　デジタルスキル標準　</a:t>
            </a:r>
            <a:r>
              <a:rPr lang="ja-JP" sz="1050" b="0" i="0" u="sng" strike="noStrike" cap="none">
                <a:solidFill>
                  <a:schemeClr val="dk1"/>
                </a:solidFill>
                <a:latin typeface="Meiryo"/>
                <a:ea typeface="Meiryo"/>
                <a:cs typeface="Meiryo"/>
                <a:sym typeface="Meiryo"/>
                <a:hlinkClick r:id="rId4">
                  <a:extLst>
                    <a:ext uri="{A12FA001-AC4F-418D-AE19-62706E023703}">
                      <ahyp:hlinkClr xmlns:ahyp="http://schemas.microsoft.com/office/drawing/2018/hyperlinkcolor" val="tx"/>
                    </a:ext>
                  </a:extLst>
                </a:hlinkClick>
              </a:rPr>
              <a:t>https://www.ipa.go.jp/jinzai/skill-standard/dss/index.html</a:t>
            </a:r>
            <a:endParaRPr sz="105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050"/>
              <a:buFont typeface="Meiryo"/>
              <a:buNone/>
            </a:pPr>
            <a:r>
              <a:rPr lang="ja-JP" sz="1050" b="0" i="0" u="none" strike="noStrike" cap="none">
                <a:solidFill>
                  <a:schemeClr val="dk1"/>
                </a:solidFill>
                <a:latin typeface="Meiryo"/>
                <a:ea typeface="Meiryo"/>
                <a:cs typeface="Meiryo"/>
                <a:sym typeface="Meiryo"/>
              </a:rPr>
              <a:t>　　　ITスキル標準　</a:t>
            </a:r>
            <a:r>
              <a:rPr lang="ja-JP" sz="1050" b="0" i="0" u="sng" strike="noStrike" cap="none">
                <a:solidFill>
                  <a:schemeClr val="dk1"/>
                </a:solidFill>
                <a:latin typeface="Meiryo"/>
                <a:ea typeface="Meiryo"/>
                <a:cs typeface="Meiryo"/>
                <a:sym typeface="Meiryo"/>
                <a:hlinkClick r:id="rId5">
                  <a:extLst>
                    <a:ext uri="{A12FA001-AC4F-418D-AE19-62706E023703}">
                      <ahyp:hlinkClr xmlns:ahyp="http://schemas.microsoft.com/office/drawing/2018/hyperlinkcolor" val="tx"/>
                    </a:ext>
                  </a:extLst>
                </a:hlinkClick>
              </a:rPr>
              <a:t>https://www.ipa.go.jp/jinzai/itss/download.html</a:t>
            </a:r>
            <a:endParaRPr sz="105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050"/>
              <a:buFont typeface="Meiryo"/>
              <a:buNone/>
            </a:pPr>
            <a:r>
              <a:rPr lang="ja-JP" sz="1050" b="0" i="0" u="none" strike="noStrike" cap="none">
                <a:solidFill>
                  <a:schemeClr val="dk1"/>
                </a:solidFill>
                <a:latin typeface="Meiryo"/>
                <a:ea typeface="Meiryo"/>
                <a:cs typeface="Meiryo"/>
                <a:sym typeface="Meiryo"/>
              </a:rPr>
              <a:t>　　　CCBY　</a:t>
            </a:r>
            <a:r>
              <a:rPr lang="ja-JP" sz="1050" b="0" i="0" u="none" strike="noStrike" cap="none">
                <a:solidFill>
                  <a:srgbClr val="444444"/>
                </a:solidFill>
                <a:latin typeface="Meiryo"/>
                <a:ea typeface="Meiryo"/>
                <a:cs typeface="Meiryo"/>
                <a:sym typeface="Meiryo"/>
              </a:rPr>
              <a:t> </a:t>
            </a:r>
            <a:r>
              <a:rPr lang="ja-JP" sz="1050" b="0" i="0" u="sng" strike="noStrike" cap="none">
                <a:solidFill>
                  <a:srgbClr val="444444"/>
                </a:solidFill>
                <a:latin typeface="Meiryo"/>
                <a:ea typeface="Meiryo"/>
                <a:cs typeface="Meiryo"/>
                <a:sym typeface="Meiryo"/>
                <a:hlinkClick r:id="rId6">
                  <a:extLst>
                    <a:ext uri="{A12FA001-AC4F-418D-AE19-62706E023703}">
                      <ahyp:hlinkClr xmlns:ahyp="http://schemas.microsoft.com/office/drawing/2018/hyperlinkcolor" val="tx"/>
                    </a:ext>
                  </a:extLst>
                </a:hlinkClick>
              </a:rPr>
              <a:t>https://creativecommons.org/licenses/by/4.0/deed.ja</a:t>
            </a:r>
            <a:endParaRPr sz="1050" b="0" i="0" u="none" strike="noStrike" cap="none">
              <a:solidFill>
                <a:schemeClr val="dk1"/>
              </a:solidFill>
              <a:latin typeface="Meiryo"/>
              <a:ea typeface="Meiryo"/>
              <a:cs typeface="Meiryo"/>
              <a:sym typeface="Meiryo"/>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23"/>
          <p:cNvSpPr/>
          <p:nvPr/>
        </p:nvSpPr>
        <p:spPr>
          <a:xfrm>
            <a:off x="5304080" y="968631"/>
            <a:ext cx="4140000" cy="792000"/>
          </a:xfrm>
          <a:prstGeom prst="roundRect">
            <a:avLst>
              <a:gd name="adj" fmla="val 14217"/>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CD1　業務と情報の可視化</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現状および改善後の業務と情報の流れを業務フロー図やデータの流れによって明らかにし、他者に説明可能な形で可視化できる</a:t>
            </a:r>
            <a:endParaRPr sz="1400" b="0" i="0" u="none" strike="noStrike" cap="none">
              <a:solidFill>
                <a:schemeClr val="dk1"/>
              </a:solidFill>
              <a:latin typeface="Arial"/>
              <a:ea typeface="Arial"/>
              <a:cs typeface="Arial"/>
              <a:sym typeface="Arial"/>
            </a:endParaRPr>
          </a:p>
        </p:txBody>
      </p:sp>
      <p:sp>
        <p:nvSpPr>
          <p:cNvPr id="335" name="Google Shape;335;p23"/>
          <p:cNvSpPr/>
          <p:nvPr/>
        </p:nvSpPr>
        <p:spPr>
          <a:xfrm>
            <a:off x="331687" y="5169860"/>
            <a:ext cx="4572000" cy="684000"/>
          </a:xfrm>
          <a:prstGeom prst="roundRect">
            <a:avLst>
              <a:gd name="adj" fmla="val 16764"/>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000000"/>
                </a:solidFill>
                <a:latin typeface="Meiryo"/>
                <a:ea typeface="Meiryo"/>
                <a:cs typeface="Meiryo"/>
                <a:sym typeface="Meiryo"/>
              </a:rPr>
              <a:t>CA2　</a:t>
            </a:r>
            <a:r>
              <a:rPr lang="ja-JP" sz="1200" b="1" i="0" u="none" strike="noStrike" cap="none">
                <a:solidFill>
                  <a:schemeClr val="dk1"/>
                </a:solidFill>
                <a:latin typeface="Meiryo"/>
                <a:ea typeface="Meiryo"/>
                <a:cs typeface="Meiryo"/>
                <a:sym typeface="Meiryo"/>
              </a:rPr>
              <a:t>実情の正確な把握</a:t>
            </a:r>
            <a:endParaRPr sz="12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Meiryo"/>
                <a:ea typeface="Meiryo"/>
                <a:cs typeface="Meiryo"/>
                <a:sym typeface="Meiryo"/>
              </a:rPr>
              <a:t>適切な人に適切な問いかけをする、定量化して裏付けをとるなどして、現場の現状と課題を偏りなく正しく調査できる</a:t>
            </a:r>
            <a:endParaRPr sz="1200" b="0" i="0" u="none" strike="noStrike" cap="none">
              <a:solidFill>
                <a:schemeClr val="dk1"/>
              </a:solidFill>
              <a:latin typeface="Meiryo"/>
              <a:ea typeface="Meiryo"/>
              <a:cs typeface="Meiryo"/>
              <a:sym typeface="Meiryo"/>
            </a:endParaRPr>
          </a:p>
        </p:txBody>
      </p:sp>
      <p:sp>
        <p:nvSpPr>
          <p:cNvPr id="336" name="Google Shape;336;p23"/>
          <p:cNvSpPr/>
          <p:nvPr/>
        </p:nvSpPr>
        <p:spPr>
          <a:xfrm>
            <a:off x="331687" y="2572543"/>
            <a:ext cx="4572000" cy="792000"/>
          </a:xfrm>
          <a:prstGeom prst="roundRect">
            <a:avLst>
              <a:gd name="adj" fmla="val 15956"/>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CP3　パフォーマンス測定と目標設定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現状の業務のパフォーマンスおよび、目標や理想の状態を具体化・定量化し、費用対効果も含めて、経営層を含む社内の合意形成ができる</a:t>
            </a:r>
            <a:endParaRPr sz="1400" b="0" i="0" u="none" strike="noStrike" cap="none">
              <a:solidFill>
                <a:srgbClr val="000000"/>
              </a:solidFill>
              <a:latin typeface="Arial"/>
              <a:ea typeface="Arial"/>
              <a:cs typeface="Arial"/>
              <a:sym typeface="Arial"/>
            </a:endParaRPr>
          </a:p>
        </p:txBody>
      </p:sp>
      <p:sp>
        <p:nvSpPr>
          <p:cNvPr id="337" name="Google Shape;337;p23"/>
          <p:cNvSpPr txBox="1"/>
          <p:nvPr/>
        </p:nvSpPr>
        <p:spPr>
          <a:xfrm>
            <a:off x="8870808" y="688154"/>
            <a:ext cx="703322"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Calibri"/>
                <a:ea typeface="Calibri"/>
                <a:cs typeface="Calibri"/>
                <a:sym typeface="Calibri"/>
              </a:rPr>
              <a:t>Do/Act</a:t>
            </a:r>
            <a:endParaRPr sz="1200" b="0" i="0" u="none" strike="noStrike" cap="none">
              <a:solidFill>
                <a:schemeClr val="dk1"/>
              </a:solidFill>
              <a:latin typeface="Calibri"/>
              <a:ea typeface="Calibri"/>
              <a:cs typeface="Calibri"/>
              <a:sym typeface="Calibri"/>
            </a:endParaRPr>
          </a:p>
        </p:txBody>
      </p:sp>
      <p:sp>
        <p:nvSpPr>
          <p:cNvPr id="338" name="Google Shape;338;p23"/>
          <p:cNvSpPr/>
          <p:nvPr/>
        </p:nvSpPr>
        <p:spPr>
          <a:xfrm>
            <a:off x="5016358" y="2508087"/>
            <a:ext cx="180000" cy="540000"/>
          </a:xfrm>
          <a:prstGeom prst="rightArrow">
            <a:avLst>
              <a:gd name="adj1" fmla="val 50000"/>
              <a:gd name="adj2" fmla="val 50000"/>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0000"/>
              </a:solidFill>
              <a:latin typeface="Calibri"/>
              <a:ea typeface="Calibri"/>
              <a:cs typeface="Calibri"/>
              <a:sym typeface="Calibri"/>
            </a:endParaRPr>
          </a:p>
        </p:txBody>
      </p:sp>
      <p:sp>
        <p:nvSpPr>
          <p:cNvPr id="339" name="Google Shape;339;p23"/>
          <p:cNvSpPr/>
          <p:nvPr/>
        </p:nvSpPr>
        <p:spPr>
          <a:xfrm>
            <a:off x="5304080" y="2590555"/>
            <a:ext cx="4140000" cy="792000"/>
          </a:xfrm>
          <a:prstGeom prst="roundRect">
            <a:avLst>
              <a:gd name="adj" fmla="val 15956"/>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CD3　デジタルツールの試行と実践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業務管理システムやIoT・AI・RPA、ノーコードツール、データ分析ソフトなどのデジタルツールに関心を持ち、情報を集め、自ら試行し、評価できる</a:t>
            </a:r>
            <a:endParaRPr sz="1400" b="0" i="0" u="none" strike="noStrike" cap="none">
              <a:solidFill>
                <a:srgbClr val="000000"/>
              </a:solidFill>
              <a:latin typeface="Arial"/>
              <a:ea typeface="Arial"/>
              <a:cs typeface="Arial"/>
              <a:sym typeface="Arial"/>
            </a:endParaRPr>
          </a:p>
        </p:txBody>
      </p:sp>
      <p:sp>
        <p:nvSpPr>
          <p:cNvPr id="340" name="Google Shape;340;p23"/>
          <p:cNvSpPr/>
          <p:nvPr/>
        </p:nvSpPr>
        <p:spPr>
          <a:xfrm>
            <a:off x="5304080" y="3450414"/>
            <a:ext cx="4140000" cy="684000"/>
          </a:xfrm>
          <a:prstGeom prst="roundRect">
            <a:avLst>
              <a:gd name="adj" fmla="val 13100"/>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CD4　現場の理解と定着化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新しい業務手順やデジタルツールの導入にあたって、現場の理解と定着化を促すことができる</a:t>
            </a:r>
            <a:endParaRPr sz="1400" b="0" i="0" u="none" strike="noStrike" cap="none">
              <a:solidFill>
                <a:srgbClr val="000000"/>
              </a:solidFill>
              <a:latin typeface="Arial"/>
              <a:ea typeface="Arial"/>
              <a:cs typeface="Arial"/>
              <a:sym typeface="Arial"/>
            </a:endParaRPr>
          </a:p>
        </p:txBody>
      </p:sp>
      <p:sp>
        <p:nvSpPr>
          <p:cNvPr id="341" name="Google Shape;341;p23"/>
          <p:cNvSpPr/>
          <p:nvPr/>
        </p:nvSpPr>
        <p:spPr>
          <a:xfrm>
            <a:off x="5304080" y="1834946"/>
            <a:ext cx="4140000" cy="684000"/>
          </a:xfrm>
          <a:prstGeom prst="roundRect">
            <a:avLst>
              <a:gd name="adj" fmla="val 15879"/>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CD2　改善フレームワークの習得と実践</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ECRS、マインドマップ、マンダラートなどの業務改善のフレームワークに関心を持ち、自ら学び、実践できる</a:t>
            </a:r>
            <a:endParaRPr sz="1200" b="0" i="0" u="none" strike="noStrike" cap="none">
              <a:solidFill>
                <a:schemeClr val="dk1"/>
              </a:solidFill>
              <a:latin typeface="Meiryo"/>
              <a:ea typeface="Meiryo"/>
              <a:cs typeface="Meiryo"/>
              <a:sym typeface="Meiryo"/>
            </a:endParaRPr>
          </a:p>
        </p:txBody>
      </p:sp>
      <p:sp>
        <p:nvSpPr>
          <p:cNvPr id="342" name="Google Shape;342;p23"/>
          <p:cNvSpPr/>
          <p:nvPr/>
        </p:nvSpPr>
        <p:spPr>
          <a:xfrm>
            <a:off x="331687" y="1824087"/>
            <a:ext cx="4572000" cy="684000"/>
          </a:xfrm>
          <a:prstGeom prst="roundRect">
            <a:avLst>
              <a:gd name="adj" fmla="val 13527"/>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CP2　業務分析と機会発見</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業務の回転を妨げる要因を特定し、無駄な二重入力や担当不在時の停滞などを解決するための方法を見つけることができる</a:t>
            </a:r>
            <a:endParaRPr sz="1200" b="0" i="0" u="none" strike="noStrike" cap="none">
              <a:solidFill>
                <a:schemeClr val="dk1"/>
              </a:solidFill>
              <a:latin typeface="Meiryo"/>
              <a:ea typeface="Meiryo"/>
              <a:cs typeface="Meiryo"/>
              <a:sym typeface="Meiryo"/>
            </a:endParaRPr>
          </a:p>
        </p:txBody>
      </p:sp>
      <p:sp>
        <p:nvSpPr>
          <p:cNvPr id="343" name="Google Shape;343;p23"/>
          <p:cNvSpPr/>
          <p:nvPr/>
        </p:nvSpPr>
        <p:spPr>
          <a:xfrm>
            <a:off x="331687" y="1075631"/>
            <a:ext cx="4572000" cy="684000"/>
          </a:xfrm>
          <a:prstGeom prst="roundRect">
            <a:avLst>
              <a:gd name="adj" fmla="val 14217"/>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CP1　ギャップ分析と機会発見</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顧客満足度と従業員満足度の視点から、理想と現状のギャップを特定し、業務改善の余地や成長機会を見つけることができる</a:t>
            </a:r>
            <a:endParaRPr sz="1400" b="0" i="0" u="none" strike="noStrike" cap="none">
              <a:solidFill>
                <a:srgbClr val="000000"/>
              </a:solidFill>
              <a:latin typeface="Arial"/>
              <a:ea typeface="Arial"/>
              <a:cs typeface="Arial"/>
              <a:sym typeface="Arial"/>
            </a:endParaRPr>
          </a:p>
        </p:txBody>
      </p:sp>
      <p:sp>
        <p:nvSpPr>
          <p:cNvPr id="344" name="Google Shape;344;p23"/>
          <p:cNvSpPr/>
          <p:nvPr/>
        </p:nvSpPr>
        <p:spPr>
          <a:xfrm rot="5400000">
            <a:off x="7421823" y="4031565"/>
            <a:ext cx="180000" cy="540000"/>
          </a:xfrm>
          <a:prstGeom prst="rightArrow">
            <a:avLst>
              <a:gd name="adj1" fmla="val 50000"/>
              <a:gd name="adj2" fmla="val 50000"/>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0000"/>
              </a:solidFill>
              <a:latin typeface="Calibri"/>
              <a:ea typeface="Calibri"/>
              <a:cs typeface="Calibri"/>
              <a:sym typeface="Calibri"/>
            </a:endParaRPr>
          </a:p>
        </p:txBody>
      </p:sp>
      <p:sp>
        <p:nvSpPr>
          <p:cNvPr id="345" name="Google Shape;345;p23"/>
          <p:cNvSpPr txBox="1"/>
          <p:nvPr/>
        </p:nvSpPr>
        <p:spPr>
          <a:xfrm>
            <a:off x="8163605" y="4169248"/>
            <a:ext cx="1329193"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Calibri"/>
                <a:ea typeface="Calibri"/>
                <a:cs typeface="Calibri"/>
                <a:sym typeface="Calibri"/>
              </a:rPr>
              <a:t>Check/Observe</a:t>
            </a:r>
            <a:endParaRPr sz="1200" b="0" i="0" u="none" strike="noStrike" cap="none">
              <a:solidFill>
                <a:srgbClr val="000000"/>
              </a:solidFill>
              <a:latin typeface="Calibri"/>
              <a:ea typeface="Calibri"/>
              <a:cs typeface="Calibri"/>
              <a:sym typeface="Calibri"/>
            </a:endParaRPr>
          </a:p>
        </p:txBody>
      </p:sp>
      <p:sp>
        <p:nvSpPr>
          <p:cNvPr id="346" name="Google Shape;346;p23"/>
          <p:cNvSpPr/>
          <p:nvPr/>
        </p:nvSpPr>
        <p:spPr>
          <a:xfrm>
            <a:off x="5304080" y="4447035"/>
            <a:ext cx="4140000" cy="684000"/>
          </a:xfrm>
          <a:prstGeom prst="roundRect">
            <a:avLst>
              <a:gd name="adj" fmla="val 15071"/>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CC1　データによる可視化</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業務システムに記録されたデータを取り出してデータの集計やグラフ作成に活用できる</a:t>
            </a:r>
            <a:endParaRPr sz="1400" b="0" i="0" u="none" strike="noStrike" cap="none">
              <a:solidFill>
                <a:srgbClr val="000000"/>
              </a:solidFill>
              <a:latin typeface="Arial"/>
              <a:ea typeface="Arial"/>
              <a:cs typeface="Arial"/>
              <a:sym typeface="Arial"/>
            </a:endParaRPr>
          </a:p>
        </p:txBody>
      </p:sp>
      <p:sp>
        <p:nvSpPr>
          <p:cNvPr id="347" name="Google Shape;347;p23"/>
          <p:cNvSpPr/>
          <p:nvPr/>
        </p:nvSpPr>
        <p:spPr>
          <a:xfrm>
            <a:off x="5304081" y="5169860"/>
            <a:ext cx="4140000" cy="684000"/>
          </a:xfrm>
          <a:prstGeom prst="roundRect">
            <a:avLst>
              <a:gd name="adj" fmla="val 20583"/>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CC2　スコア化</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業務のパフォーマンスを定期的にスコア化し、成果や異常の検知に活かす仕組みづくりができる</a:t>
            </a:r>
            <a:endParaRPr sz="1200" b="0" i="0" u="none" strike="noStrike" cap="none">
              <a:solidFill>
                <a:schemeClr val="dk1"/>
              </a:solidFill>
              <a:latin typeface="Meiryo"/>
              <a:ea typeface="Meiryo"/>
              <a:cs typeface="Meiryo"/>
              <a:sym typeface="Meiryo"/>
            </a:endParaRPr>
          </a:p>
        </p:txBody>
      </p:sp>
      <p:sp>
        <p:nvSpPr>
          <p:cNvPr id="348" name="Google Shape;348;p23"/>
          <p:cNvSpPr/>
          <p:nvPr/>
        </p:nvSpPr>
        <p:spPr>
          <a:xfrm>
            <a:off x="5304080" y="5892685"/>
            <a:ext cx="4140000" cy="684000"/>
          </a:xfrm>
          <a:prstGeom prst="roundRect">
            <a:avLst>
              <a:gd name="adj" fmla="val 18288"/>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CC3　データ整備</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データの分類情報やマスタデータの整備など、データ分析のための環境整備に着実に取り組める</a:t>
            </a:r>
            <a:endParaRPr sz="1400" b="0" i="0" u="none" strike="noStrike" cap="none">
              <a:solidFill>
                <a:srgbClr val="000000"/>
              </a:solidFill>
              <a:latin typeface="Arial"/>
              <a:ea typeface="Arial"/>
              <a:cs typeface="Arial"/>
              <a:sym typeface="Arial"/>
            </a:endParaRPr>
          </a:p>
        </p:txBody>
      </p:sp>
      <p:sp>
        <p:nvSpPr>
          <p:cNvPr id="349" name="Google Shape;349;p23"/>
          <p:cNvSpPr/>
          <p:nvPr/>
        </p:nvSpPr>
        <p:spPr>
          <a:xfrm>
            <a:off x="331687" y="4447035"/>
            <a:ext cx="4572000" cy="684000"/>
          </a:xfrm>
          <a:prstGeom prst="roundRect">
            <a:avLst>
              <a:gd name="adj" fmla="val 16173"/>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CA1　トレンドを見る</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時系列な観測データから、事業の不調やムラ・ムダ・ムリに目を配り、事業の現在地とトレンドをデータで説明できる</a:t>
            </a:r>
            <a:endParaRPr sz="1400" b="0" i="0" u="none" strike="noStrike" cap="none">
              <a:solidFill>
                <a:srgbClr val="000000"/>
              </a:solidFill>
              <a:latin typeface="Arial"/>
              <a:ea typeface="Arial"/>
              <a:cs typeface="Arial"/>
              <a:sym typeface="Arial"/>
            </a:endParaRPr>
          </a:p>
        </p:txBody>
      </p:sp>
      <p:sp>
        <p:nvSpPr>
          <p:cNvPr id="350" name="Google Shape;350;p23"/>
          <p:cNvSpPr/>
          <p:nvPr/>
        </p:nvSpPr>
        <p:spPr>
          <a:xfrm rot="10800000">
            <a:off x="5016945" y="5275660"/>
            <a:ext cx="180000" cy="540000"/>
          </a:xfrm>
          <a:prstGeom prst="rightArrow">
            <a:avLst>
              <a:gd name="adj1" fmla="val 50000"/>
              <a:gd name="adj2" fmla="val 50000"/>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0000"/>
              </a:solidFill>
              <a:latin typeface="Calibri"/>
              <a:ea typeface="Calibri"/>
              <a:cs typeface="Calibri"/>
              <a:sym typeface="Calibri"/>
            </a:endParaRPr>
          </a:p>
        </p:txBody>
      </p:sp>
      <p:sp>
        <p:nvSpPr>
          <p:cNvPr id="351" name="Google Shape;351;p23"/>
          <p:cNvSpPr/>
          <p:nvPr/>
        </p:nvSpPr>
        <p:spPr>
          <a:xfrm>
            <a:off x="331687" y="5892685"/>
            <a:ext cx="4572000" cy="684000"/>
          </a:xfrm>
          <a:prstGeom prst="roundRect">
            <a:avLst>
              <a:gd name="adj" fmla="val 20583"/>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CA3　兆しをキャッチし仮説検証</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事象からその要因を想像し、仮説と検証を繰り返して業務の問題箇所を発見し、組織にとって必要な行動を抽出できる</a:t>
            </a:r>
            <a:endParaRPr sz="1400" b="0" i="0" u="none" strike="noStrike" cap="none">
              <a:solidFill>
                <a:srgbClr val="000000"/>
              </a:solidFill>
              <a:latin typeface="Arial"/>
              <a:ea typeface="Arial"/>
              <a:cs typeface="Arial"/>
              <a:sym typeface="Arial"/>
            </a:endParaRPr>
          </a:p>
        </p:txBody>
      </p:sp>
      <p:sp>
        <p:nvSpPr>
          <p:cNvPr id="352" name="Google Shape;352;p23"/>
          <p:cNvSpPr/>
          <p:nvPr/>
        </p:nvSpPr>
        <p:spPr>
          <a:xfrm>
            <a:off x="331687" y="3429000"/>
            <a:ext cx="4572000" cy="684000"/>
          </a:xfrm>
          <a:prstGeom prst="roundRect">
            <a:avLst>
              <a:gd name="adj" fmla="val 13527"/>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CP4　デジタル活用と計画作成</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自社におけるデジタル活用の最適解を定義し、短期・長期の取り組みを計画し、スパイラルアップを継続的に実現できる</a:t>
            </a:r>
            <a:endParaRPr sz="1400" b="0" i="0" u="none" strike="noStrike" cap="none">
              <a:solidFill>
                <a:srgbClr val="000000"/>
              </a:solidFill>
              <a:latin typeface="Arial"/>
              <a:ea typeface="Arial"/>
              <a:cs typeface="Arial"/>
              <a:sym typeface="Arial"/>
            </a:endParaRPr>
          </a:p>
        </p:txBody>
      </p:sp>
      <p:sp>
        <p:nvSpPr>
          <p:cNvPr id="353" name="Google Shape;353;p23"/>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354" name="Google Shape;354;p23"/>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組織の「回転力」を伸ばすスキル</a:t>
            </a:r>
            <a:endParaRPr sz="1800" b="0" i="0" u="none" strike="noStrike" cap="none">
              <a:solidFill>
                <a:schemeClr val="dk1"/>
              </a:solidFill>
              <a:latin typeface="Meiryo"/>
              <a:ea typeface="Meiryo"/>
              <a:cs typeface="Meiryo"/>
              <a:sym typeface="Meiryo"/>
            </a:endParaRPr>
          </a:p>
        </p:txBody>
      </p:sp>
      <p:sp>
        <p:nvSpPr>
          <p:cNvPr id="355" name="Google Shape;355;p23"/>
          <p:cNvSpPr txBox="1"/>
          <p:nvPr/>
        </p:nvSpPr>
        <p:spPr>
          <a:xfrm>
            <a:off x="357290" y="784339"/>
            <a:ext cx="1134572"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Plan/Decide</a:t>
            </a:r>
            <a:endParaRPr sz="1200" b="0" i="0" u="none" strike="noStrike" cap="none">
              <a:solidFill>
                <a:schemeClr val="dk1"/>
              </a:solidFill>
              <a:latin typeface="Meiryo"/>
              <a:ea typeface="Meiryo"/>
              <a:cs typeface="Meiryo"/>
              <a:sym typeface="Meiryo"/>
            </a:endParaRPr>
          </a:p>
        </p:txBody>
      </p:sp>
      <p:sp>
        <p:nvSpPr>
          <p:cNvPr id="356" name="Google Shape;356;p23"/>
          <p:cNvSpPr txBox="1"/>
          <p:nvPr/>
        </p:nvSpPr>
        <p:spPr>
          <a:xfrm>
            <a:off x="357290" y="4163064"/>
            <a:ext cx="1134572"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Meiryo"/>
              <a:buNone/>
            </a:pPr>
            <a:r>
              <a:rPr lang="ja-JP" sz="1200" b="0" i="0" u="none" strike="noStrike" cap="none">
                <a:solidFill>
                  <a:srgbClr val="000000"/>
                </a:solidFill>
                <a:latin typeface="Meiryo"/>
                <a:ea typeface="Meiryo"/>
                <a:cs typeface="Meiryo"/>
                <a:sym typeface="Meiryo"/>
              </a:rPr>
              <a:t>Act/Orient</a:t>
            </a:r>
            <a:endParaRPr sz="1200" b="0" i="0" u="none" strike="noStrike" cap="none">
              <a:solidFill>
                <a:schemeClr val="dk1"/>
              </a:solidFill>
              <a:latin typeface="Meiryo"/>
              <a:ea typeface="Meiryo"/>
              <a:cs typeface="Meiryo"/>
              <a:sym typeface="Meiryo"/>
            </a:endParaRPr>
          </a:p>
        </p:txBody>
      </p:sp>
      <p:sp>
        <p:nvSpPr>
          <p:cNvPr id="357" name="Google Shape;357;p23"/>
          <p:cNvSpPr/>
          <p:nvPr/>
        </p:nvSpPr>
        <p:spPr>
          <a:xfrm rot="-5400000">
            <a:off x="2635687" y="4012482"/>
            <a:ext cx="180000" cy="540000"/>
          </a:xfrm>
          <a:prstGeom prst="rightArrow">
            <a:avLst>
              <a:gd name="adj1" fmla="val 50000"/>
              <a:gd name="adj2" fmla="val 50000"/>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0000"/>
              </a:solidFill>
              <a:latin typeface="Meiryo"/>
              <a:ea typeface="Meiryo"/>
              <a:cs typeface="Meiryo"/>
              <a:sym typeface="Meiryo"/>
            </a:endParaRPr>
          </a:p>
        </p:txBody>
      </p:sp>
      <p:sp>
        <p:nvSpPr>
          <p:cNvPr id="358" name="Google Shape;358;p23"/>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20</a:t>
            </a:fld>
            <a:endParaRPr/>
          </a:p>
        </p:txBody>
      </p:sp>
      <p:sp>
        <p:nvSpPr>
          <p:cNvPr id="359" name="Google Shape;359;p23"/>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業務を改善する人材【BPRリーダー】</a:t>
            </a:r>
            <a:endParaRPr sz="1200" b="1" i="0" u="none" strike="noStrike" cap="none">
              <a:solidFill>
                <a:srgbClr val="595959"/>
              </a:solidFill>
              <a:latin typeface="Meiryo"/>
              <a:ea typeface="Meiryo"/>
              <a:cs typeface="Meiryo"/>
              <a:sym typeface="Meiryo"/>
            </a:endParaRPr>
          </a:p>
        </p:txBody>
      </p:sp>
      <p:sp>
        <p:nvSpPr>
          <p:cNvPr id="360" name="Google Shape;360;p23"/>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Circulation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graphicFrame>
        <p:nvGraphicFramePr>
          <p:cNvPr id="365" name="Google Shape;365;p24"/>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顧客満足度と従業員満足度の視点から、理想と現状のギャップを特定し、業務改善の余地や成長機会を見つけることができる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48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活用によって事業のスピードと質を高めるには、事業の価値を届ける相手である顧客、価値を生み出す従業員、両方の満足度の視点が必要です。現状を正しく把握し、将来のありたい姿に対して不足している点、つまり顧客の不満や不便、従業員にとっての非効率ややり辛さを解消するために原因と解決策を発見することが求められます。</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・アンケートやインタビューなどの調査方法を用いて顧客満足度や従業員満足度を把握できる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・経営方針から「ありたい姿」を要素ごとに具体化して描くことができる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4"/>
                            </a:ext>
                          </a:extLst>
                        </a:rPr>
                        <a:t>「ありたい姿」</a:t>
                      </a:r>
                      <a:r>
                        <a:rPr lang="ja-JP" sz="1200" u="none" strike="noStrike" cap="none">
                          <a:solidFill>
                            <a:schemeClr val="dk1"/>
                          </a:solidFill>
                          <a:latin typeface="Meiryo"/>
                          <a:ea typeface="Meiryo"/>
                          <a:cs typeface="Meiryo"/>
                          <a:sym typeface="Meiryo"/>
                        </a:rPr>
                        <a:t>に</a:t>
                      </a:r>
                      <a:r>
                        <a:rPr lang="ja-JP" sz="1200" b="0" i="0" u="none" strike="noStrike" cap="none">
                          <a:solidFill>
                            <a:schemeClr val="dk1"/>
                          </a:solidFill>
                          <a:latin typeface="Meiryo"/>
                          <a:ea typeface="Meiryo"/>
                          <a:cs typeface="Meiryo"/>
                          <a:sym typeface="Meiryo"/>
                        </a:rPr>
                        <a:t>対して現状とのギャップを要素分解して具体的な問題点と原因を特定できる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・調査を通して現在の業務やデータの流れを図式化・文章化して可視化できる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・現状の業務の問題点を分析し、その原因の特定と実現可能な対策の方向性を整理できる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・デジタル技術を適用することで解決できる課題を特定できる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80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・自社の業務の知識、同業他社のベストプラクティス事例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・顧客満足度・従業員満足度の測定方法</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・業務にデジタル技術を活用する基礎的な知識（デジタル化によって解決できること、事例など）</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顧客ごとのカスタマージャーニーマップを作成してみる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業務フロー・データフローを図式化する（改善前と改善後）</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自社の問題点洗い出しと原因分析のケーススタディに取り組む</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684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ギャップとは現状と目標との差です。目標を具体的にイメージできていますか。回転力の高い他社の業務フローやデータフローと比較し参考にすることができれば、目標とすべき水準がわかり、現状の課題や原因、改善のアイディアを見つけやすくなります。</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366" name="Google Shape;366;p24"/>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CP1　ギャップ分析と機会発見</a:t>
            </a:r>
            <a:endParaRPr sz="1400" b="0" i="0" u="none" strike="noStrike" cap="none">
              <a:solidFill>
                <a:srgbClr val="000000"/>
              </a:solidFill>
              <a:latin typeface="Arial"/>
              <a:ea typeface="Arial"/>
              <a:cs typeface="Arial"/>
              <a:sym typeface="Arial"/>
            </a:endParaRPr>
          </a:p>
        </p:txBody>
      </p:sp>
      <p:sp>
        <p:nvSpPr>
          <p:cNvPr id="367" name="Google Shape;367;p24"/>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368" name="Google Shape;368;p24"/>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組織の「回転力」を伸ばすスキル</a:t>
            </a:r>
            <a:endParaRPr sz="1800" b="0" i="0" u="none" strike="noStrike" cap="none">
              <a:solidFill>
                <a:schemeClr val="dk1"/>
              </a:solidFill>
              <a:latin typeface="Meiryo"/>
              <a:ea typeface="Meiryo"/>
              <a:cs typeface="Meiryo"/>
              <a:sym typeface="Meiryo"/>
            </a:endParaRPr>
          </a:p>
        </p:txBody>
      </p:sp>
      <p:sp>
        <p:nvSpPr>
          <p:cNvPr id="369" name="Google Shape;369;p24"/>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21</a:t>
            </a:fld>
            <a:endParaRPr/>
          </a:p>
        </p:txBody>
      </p:sp>
      <p:sp>
        <p:nvSpPr>
          <p:cNvPr id="370" name="Google Shape;370;p24"/>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業務を改善する人材【BPRリーダー】</a:t>
            </a:r>
            <a:endParaRPr sz="1200" b="1" i="0" u="none" strike="noStrike" cap="none">
              <a:solidFill>
                <a:srgbClr val="595959"/>
              </a:solidFill>
              <a:latin typeface="Meiryo"/>
              <a:ea typeface="Meiryo"/>
              <a:cs typeface="Meiryo"/>
              <a:sym typeface="Meiryo"/>
            </a:endParaRPr>
          </a:p>
        </p:txBody>
      </p:sp>
      <p:sp>
        <p:nvSpPr>
          <p:cNvPr id="371" name="Google Shape;371;p24"/>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Circulation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graphicFrame>
        <p:nvGraphicFramePr>
          <p:cNvPr id="376" name="Google Shape;376;p25"/>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業務の回転を妨げる要因を特定し、無駄な二重入力や担当不在時の停滞などを解決するための方法を見つけることができる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66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日々の業務は、社内の担当者それぞれで分担して処理し、順に引き継いでいくことで完成していきます。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しかしその中に、前の工程と同じことを重複してやっているために処理に時間がかかっていることや、担当者が不在だと他の人では替われないことや、必要な材料が足りずに仕事を進められないことなど、スムーズさを妨げていることはありません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の流れやスピードを高めることができる有効な解決手段の1つがデジタル活用です。毎日の仕事を通して、業務の流れが遅くなっている、時には止まってしまっている、その事象に気づくことが重要です。</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・日々の仕事を通して、遅れや作業モレなどの問題に気づき、原因を考え、改善のヒントを拾える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・流れを把握し、それぞれの処理に必要なモノや人、情報を把握できる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・各業務処理でかかっている時間や待ち時間、件数、担当している人数など定量的な数値で現状を測定できる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・情報の諸元から、何を使って、どのように加工され、保管されているのかを可視化できる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・業務全体の流れの中で、問題箇所とその原因を特定し、</a:t>
                      </a:r>
                      <a:r>
                        <a:rPr lang="ja-JP" sz="1200" u="none" strike="noStrike" cap="none">
                          <a:solidFill>
                            <a:schemeClr val="dk1"/>
                          </a:solidFill>
                          <a:latin typeface="Meiryo"/>
                          <a:ea typeface="Meiryo"/>
                          <a:cs typeface="Meiryo"/>
                          <a:sym typeface="Meiryo"/>
                        </a:rPr>
                        <a:t>ど</a:t>
                      </a:r>
                      <a:r>
                        <a:rPr lang="ja-JP" sz="1200" b="0" i="0" u="none" strike="noStrike" cap="none">
                          <a:solidFill>
                            <a:schemeClr val="dk1"/>
                          </a:solidFill>
                          <a:latin typeface="Meiryo"/>
                          <a:ea typeface="Meiryo"/>
                          <a:cs typeface="Meiryo"/>
                          <a:sym typeface="Meiryo"/>
                        </a:rPr>
                        <a:t>の程度の効果があるのか推計できる</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76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・自社の業務の知識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・同業他社業務のベストプラクティス事例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・業務にデジタル技術を活用する基礎的な知識（デジタル化によって解決できること、事例など）</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業務フロー・データフローを図式化する（改善前と改善後）</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自社の業務の業務処理時間・件数を測定する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自社の業務の問題点洗い出しと原因分析をまずは始めてみる</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684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の回転を妨げている要因のうち、情報の不足や停滞、偏りが原因の場合には、デジタル活用が効果を発揮しますが、デジタル活用によって解決できる問題とそれ以外にやるべき対処と足並みをそろえて手を打つこと</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5"/>
                            </a:ext>
                          </a:extLst>
                        </a:rPr>
                        <a:t>で</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6"/>
                            </a:ext>
                          </a:extLst>
                        </a:rPr>
                        <a:t>、より効果的な</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7"/>
                            </a:ext>
                          </a:extLst>
                        </a:rPr>
                        <a:t>問題</a:t>
                      </a:r>
                      <a:r>
                        <a:rPr lang="ja-JP" sz="1200" b="0" i="0" u="none" strike="noStrike" cap="none">
                          <a:solidFill>
                            <a:schemeClr val="dk1"/>
                          </a:solidFill>
                          <a:latin typeface="Meiryo"/>
                          <a:ea typeface="Meiryo"/>
                          <a:cs typeface="Meiryo"/>
                          <a:sym typeface="Meiryo"/>
                        </a:rPr>
                        <a:t>の解消につなげることができます。</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377" name="Google Shape;377;p25"/>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CP2　業務分析と機会発見</a:t>
            </a:r>
            <a:endParaRPr sz="1400" b="0" i="0" u="none" strike="noStrike" cap="none">
              <a:solidFill>
                <a:srgbClr val="000000"/>
              </a:solidFill>
              <a:latin typeface="Arial"/>
              <a:ea typeface="Arial"/>
              <a:cs typeface="Arial"/>
              <a:sym typeface="Arial"/>
            </a:endParaRPr>
          </a:p>
        </p:txBody>
      </p:sp>
      <p:sp>
        <p:nvSpPr>
          <p:cNvPr id="378" name="Google Shape;378;p25"/>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379" name="Google Shape;379;p25"/>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組織の「回転力」を伸ばすスキル</a:t>
            </a:r>
            <a:endParaRPr sz="1800" b="0" i="0" u="none" strike="noStrike" cap="none">
              <a:solidFill>
                <a:schemeClr val="dk1"/>
              </a:solidFill>
              <a:latin typeface="Meiryo"/>
              <a:ea typeface="Meiryo"/>
              <a:cs typeface="Meiryo"/>
              <a:sym typeface="Meiryo"/>
            </a:endParaRPr>
          </a:p>
        </p:txBody>
      </p:sp>
      <p:sp>
        <p:nvSpPr>
          <p:cNvPr id="380" name="Google Shape;380;p25"/>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22</a:t>
            </a:fld>
            <a:endParaRPr/>
          </a:p>
        </p:txBody>
      </p:sp>
      <p:sp>
        <p:nvSpPr>
          <p:cNvPr id="381" name="Google Shape;381;p25"/>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業務を改善する人材【BPRリーダー】</a:t>
            </a:r>
            <a:endParaRPr sz="1200" b="1" i="0" u="none" strike="noStrike" cap="none">
              <a:solidFill>
                <a:srgbClr val="595959"/>
              </a:solidFill>
              <a:latin typeface="Meiryo"/>
              <a:ea typeface="Meiryo"/>
              <a:cs typeface="Meiryo"/>
              <a:sym typeface="Meiryo"/>
            </a:endParaRPr>
          </a:p>
        </p:txBody>
      </p:sp>
      <p:sp>
        <p:nvSpPr>
          <p:cNvPr id="382" name="Google Shape;382;p25"/>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Circulation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graphicFrame>
        <p:nvGraphicFramePr>
          <p:cNvPr id="387" name="Google Shape;387;p26"/>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555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現状の業務のパフォーマンスおよび、目標や理想の状態を具体化・定量化し、費用対効果も含めて、経営層を含む社内の合意形成ができる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23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組織でのデジタル活用には、投資の意思決定をする経営者、デジタルツールを使って効果を出す現場のユーザーなど関係者の協力が不可欠です。ただし、人によってデジタルの知識や経験は異なり、ツールの導入前は、効果や何が良くなるのかわかりづらいものです。目標や効果を具体的・定量的に示し合意形成すること、継続的に改善結果を</a:t>
                      </a:r>
                      <a:r>
                        <a:rPr lang="ja-JP" sz="1200" u="none" strike="noStrike" cap="none">
                          <a:solidFill>
                            <a:schemeClr val="dk1"/>
                          </a:solidFill>
                          <a:latin typeface="Meiryo"/>
                          <a:ea typeface="Meiryo"/>
                          <a:cs typeface="Meiryo"/>
                          <a:sym typeface="Meiryo"/>
                        </a:rPr>
                        <a:t>測定・評価を行い</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8"/>
                            </a:ext>
                          </a:extLst>
                        </a:rPr>
                        <a:t>、</a:t>
                      </a:r>
                      <a:r>
                        <a:rPr lang="ja-JP" sz="1200" u="none" strike="noStrike" cap="none">
                          <a:solidFill>
                            <a:schemeClr val="dk1"/>
                          </a:solidFill>
                          <a:latin typeface="Meiryo"/>
                          <a:ea typeface="Meiryo"/>
                          <a:cs typeface="Meiryo"/>
                          <a:sym typeface="Meiryo"/>
                        </a:rPr>
                        <a:t>さらなる改善につなげる</a:t>
                      </a:r>
                      <a:r>
                        <a:rPr lang="ja-JP" sz="1200" b="0" i="0" u="none" strike="noStrike" cap="none">
                          <a:solidFill>
                            <a:schemeClr val="dk1"/>
                          </a:solidFill>
                          <a:latin typeface="Meiryo"/>
                          <a:ea typeface="Meiryo"/>
                          <a:cs typeface="Meiryo"/>
                          <a:sym typeface="Meiryo"/>
                        </a:rPr>
                        <a:t>という</a:t>
                      </a:r>
                      <a:r>
                        <a:rPr lang="ja-JP" sz="1200" u="none" strike="noStrike" cap="none">
                          <a:solidFill>
                            <a:schemeClr val="dk1"/>
                          </a:solidFill>
                          <a:latin typeface="Meiryo"/>
                          <a:ea typeface="Meiryo"/>
                          <a:cs typeface="Meiryo"/>
                          <a:sym typeface="Meiryo"/>
                        </a:rPr>
                        <a:t>サイクル</a:t>
                      </a:r>
                      <a:r>
                        <a:rPr lang="ja-JP" sz="1200" b="0" i="0" u="none" strike="noStrike" cap="none">
                          <a:solidFill>
                            <a:schemeClr val="dk1"/>
                          </a:solidFill>
                          <a:latin typeface="Meiryo"/>
                          <a:ea typeface="Meiryo"/>
                          <a:cs typeface="Meiryo"/>
                          <a:sym typeface="Meiryo"/>
                        </a:rPr>
                        <a:t>が重要です。</a:t>
                      </a:r>
                      <a:endParaRPr sz="1400" u="none" strike="noStrike" cap="none"/>
                    </a:p>
                    <a:p>
                      <a:pPr marL="0" marR="0" lvl="0" indent="0" algn="l" rtl="0">
                        <a:lnSpc>
                          <a:spcPct val="100000"/>
                        </a:lnSpc>
                        <a:spcBef>
                          <a:spcPts val="0"/>
                        </a:spcBef>
                        <a:spcAft>
                          <a:spcPts val="0"/>
                        </a:spcAft>
                        <a:buClr>
                          <a:schemeClr val="dk1"/>
                        </a:buClr>
                        <a:buSzPts val="700"/>
                        <a:buFont typeface="Calibri"/>
                        <a:buNone/>
                      </a:pPr>
                      <a:endParaRPr sz="7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・業務の成果を測るために最適な定性・定量の両面での指標を定義できる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・現状の業務にかかっている時間や件数、工数など定量的な数値を測定し、現状を把握することができる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・実現可能な業務像を具体化し、目標となる基準値を設定できる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・将来像を実現するために必要な投資額や必要な社内リソースを見積り、投資計画を作成できる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・関係者に応じた将来像とその影響・効果を説明し、合意形成できる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69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・業種・業務別のKPI設計・評価方法、データ収集・可視化・分析手法</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・同業他社のベストプラクティス事例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・業務にデジタル技術を活用する基礎的な知識（デジタル化によって解決できること、事例など）</a:t>
                      </a:r>
                      <a:endParaRPr sz="1400" u="none" strike="noStrike" cap="none"/>
                    </a:p>
                    <a:p>
                      <a:pPr marL="0" marR="0" lvl="0" indent="0" algn="l" rtl="0">
                        <a:lnSpc>
                          <a:spcPct val="100000"/>
                        </a:lnSpc>
                        <a:spcBef>
                          <a:spcPts val="0"/>
                        </a:spcBef>
                        <a:spcAft>
                          <a:spcPts val="0"/>
                        </a:spcAft>
                        <a:buClr>
                          <a:schemeClr val="dk1"/>
                        </a:buClr>
                        <a:buSzPts val="700"/>
                        <a:buFont typeface="Calibri"/>
                        <a:buNone/>
                      </a:pPr>
                      <a:endParaRPr sz="7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業務ごとのKPIを設計し、実績を計測してみる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スプレッドシートまたはBIツールを使ったデータ収集・可視化に取り組む</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将来像に向けて必要な活動計画と概算投資額の調査・見積を行う</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1008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組織としての</a:t>
                      </a:r>
                      <a:r>
                        <a:rPr lang="ja-JP" sz="1200" u="none" strike="noStrike" cap="none">
                          <a:solidFill>
                            <a:schemeClr val="dk1"/>
                          </a:solidFill>
                          <a:latin typeface="Meiryo"/>
                          <a:ea typeface="Meiryo"/>
                          <a:cs typeface="Meiryo"/>
                          <a:sym typeface="Meiryo"/>
                        </a:rPr>
                        <a:t>成果を出すには、</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個人としての目標達成が組織の目標達成につながる評価の仕組み化が有効です。</a:t>
                      </a:r>
                      <a:r>
                        <a:rPr lang="ja-JP" sz="1200" b="0" i="0" u="none" strike="noStrike" cap="none">
                          <a:solidFill>
                            <a:schemeClr val="dk1"/>
                          </a:solidFill>
                          <a:latin typeface="Meiryo"/>
                          <a:ea typeface="Meiryo"/>
                          <a:cs typeface="Meiryo"/>
                          <a:sym typeface="Meiryo"/>
                        </a:rPr>
                        <a:t>また、費用対効果の試算は、仮定や条件設定によってバラツキが出</a:t>
                      </a:r>
                      <a:r>
                        <a:rPr lang="ja-JP" sz="1200" u="none" strike="noStrike" cap="none">
                          <a:solidFill>
                            <a:schemeClr val="dk1"/>
                          </a:solidFill>
                          <a:latin typeface="Meiryo"/>
                          <a:ea typeface="Meiryo"/>
                          <a:cs typeface="Meiryo"/>
                          <a:sym typeface="Meiryo"/>
                        </a:rPr>
                        <a:t>るものですが、</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0"/>
                            </a:ext>
                          </a:extLst>
                        </a:rPr>
                        <a:t>経営層含めた社内の関係者と</a:t>
                      </a:r>
                      <a:r>
                        <a:rPr lang="ja-JP" sz="1200" b="0" i="0" u="none" strike="noStrike" cap="none">
                          <a:solidFill>
                            <a:schemeClr val="dk1"/>
                          </a:solidFill>
                          <a:latin typeface="Meiryo"/>
                          <a:ea typeface="Meiryo"/>
                          <a:cs typeface="Meiryo"/>
                          <a:sym typeface="Meiryo"/>
                        </a:rPr>
                        <a:t>合意形成するためには、仮の目標だとしても定量的に示し、議論することの意義は大きいです。実際の結果を目標と比較することで、試算が現実的でなかったのか、実践に問題があったのかなどの</a:t>
                      </a:r>
                      <a:r>
                        <a:rPr lang="ja-JP" sz="1200" u="none" strike="noStrike" cap="none">
                          <a:solidFill>
                            <a:schemeClr val="dk1"/>
                          </a:solidFill>
                          <a:latin typeface="Meiryo"/>
                          <a:ea typeface="Meiryo"/>
                          <a:cs typeface="Meiryo"/>
                          <a:sym typeface="Meiryo"/>
                        </a:rPr>
                        <a:t>振り返りの材料に</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1"/>
                            </a:ext>
                          </a:extLst>
                        </a:rPr>
                        <a:t>なります。</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388" name="Google Shape;388;p26"/>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CP3　パフォーマンス測定と目標設定</a:t>
            </a:r>
            <a:endParaRPr sz="1400" b="1" i="0" u="none" strike="noStrike" cap="none">
              <a:solidFill>
                <a:schemeClr val="dk1"/>
              </a:solidFill>
              <a:latin typeface="Meiryo"/>
              <a:ea typeface="Meiryo"/>
              <a:cs typeface="Meiryo"/>
              <a:sym typeface="Meiryo"/>
            </a:endParaRPr>
          </a:p>
        </p:txBody>
      </p:sp>
      <p:sp>
        <p:nvSpPr>
          <p:cNvPr id="389" name="Google Shape;389;p26"/>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390" name="Google Shape;390;p26"/>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組織の「回転力」を伸ばすスキル</a:t>
            </a:r>
            <a:endParaRPr sz="1800" b="0" i="0" u="none" strike="noStrike" cap="none">
              <a:solidFill>
                <a:schemeClr val="dk1"/>
              </a:solidFill>
              <a:latin typeface="Meiryo"/>
              <a:ea typeface="Meiryo"/>
              <a:cs typeface="Meiryo"/>
              <a:sym typeface="Meiryo"/>
            </a:endParaRPr>
          </a:p>
        </p:txBody>
      </p:sp>
      <p:sp>
        <p:nvSpPr>
          <p:cNvPr id="391" name="Google Shape;391;p26"/>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23</a:t>
            </a:fld>
            <a:endParaRPr/>
          </a:p>
        </p:txBody>
      </p:sp>
      <p:sp>
        <p:nvSpPr>
          <p:cNvPr id="392" name="Google Shape;392;p26"/>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業務を改善する人材【BPRリーダー】</a:t>
            </a:r>
            <a:endParaRPr sz="1200" b="1" i="0" u="none" strike="noStrike" cap="none">
              <a:solidFill>
                <a:srgbClr val="595959"/>
              </a:solidFill>
              <a:latin typeface="Meiryo"/>
              <a:ea typeface="Meiryo"/>
              <a:cs typeface="Meiryo"/>
              <a:sym typeface="Meiryo"/>
            </a:endParaRPr>
          </a:p>
        </p:txBody>
      </p:sp>
      <p:sp>
        <p:nvSpPr>
          <p:cNvPr id="393" name="Google Shape;393;p26"/>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Circulation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graphicFrame>
        <p:nvGraphicFramePr>
          <p:cNvPr id="398" name="Google Shape;398;p27"/>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自社におけるデジタル活用の最適解を定義し、短期・長期の取り組みを計画し、スパイラルアップを継続的に実現できる</a:t>
                      </a:r>
                      <a:endParaRPr sz="1400" u="none" strike="noStrike" cap="none">
                        <a:solidFill>
                          <a:schemeClr val="dk1"/>
                        </a:solidFil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48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デジタルツールは事業の質やスピードを高めるための手段の1つですが、他の手段で</a:t>
                      </a:r>
                      <a:r>
                        <a:rPr lang="ja-JP" sz="1200" u="none" strike="noStrike" cap="none">
                          <a:solidFill>
                            <a:schemeClr val="dk1"/>
                          </a:solidFill>
                          <a:latin typeface="Meiryo"/>
                          <a:ea typeface="Meiryo"/>
                          <a:cs typeface="Meiryo"/>
                          <a:sym typeface="Meiryo"/>
                        </a:rPr>
                        <a:t>も</a:t>
                      </a:r>
                      <a:r>
                        <a:rPr lang="ja-JP" sz="1200" b="0" i="0" u="none" strike="noStrike" cap="none">
                          <a:solidFill>
                            <a:schemeClr val="dk1"/>
                          </a:solidFill>
                          <a:latin typeface="Meiryo"/>
                          <a:ea typeface="Meiryo"/>
                          <a:cs typeface="Meiryo"/>
                          <a:sym typeface="Meiryo"/>
                        </a:rPr>
                        <a:t>すぐに着手出来ることや既存のシステムを使って低コストで実現できることがあれば積極的に取り組むこと</a:t>
                      </a:r>
                      <a:r>
                        <a:rPr lang="ja-JP" sz="1200" u="none" strike="noStrike" cap="none">
                          <a:solidFill>
                            <a:schemeClr val="dk1"/>
                          </a:solidFill>
                          <a:latin typeface="Meiryo"/>
                          <a:ea typeface="Meiryo"/>
                          <a:cs typeface="Meiryo"/>
                          <a:sym typeface="Meiryo"/>
                        </a:rPr>
                        <a:t>が</a:t>
                      </a:r>
                      <a:r>
                        <a:rPr lang="ja-JP" sz="1200" b="0" i="0" u="none" strike="noStrike" cap="none">
                          <a:solidFill>
                            <a:schemeClr val="dk1"/>
                          </a:solidFill>
                          <a:latin typeface="Meiryo"/>
                          <a:ea typeface="Meiryo"/>
                          <a:cs typeface="Meiryo"/>
                          <a:sym typeface="Meiryo"/>
                        </a:rPr>
                        <a:t>目的達成には有効です。システム導入を担当すると、完璧なシステムの導入を目指してしまいがちですが、時間もお金もかかります。小さい範囲でできるところから取り組み素早く成果を生み出し、継続的な取り組みを実施する方法が有効です。</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・現状の業務やシステムに関する問題点を分析し、その原因と対策を抽出できる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・デジタルを伴わない改善、デジタルを適用することで効果的な対策を評価し、解決方針を定義できる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・デジタル活用を伴わない改善についても具体的な実行計画を作成できる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・業務の課題と対策が必要な範囲・予算・期間などから現実的な計画を立てることができる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・小さい範囲でも素早く成果が上がりそうな範囲で実施できる計画を立てることができる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・最終的な大きなゴールに向けて段階的なマイルストーンを設定して、具体的な取り組みを計画できる</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58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・業種・業務別の業務改善手法</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・業務のデジタル活用基礎知識（デジタル化によって解決できること、事例など）</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・業務の成熟度評価</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業務の問題点・課題の洗い出し・なぜなぜ分析に取り組む</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改善策を列挙してメリット・デメリットや代替案を評価する</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1044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ツール導入を目的とせず、デジタル以外のツールや手法を使った改善ができることで、組織のデジタル力を高める選択肢を増やすことになります。場合によってはデジタルを適用するよりも効果的な手を打てることも考えられます。大きな効果が期待できる対策は、その実現までに時間もかかり、難易度も高くなります。まずは小さい範囲の即効性のある課題から取り組み、Quick-Winを実感することで、次の取り組みへのモチベーションや課題解決手法を学び</a:t>
                      </a:r>
                      <a:r>
                        <a:rPr lang="ja-JP" sz="1200" u="none" strike="noStrike" cap="none">
                          <a:solidFill>
                            <a:schemeClr val="dk1"/>
                          </a:solidFill>
                          <a:latin typeface="Meiryo"/>
                          <a:ea typeface="Meiryo"/>
                          <a:cs typeface="Meiryo"/>
                          <a:sym typeface="Meiryo"/>
                        </a:rPr>
                        <a:t>、</a:t>
                      </a:r>
                      <a:r>
                        <a:rPr lang="ja-JP" sz="1200" b="0" i="0" u="none" strike="noStrike" cap="none">
                          <a:solidFill>
                            <a:schemeClr val="dk1"/>
                          </a:solidFill>
                          <a:latin typeface="Meiryo"/>
                          <a:ea typeface="Meiryo"/>
                          <a:cs typeface="Meiryo"/>
                          <a:sym typeface="Meiryo"/>
                        </a:rPr>
                        <a:t>スパイラルアップを継続的に実現できる第一歩としましょう</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2"/>
                            </a:ext>
                          </a:extLst>
                        </a:rPr>
                        <a:t>。</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399" name="Google Shape;399;p27"/>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CP4　デジタル活用と計画作成</a:t>
            </a:r>
            <a:endParaRPr sz="1400" b="0" i="0" u="none" strike="noStrike" cap="none">
              <a:solidFill>
                <a:srgbClr val="000000"/>
              </a:solidFill>
              <a:latin typeface="Arial"/>
              <a:ea typeface="Arial"/>
              <a:cs typeface="Arial"/>
              <a:sym typeface="Arial"/>
            </a:endParaRPr>
          </a:p>
        </p:txBody>
      </p:sp>
      <p:sp>
        <p:nvSpPr>
          <p:cNvPr id="400" name="Google Shape;400;p27"/>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401" name="Google Shape;401;p27"/>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組織の「回転力」を伸ばすスキル</a:t>
            </a:r>
            <a:endParaRPr sz="1800" b="0" i="0" u="none" strike="noStrike" cap="none">
              <a:solidFill>
                <a:schemeClr val="dk1"/>
              </a:solidFill>
              <a:latin typeface="Meiryo"/>
              <a:ea typeface="Meiryo"/>
              <a:cs typeface="Meiryo"/>
              <a:sym typeface="Meiryo"/>
            </a:endParaRPr>
          </a:p>
        </p:txBody>
      </p:sp>
      <p:sp>
        <p:nvSpPr>
          <p:cNvPr id="402" name="Google Shape;402;p27"/>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24</a:t>
            </a:fld>
            <a:endParaRPr/>
          </a:p>
        </p:txBody>
      </p:sp>
      <p:sp>
        <p:nvSpPr>
          <p:cNvPr id="403" name="Google Shape;403;p27"/>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業務を改善する人材【BPRリーダー】</a:t>
            </a:r>
            <a:endParaRPr sz="1200" b="1" i="0" u="none" strike="noStrike" cap="none">
              <a:solidFill>
                <a:srgbClr val="595959"/>
              </a:solidFill>
              <a:latin typeface="Meiryo"/>
              <a:ea typeface="Meiryo"/>
              <a:cs typeface="Meiryo"/>
              <a:sym typeface="Meiryo"/>
            </a:endParaRPr>
          </a:p>
        </p:txBody>
      </p:sp>
      <p:sp>
        <p:nvSpPr>
          <p:cNvPr id="404" name="Google Shape;404;p27"/>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Circulation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graphicFrame>
        <p:nvGraphicFramePr>
          <p:cNvPr id="409" name="Google Shape;409;p28"/>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現状および改善後の業務と情報の流れを業務フロー図やデータの流れによって明らかにし、他者に説明可能な形で可視化できる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05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状の問題や原因に手を打つためには、組織のメンバー同士の意識を合わせる必要があります。業務やデータの流れ、仕事の質を明らかにすることによって、初めて、組織のメンバー同士が、現状・課題・あるべき姿を検討／議論／共有することが可能になります。</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・業務フローやデータの流れを図式または文章で記述できる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・業務にかかる時間や品質を測る定量的な数値を測定し、把握することができる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・現在の業務の仕方について認識を合わせ、その問題点を議論し、整理することができる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・業務をどのように改善するべきか、議論し、その結論</a:t>
                      </a:r>
                      <a:r>
                        <a:rPr lang="ja-JP" sz="1200" u="none" strike="noStrike" cap="none">
                          <a:solidFill>
                            <a:schemeClr val="dk1"/>
                          </a:solidFill>
                          <a:latin typeface="Meiryo"/>
                          <a:ea typeface="Meiryo"/>
                          <a:cs typeface="Meiryo"/>
                          <a:sym typeface="Meiryo"/>
                        </a:rPr>
                        <a:t>を</a:t>
                      </a:r>
                      <a:r>
                        <a:rPr lang="ja-JP" sz="1200" b="0" i="0" u="none" strike="noStrike" cap="none">
                          <a:solidFill>
                            <a:schemeClr val="dk1"/>
                          </a:solidFill>
                          <a:latin typeface="Meiryo"/>
                          <a:ea typeface="Meiryo"/>
                          <a:cs typeface="Meiryo"/>
                          <a:sym typeface="Meiryo"/>
                        </a:rPr>
                        <a:t>共有できる</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212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・業務フロー図</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・データフローダイアグラム（データの流れ）</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・業務と情報の流れの可視化技法</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・業務課題の特定、業務改善方法の立案</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事例演習で体験学習する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自社業務を可視化してみる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顧客と自社の接点業務を可視化してみる</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56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部分最適・局所的な改善でなく、全体最適・企業全体の視点から、どのような流れであるべきかを考えてみることで、問題の本質を押さえ、長期的に取り組むべき課題も見えてきます。また、解決に必要な施策を制約なしにゼロベースでフローに図示してみることで新たな施策も選択肢に浮か</a:t>
                      </a:r>
                      <a:r>
                        <a:rPr lang="ja-JP" sz="1200" u="none" strike="noStrike" cap="none">
                          <a:solidFill>
                            <a:schemeClr val="dk1"/>
                          </a:solidFill>
                          <a:latin typeface="Meiryo"/>
                          <a:ea typeface="Meiryo"/>
                          <a:cs typeface="Meiryo"/>
                          <a:sym typeface="Meiryo"/>
                        </a:rPr>
                        <a:t>び</a:t>
                      </a:r>
                      <a:r>
                        <a:rPr lang="ja-JP" sz="1200" b="0" i="0" u="none" strike="noStrike" cap="none">
                          <a:solidFill>
                            <a:schemeClr val="dk1"/>
                          </a:solidFill>
                          <a:latin typeface="Meiryo"/>
                          <a:ea typeface="Meiryo"/>
                          <a:cs typeface="Meiryo"/>
                          <a:sym typeface="Meiryo"/>
                        </a:rPr>
                        <a:t>上がってきます。</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410" name="Google Shape;410;p28"/>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CD1　業務と情報の可視化</a:t>
            </a:r>
            <a:endParaRPr sz="1400" b="1" i="0" u="none" strike="noStrike" cap="none">
              <a:solidFill>
                <a:schemeClr val="dk1"/>
              </a:solidFill>
              <a:latin typeface="Meiryo"/>
              <a:ea typeface="Meiryo"/>
              <a:cs typeface="Meiryo"/>
              <a:sym typeface="Meiryo"/>
            </a:endParaRPr>
          </a:p>
        </p:txBody>
      </p:sp>
      <p:sp>
        <p:nvSpPr>
          <p:cNvPr id="411" name="Google Shape;411;p28"/>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412" name="Google Shape;412;p28"/>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組織の「回転力」を伸ばすスキル</a:t>
            </a:r>
            <a:endParaRPr sz="1800" b="0" i="0" u="none" strike="noStrike" cap="none">
              <a:solidFill>
                <a:schemeClr val="dk1"/>
              </a:solidFill>
              <a:latin typeface="Meiryo"/>
              <a:ea typeface="Meiryo"/>
              <a:cs typeface="Meiryo"/>
              <a:sym typeface="Meiryo"/>
            </a:endParaRPr>
          </a:p>
        </p:txBody>
      </p:sp>
      <p:sp>
        <p:nvSpPr>
          <p:cNvPr id="413" name="Google Shape;413;p28"/>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25</a:t>
            </a:fld>
            <a:endParaRPr/>
          </a:p>
        </p:txBody>
      </p:sp>
      <p:sp>
        <p:nvSpPr>
          <p:cNvPr id="414" name="Google Shape;414;p28"/>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業務を改善する人材【BPRリーダー】</a:t>
            </a:r>
            <a:endParaRPr sz="1200" b="1" i="0" u="none" strike="noStrike" cap="none">
              <a:solidFill>
                <a:srgbClr val="595959"/>
              </a:solidFill>
              <a:latin typeface="Meiryo"/>
              <a:ea typeface="Meiryo"/>
              <a:cs typeface="Meiryo"/>
              <a:sym typeface="Meiryo"/>
            </a:endParaRPr>
          </a:p>
        </p:txBody>
      </p:sp>
      <p:sp>
        <p:nvSpPr>
          <p:cNvPr id="415" name="Google Shape;415;p28"/>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Circulation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graphicFrame>
        <p:nvGraphicFramePr>
          <p:cNvPr id="420" name="Google Shape;420;p29"/>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68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ECRS*、マインドマップ、マンダラートなどの業務改善のフレームワークに関心を持ち、自ら学び、</a:t>
                      </a:r>
                      <a:endParaRPr sz="12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実践できる</a:t>
                      </a:r>
                      <a:endParaRPr sz="12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u="none" strike="noStrike" cap="none">
                          <a:solidFill>
                            <a:schemeClr val="dk1"/>
                          </a:solidFill>
                          <a:latin typeface="Meiryo"/>
                          <a:ea typeface="Meiryo"/>
                          <a:cs typeface="Meiryo"/>
                          <a:sym typeface="Meiryo"/>
                        </a:rPr>
                        <a:t>* Eliminate（排除）、Combine（結合と分離）、Rearrange（入替えと代替）、Simplify（簡素化）</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908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上の問題点の要因分析や改善案の作成に、各種の「フレームワーク」を利用することによって、発想のヒントや効果的な思考手順を取り入れ、MECEに（漏れなくダブりなく）考えやすくなります。先人が発案した多くのツールや考え方を自ら取り入れながら試行錯誤できることが重要です。</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・ECRS、マインドマップ、マンダラートなどの構造を理解し、記述すべき内容を想像できる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・フレームワークの利点を理解し、その利用に関心を持ち、自ら作成できる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・実状に照らして、記述するべき具体的な内容を考え、試しながら作成できる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83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・業務改善の知識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・各種フレームワークの知識</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　ECRS、マインドマップ、マンダラート、4象限マトリクス、ロジックツリー、バリューチェーン分析など</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・自社の業務の理解</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フレームワークに沿って業務改善項目を記述してみる</a:t>
                      </a:r>
                      <a:endParaRPr sz="1400" u="none" strike="noStrike" cap="none"/>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異業種も含めた各社の業務改善事例を学ぶ</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56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現在の立場や状況に囚われず、より広い視野・高い視点をもつことが必要です。</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MECEに考えつつ、重要度・優先度を並行して考えましょう。</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421" name="Google Shape;421;p29"/>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CD2　改善フレームワークの習得と実践</a:t>
            </a:r>
            <a:endParaRPr sz="1400" b="1" i="0" u="none" strike="noStrike" cap="none">
              <a:solidFill>
                <a:schemeClr val="dk1"/>
              </a:solidFill>
              <a:latin typeface="Meiryo"/>
              <a:ea typeface="Meiryo"/>
              <a:cs typeface="Meiryo"/>
              <a:sym typeface="Meiryo"/>
            </a:endParaRPr>
          </a:p>
        </p:txBody>
      </p:sp>
      <p:sp>
        <p:nvSpPr>
          <p:cNvPr id="422" name="Google Shape;422;p29"/>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423" name="Google Shape;423;p29"/>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組織の「回転力」を伸ばすスキル</a:t>
            </a:r>
            <a:endParaRPr sz="1800" b="0" i="0" u="none" strike="noStrike" cap="none">
              <a:solidFill>
                <a:schemeClr val="dk1"/>
              </a:solidFill>
              <a:latin typeface="Meiryo"/>
              <a:ea typeface="Meiryo"/>
              <a:cs typeface="Meiryo"/>
              <a:sym typeface="Meiryo"/>
            </a:endParaRPr>
          </a:p>
        </p:txBody>
      </p:sp>
      <p:sp>
        <p:nvSpPr>
          <p:cNvPr id="424" name="Google Shape;424;p29"/>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26</a:t>
            </a:fld>
            <a:endParaRPr/>
          </a:p>
        </p:txBody>
      </p:sp>
      <p:sp>
        <p:nvSpPr>
          <p:cNvPr id="425" name="Google Shape;425;p29"/>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業務を改善する人材【BPRリーダー】</a:t>
            </a:r>
            <a:endParaRPr sz="1200" b="1" i="0" u="none" strike="noStrike" cap="none">
              <a:solidFill>
                <a:srgbClr val="595959"/>
              </a:solidFill>
              <a:latin typeface="Meiryo"/>
              <a:ea typeface="Meiryo"/>
              <a:cs typeface="Meiryo"/>
              <a:sym typeface="Meiryo"/>
            </a:endParaRPr>
          </a:p>
        </p:txBody>
      </p:sp>
      <p:sp>
        <p:nvSpPr>
          <p:cNvPr id="426" name="Google Shape;426;p29"/>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Circulation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graphicFrame>
        <p:nvGraphicFramePr>
          <p:cNvPr id="431" name="Google Shape;431;p30"/>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業務管理システムやIoT・AI・RPA、ノーコードツール、データ分析ソフトなどのデジタルツールに関心を　持ち、情報を集め、自ら試行し、評価できる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268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デジタルツールや技術の進歩は早く、毎日新しいサービ</a:t>
                      </a:r>
                      <a:r>
                        <a:rPr lang="ja-JP" sz="1200" u="none" strike="noStrike" cap="none">
                          <a:solidFill>
                            <a:schemeClr val="dk1"/>
                          </a:solidFill>
                          <a:latin typeface="Meiryo"/>
                          <a:ea typeface="Meiryo"/>
                          <a:cs typeface="Meiryo"/>
                          <a:sym typeface="Meiryo"/>
                        </a:rPr>
                        <a:t>ス</a:t>
                      </a:r>
                      <a:r>
                        <a:rPr lang="ja-JP" sz="1200" b="0" i="0" u="none" strike="noStrike" cap="none">
                          <a:solidFill>
                            <a:schemeClr val="dk1"/>
                          </a:solidFill>
                          <a:latin typeface="Meiryo"/>
                          <a:ea typeface="Meiryo"/>
                          <a:cs typeface="Meiryo"/>
                          <a:sym typeface="Meiryo"/>
                        </a:rPr>
                        <a:t>や製品が公開され、公開後も機能が更新されていきます。全く新しい技術によって、今までは人がやることが当たり前だった仕事をデジタルツールに任せられるようになっていることがあります。世の中の情報にアンテナを張り、情報を集めて自ら試してみることで、自社の業務への適用のヒントを得ることができます。自社の課題を起点に解決方法を検討するアプローチも重要ですが、デジタルツールが出来ることから自社の仕事の改善ポイントを知るアプローチも有効です。</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・業務管理システム、IoT・AI・RPA、データ分析ソフトなどの機能を理解し、その適用業務を考察できる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・デジタルツールの導入効果に関心を持ち、情報を集め、自ら試することができる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・デジタルツールの導入方法・使用方法について情報を集めることができる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・集めた情報を用いて、実際に動作環境を構築して試すことができる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・試用した結果について、当初想定していた効果と実績を比較し、その差異を整理・評価できる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76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・業務管理システム、IoT・AI・RPA、データ分析ソフト</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・情報収集スキル、試行スキル、評価スキル</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・Webデータベース、</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3"/>
                            </a:ext>
                          </a:extLst>
                        </a:rPr>
                        <a:t>クラウ</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4"/>
                            </a:ext>
                          </a:extLst>
                        </a:rPr>
                        <a:t>ド</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5"/>
                            </a:ext>
                          </a:extLst>
                        </a:rPr>
                        <a:t>版表計算ソフト</a:t>
                      </a:r>
                      <a:r>
                        <a:rPr lang="ja-JP" sz="1200" b="0" i="0" u="none" strike="noStrike" cap="none">
                          <a:solidFill>
                            <a:schemeClr val="dk1"/>
                          </a:solidFill>
                          <a:latin typeface="Meiryo"/>
                          <a:ea typeface="Meiryo"/>
                          <a:cs typeface="Meiryo"/>
                          <a:sym typeface="Meiryo"/>
                        </a:rPr>
                        <a:t>、マクロやRPA、など</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新しいツールの情報収集に取り組む</a:t>
                      </a:r>
                      <a:endParaRPr sz="1400" u="none" strike="noStrike" cap="none"/>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新しいツールの無料体験をしてみる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ノーコード型の業務効率化ツールで試作学習する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56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ツールを実際に使っている人、詳しい人の体験を聞いてみましょう。ITの展示会に足を運んだり、IT製品のコールセンターに問い合わせしてデモを依頼したり、情報を得る手段は豊富にあります。また、ITが得意なスタッフ、好きなスタッフから新しいアイディアをもらうことも有効です。</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最初は小さく取り組んで、効果検証をしながら段階的に適用領域を広げていく、という考え方が必要です。</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432" name="Google Shape;432;p30"/>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CD3　デジタルツールの試行と実践</a:t>
            </a:r>
            <a:endParaRPr sz="1400" b="1" i="0" u="none" strike="noStrike" cap="none">
              <a:solidFill>
                <a:schemeClr val="dk1"/>
              </a:solidFill>
              <a:latin typeface="Meiryo"/>
              <a:ea typeface="Meiryo"/>
              <a:cs typeface="Meiryo"/>
              <a:sym typeface="Meiryo"/>
            </a:endParaRPr>
          </a:p>
        </p:txBody>
      </p:sp>
      <p:sp>
        <p:nvSpPr>
          <p:cNvPr id="433" name="Google Shape;433;p30"/>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434" name="Google Shape;434;p30"/>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組織の「回転力」を伸ばすスキル</a:t>
            </a:r>
            <a:endParaRPr sz="1800" b="0" i="0" u="none" strike="noStrike" cap="none">
              <a:solidFill>
                <a:schemeClr val="dk1"/>
              </a:solidFill>
              <a:latin typeface="Meiryo"/>
              <a:ea typeface="Meiryo"/>
              <a:cs typeface="Meiryo"/>
              <a:sym typeface="Meiryo"/>
            </a:endParaRPr>
          </a:p>
        </p:txBody>
      </p:sp>
      <p:sp>
        <p:nvSpPr>
          <p:cNvPr id="435" name="Google Shape;435;p30"/>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27</a:t>
            </a:fld>
            <a:endParaRPr/>
          </a:p>
        </p:txBody>
      </p:sp>
      <p:sp>
        <p:nvSpPr>
          <p:cNvPr id="436" name="Google Shape;436;p30"/>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業務を改善する人材【BPRリーダー】</a:t>
            </a:r>
            <a:endParaRPr sz="1200" b="1" i="0" u="none" strike="noStrike" cap="none">
              <a:solidFill>
                <a:srgbClr val="595959"/>
              </a:solidFill>
              <a:latin typeface="Meiryo"/>
              <a:ea typeface="Meiryo"/>
              <a:cs typeface="Meiryo"/>
              <a:sym typeface="Meiryo"/>
            </a:endParaRPr>
          </a:p>
        </p:txBody>
      </p:sp>
      <p:sp>
        <p:nvSpPr>
          <p:cNvPr id="437" name="Google Shape;437;p30"/>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Circulation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graphicFrame>
        <p:nvGraphicFramePr>
          <p:cNvPr id="442" name="Google Shape;442;p31"/>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新しい業務手順やデジタルツールの導入にあたって、現場の理解と定着を促すことができる</a:t>
                      </a:r>
                      <a:endParaRPr sz="1400" u="none" strike="noStrike" cap="none">
                        <a:solidFill>
                          <a:schemeClr val="dk1"/>
                        </a:solidFil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268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新しい業務手順やデジタルツールの導入では、現場のユーザーが意図を理解し、仕事のやり方を変え、新しい業務のやり方が定着することではじめて効果を得ることができます。新しい業務とツールを導入する目的と具体的な変化点をわかりやすく伝え、新しい業務にできるだけ早く移行できるよう働きかけましょう。</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050"/>
                        <a:buFont typeface="Calibri"/>
                        <a:buNone/>
                      </a:pPr>
                      <a:endParaRPr sz="105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・新しい業務手順やデジタルツールによって、何が改善されるのかを理解できる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・新しい業務手順やデジタルツールの自社の業務に合わせた使い方を、正しく理解できる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・理解を促すためにデジタルツールベンダーにデモや必要な情報提供を依頼できる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・新しい業務手順やデジタルツールを導入する意図や狙いを、現場に分かりやすく説明できる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・新しい業務手順やデジタルツールの使い方について、現場の不安や意見を拾い上げることができる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・現場のユーザーが定着するまで継続的に、指導・支援できる</a:t>
                      </a:r>
                      <a:endParaRPr sz="1400" u="none" strike="noStrike" cap="none">
                        <a:solidFill>
                          <a:schemeClr val="dk1"/>
                        </a:solidFil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368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・業務手順とデジタルツールの使い方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・現場へのプレゼンテーション、現場とのコミュニケーション、定着に必要なアクションの企画・実践</a:t>
                      </a:r>
                      <a:endParaRPr sz="1400" u="none" strike="noStrike" cap="none"/>
                    </a:p>
                    <a:p>
                      <a:pPr marL="0" marR="0" lvl="0" indent="0" algn="l" rtl="0">
                        <a:lnSpc>
                          <a:spcPct val="100000"/>
                        </a:lnSpc>
                        <a:spcBef>
                          <a:spcPts val="0"/>
                        </a:spcBef>
                        <a:spcAft>
                          <a:spcPts val="0"/>
                        </a:spcAft>
                        <a:buClr>
                          <a:schemeClr val="dk1"/>
                        </a:buClr>
                        <a:buSzPts val="1050"/>
                        <a:buFont typeface="Calibri"/>
                        <a:buNone/>
                      </a:pPr>
                      <a:endParaRPr sz="105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業務改善の前後でどのような違いがあるのかを表現する（Before→After）</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定量的な項目はグラフなどで比較する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現状、対策、期待効果、目的（意味するところ）をセットで資料に整理する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56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CMM能力成熟度レベルに照らして組織能力の持続的発展（成長）を目指しましょう。</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レベル１『初期』 　　　　ほとんどのプロセスは定義されておらず、成功は個人の努力に依存する。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レベル２『反復できる』 	管理プロセスが確立されている。以前の成功経験を反復するための規律がある。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レベル３『定義された』 	組織の標準プロセスとして文書化、標準化、そして統合化されている。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レベル４『管理された』 	プロセスに関する計測結果が収集され、定量的に制御されている。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レベル５『最適化する』 	定量的フィードバックにより継続的なプロセス改善が可能になっている。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443" name="Google Shape;443;p31"/>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CD4　現場の理解と定着化</a:t>
            </a:r>
            <a:endParaRPr sz="1400" b="1" i="0" u="none" strike="noStrike" cap="none">
              <a:solidFill>
                <a:schemeClr val="dk1"/>
              </a:solidFill>
              <a:latin typeface="Meiryo"/>
              <a:ea typeface="Meiryo"/>
              <a:cs typeface="Meiryo"/>
              <a:sym typeface="Meiryo"/>
            </a:endParaRPr>
          </a:p>
        </p:txBody>
      </p:sp>
      <p:sp>
        <p:nvSpPr>
          <p:cNvPr id="444" name="Google Shape;444;p31"/>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445" name="Google Shape;445;p31"/>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組織の「回転力」を伸ばすスキル</a:t>
            </a:r>
            <a:endParaRPr sz="1800" b="0" i="0" u="none" strike="noStrike" cap="none">
              <a:solidFill>
                <a:schemeClr val="dk1"/>
              </a:solidFill>
              <a:latin typeface="Meiryo"/>
              <a:ea typeface="Meiryo"/>
              <a:cs typeface="Meiryo"/>
              <a:sym typeface="Meiryo"/>
            </a:endParaRPr>
          </a:p>
        </p:txBody>
      </p:sp>
      <p:sp>
        <p:nvSpPr>
          <p:cNvPr id="446" name="Google Shape;446;p31"/>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28</a:t>
            </a:fld>
            <a:endParaRPr/>
          </a:p>
        </p:txBody>
      </p:sp>
      <p:sp>
        <p:nvSpPr>
          <p:cNvPr id="447" name="Google Shape;447;p31"/>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業務を改善する人材【BPRリーダー】</a:t>
            </a:r>
            <a:endParaRPr sz="1200" b="1" i="0" u="none" strike="noStrike" cap="none">
              <a:solidFill>
                <a:srgbClr val="595959"/>
              </a:solidFill>
              <a:latin typeface="Meiryo"/>
              <a:ea typeface="Meiryo"/>
              <a:cs typeface="Meiryo"/>
              <a:sym typeface="Meiryo"/>
            </a:endParaRPr>
          </a:p>
        </p:txBody>
      </p:sp>
      <p:sp>
        <p:nvSpPr>
          <p:cNvPr id="448" name="Google Shape;448;p31"/>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Circulation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graphicFrame>
        <p:nvGraphicFramePr>
          <p:cNvPr id="453" name="Google Shape;453;p32"/>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業務システムに記録されたデータを取り出してデータの集計やグラフ作成に活用できる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83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活用のメリットは「情報をデータで保管して、用途にあわせて加工できる」ことです。ありたい姿を具体化して、現状とのギャップを発見するためには、データ集計・グラフなどで可視化することが必要です。「何を見たいのか？」「何を知りたいのか？」を明確におさえ、そのためにどんなデータが必要かを考えていきます。</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・現状を数値で正確に可視化し、分析して、その情報を「意味のある情報」として作成できる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・経営課題の可視化に役立つグラフを作成できる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205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・自社の業務の知識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・集計ツール（Excel、BIツール*など）の知識・技術、無料ツール並びに有料ツールの研究</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・IT専門家から情報を得る（セミナー参加）</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*BIツール：ビジネスの意思決定に関わるさまざまなデータを分析・見える化して、経営や業務に役立てるソフトウェア　</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BIツールの活用事例を、ITベンダーやITコンサルタントから聞き出す。同業の仲間のまとめ方を研究する。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データ分析ツール（Excelなど）を使った分析ケーススタディ</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90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まずはパソコンに入っているExcelでデータ集計してみましょう。既に導入済みの会計ソフトなどに付随している分析グラフなど、レポート機能を使ってデータを集計して</a:t>
                      </a:r>
                      <a:r>
                        <a:rPr lang="ja-JP" sz="1200" u="none" strike="noStrike" cap="none">
                          <a:solidFill>
                            <a:schemeClr val="dk1"/>
                          </a:solidFill>
                          <a:latin typeface="Meiryo"/>
                          <a:ea typeface="Meiryo"/>
                          <a:cs typeface="Meiryo"/>
                          <a:sym typeface="Meiryo"/>
                        </a:rPr>
                        <a:t>み</a:t>
                      </a:r>
                      <a:r>
                        <a:rPr lang="ja-JP" sz="1200" b="0" i="0" u="none" strike="noStrike" cap="none">
                          <a:solidFill>
                            <a:schemeClr val="dk1"/>
                          </a:solidFill>
                          <a:latin typeface="Meiryo"/>
                          <a:ea typeface="Meiryo"/>
                          <a:cs typeface="Meiryo"/>
                          <a:sym typeface="Meiryo"/>
                        </a:rPr>
                        <a:t>ることも有効です。高機能</a:t>
                      </a:r>
                      <a:r>
                        <a:rPr lang="ja-JP" sz="1200" u="none" strike="noStrike" cap="none">
                          <a:solidFill>
                            <a:schemeClr val="dk1"/>
                          </a:solidFill>
                          <a:latin typeface="Meiryo"/>
                          <a:ea typeface="Meiryo"/>
                          <a:cs typeface="Meiryo"/>
                          <a:sym typeface="Meiryo"/>
                        </a:rPr>
                        <a:t>の</a:t>
                      </a:r>
                      <a:r>
                        <a:rPr lang="ja-JP" sz="1200" b="0" i="0" u="none" strike="noStrike" cap="none">
                          <a:solidFill>
                            <a:schemeClr val="dk1"/>
                          </a:solidFill>
                          <a:latin typeface="Meiryo"/>
                          <a:ea typeface="Meiryo"/>
                          <a:cs typeface="Meiryo"/>
                          <a:sym typeface="Meiryo"/>
                        </a:rPr>
                        <a:t>BIツールではなく、自社のスキルレベルにあったBIツールを選定して始めて</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6"/>
                            </a:ext>
                          </a:extLst>
                        </a:rPr>
                        <a:t>みま</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7"/>
                            </a:ext>
                          </a:extLst>
                        </a:rPr>
                        <a:t>しょう</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8"/>
                            </a:ext>
                          </a:extLst>
                        </a:rPr>
                        <a:t>。</a:t>
                      </a:r>
                      <a:r>
                        <a:rPr lang="ja-JP" sz="1200" b="0" i="0" u="none" strike="noStrike" cap="none">
                          <a:solidFill>
                            <a:schemeClr val="dk1"/>
                          </a:solidFill>
                          <a:latin typeface="Meiryo"/>
                          <a:ea typeface="Meiryo"/>
                          <a:cs typeface="Meiryo"/>
                          <a:sym typeface="Meiryo"/>
                        </a:rPr>
                        <a:t>ツールを利用し始めることがきっかけとなり、</a:t>
                      </a:r>
                      <a:r>
                        <a:rPr lang="ja-JP" sz="1200" u="none" strike="noStrike" cap="none">
                          <a:solidFill>
                            <a:schemeClr val="dk1"/>
                          </a:solidFill>
                          <a:latin typeface="Meiryo"/>
                          <a:ea typeface="Meiryo"/>
                          <a:cs typeface="Meiryo"/>
                          <a:sym typeface="Meiryo"/>
                        </a:rPr>
                        <a:t>分析に必要なデータソースを整理し、データの信頼性を高めることができるようになります。</a:t>
                      </a:r>
                      <a:endParaRPr sz="1400" u="none" strike="noStrike" cap="none">
                        <a:solidFill>
                          <a:schemeClr val="dk1"/>
                        </a:solidFil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454" name="Google Shape;454;p32"/>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CC1　データによる可視化</a:t>
            </a:r>
            <a:endParaRPr sz="1400" b="1" i="0" u="none" strike="noStrike" cap="none">
              <a:solidFill>
                <a:schemeClr val="dk1"/>
              </a:solidFill>
              <a:latin typeface="Meiryo"/>
              <a:ea typeface="Meiryo"/>
              <a:cs typeface="Meiryo"/>
              <a:sym typeface="Meiryo"/>
            </a:endParaRPr>
          </a:p>
        </p:txBody>
      </p:sp>
      <p:sp>
        <p:nvSpPr>
          <p:cNvPr id="455" name="Google Shape;455;p32"/>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456" name="Google Shape;456;p32"/>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組織の「回転力」を伸ばすスキル</a:t>
            </a:r>
            <a:endParaRPr sz="1800" b="0" i="0" u="none" strike="noStrike" cap="none">
              <a:solidFill>
                <a:schemeClr val="dk1"/>
              </a:solidFill>
              <a:latin typeface="Meiryo"/>
              <a:ea typeface="Meiryo"/>
              <a:cs typeface="Meiryo"/>
              <a:sym typeface="Meiryo"/>
            </a:endParaRPr>
          </a:p>
        </p:txBody>
      </p:sp>
      <p:sp>
        <p:nvSpPr>
          <p:cNvPr id="457" name="Google Shape;457;p32"/>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29</a:t>
            </a:fld>
            <a:endParaRPr/>
          </a:p>
        </p:txBody>
      </p:sp>
      <p:sp>
        <p:nvSpPr>
          <p:cNvPr id="458" name="Google Shape;458;p32"/>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業務を改善する人材【BPRリーダー】</a:t>
            </a:r>
            <a:endParaRPr sz="1200" b="1" i="0" u="none" strike="noStrike" cap="none">
              <a:solidFill>
                <a:srgbClr val="595959"/>
              </a:solidFill>
              <a:latin typeface="Meiryo"/>
              <a:ea typeface="Meiryo"/>
              <a:cs typeface="Meiryo"/>
              <a:sym typeface="Meiryo"/>
            </a:endParaRPr>
          </a:p>
        </p:txBody>
      </p:sp>
      <p:sp>
        <p:nvSpPr>
          <p:cNvPr id="459" name="Google Shape;459;p32"/>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Circulation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6"/>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3</a:t>
            </a:fld>
            <a:endParaRPr/>
          </a:p>
        </p:txBody>
      </p:sp>
      <p:sp>
        <p:nvSpPr>
          <p:cNvPr id="107" name="Google Shape;107;p6"/>
          <p:cNvSpPr txBox="1"/>
          <p:nvPr/>
        </p:nvSpPr>
        <p:spPr>
          <a:xfrm>
            <a:off x="220959" y="383307"/>
            <a:ext cx="6998187" cy="369291"/>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「デジ活人材」と「デジ活スキル」</a:t>
            </a:r>
            <a:endParaRPr sz="1800" b="0" i="0" u="none" strike="noStrike" cap="none">
              <a:solidFill>
                <a:schemeClr val="dk1"/>
              </a:solidFill>
              <a:latin typeface="Meiryo"/>
              <a:ea typeface="Meiryo"/>
              <a:cs typeface="Meiryo"/>
              <a:sym typeface="Meiryo"/>
            </a:endParaRPr>
          </a:p>
        </p:txBody>
      </p:sp>
      <p:sp>
        <p:nvSpPr>
          <p:cNvPr id="108" name="Google Shape;108;p6"/>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109" name="Google Shape;109;p6"/>
          <p:cNvSpPr txBox="1"/>
          <p:nvPr/>
        </p:nvSpPr>
        <p:spPr>
          <a:xfrm>
            <a:off x="269667" y="839262"/>
            <a:ext cx="3879224" cy="615553"/>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中小企業の社内でデジタル活用を推進する人材</a:t>
            </a:r>
            <a:endParaRPr sz="1200" b="0" i="0" u="none" strike="noStrike" cap="none">
              <a:solidFill>
                <a:schemeClr val="dk1"/>
              </a:solidFill>
              <a:latin typeface="Meiryo"/>
              <a:ea typeface="Meiryo"/>
              <a:cs typeface="Meiryo"/>
              <a:sym typeface="Meiryo"/>
            </a:endParaRPr>
          </a:p>
          <a:p>
            <a:pPr marL="0" marR="0" lvl="0" indent="0" algn="ctr" rtl="0">
              <a:lnSpc>
                <a:spcPct val="100000"/>
              </a:lnSpc>
              <a:spcBef>
                <a:spcPts val="0"/>
              </a:spcBef>
              <a:spcAft>
                <a:spcPts val="0"/>
              </a:spcAft>
              <a:buClr>
                <a:srgbClr val="000000"/>
              </a:buClr>
              <a:buSzPts val="1600"/>
              <a:buFont typeface="Arial"/>
              <a:buNone/>
            </a:pPr>
            <a:r>
              <a:rPr lang="ja-JP" sz="1600" b="0" i="0" u="none" strike="noStrike" cap="none">
                <a:solidFill>
                  <a:schemeClr val="dk1"/>
                </a:solidFill>
                <a:latin typeface="Meiryo"/>
                <a:ea typeface="Meiryo"/>
                <a:cs typeface="Meiryo"/>
                <a:sym typeface="Meiryo"/>
              </a:rPr>
              <a:t>【デジ活人材】</a:t>
            </a:r>
            <a:endParaRPr sz="1600" b="0" i="0" u="none" strike="noStrike" cap="none">
              <a:solidFill>
                <a:schemeClr val="dk1"/>
              </a:solidFill>
              <a:latin typeface="Meiryo"/>
              <a:ea typeface="Meiryo"/>
              <a:cs typeface="Meiryo"/>
              <a:sym typeface="Meiryo"/>
            </a:endParaRPr>
          </a:p>
        </p:txBody>
      </p:sp>
      <p:sp>
        <p:nvSpPr>
          <p:cNvPr id="110" name="Google Shape;110;p6"/>
          <p:cNvSpPr/>
          <p:nvPr/>
        </p:nvSpPr>
        <p:spPr>
          <a:xfrm>
            <a:off x="624900" y="1541605"/>
            <a:ext cx="3168759" cy="648000"/>
          </a:xfrm>
          <a:prstGeom prst="roundRect">
            <a:avLst>
              <a:gd name="adj" fmla="val 50000"/>
            </a:avLst>
          </a:prstGeom>
          <a:solidFill>
            <a:srgbClr val="44546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a:solidFill>
                  <a:schemeClr val="lt1"/>
                </a:solidFill>
                <a:latin typeface="Meiryo"/>
                <a:ea typeface="Meiryo"/>
                <a:cs typeface="Meiryo"/>
                <a:sym typeface="Meiryo"/>
              </a:rPr>
              <a:t>社外に魅力を伝える人材</a:t>
            </a:r>
            <a:endParaRPr sz="1600" b="1" i="0" u="none" strike="noStrike" cap="none">
              <a:solidFill>
                <a:schemeClr val="lt1"/>
              </a:solidFill>
              <a:latin typeface="Meiryo"/>
              <a:ea typeface="Meiryo"/>
              <a:cs typeface="Meiryo"/>
              <a:sym typeface="Meiryo"/>
            </a:endParaRPr>
          </a:p>
        </p:txBody>
      </p:sp>
      <p:sp>
        <p:nvSpPr>
          <p:cNvPr id="111" name="Google Shape;111;p6"/>
          <p:cNvSpPr/>
          <p:nvPr/>
        </p:nvSpPr>
        <p:spPr>
          <a:xfrm>
            <a:off x="624900" y="2756488"/>
            <a:ext cx="3168759" cy="648000"/>
          </a:xfrm>
          <a:prstGeom prst="roundRect">
            <a:avLst>
              <a:gd name="adj" fmla="val 50000"/>
            </a:avLst>
          </a:prstGeom>
          <a:solidFill>
            <a:srgbClr val="44546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a:solidFill>
                  <a:schemeClr val="lt1"/>
                </a:solidFill>
                <a:latin typeface="Meiryo"/>
                <a:ea typeface="Meiryo"/>
                <a:cs typeface="Meiryo"/>
                <a:sym typeface="Meiryo"/>
              </a:rPr>
              <a:t>業務を改善する人材</a:t>
            </a:r>
            <a:endParaRPr sz="1400" b="0" i="0" u="none" strike="noStrike" cap="none">
              <a:solidFill>
                <a:srgbClr val="000000"/>
              </a:solidFill>
              <a:latin typeface="Arial"/>
              <a:ea typeface="Arial"/>
              <a:cs typeface="Arial"/>
              <a:sym typeface="Arial"/>
            </a:endParaRPr>
          </a:p>
        </p:txBody>
      </p:sp>
      <p:sp>
        <p:nvSpPr>
          <p:cNvPr id="112" name="Google Shape;112;p6"/>
          <p:cNvSpPr/>
          <p:nvPr/>
        </p:nvSpPr>
        <p:spPr>
          <a:xfrm>
            <a:off x="624900" y="3971371"/>
            <a:ext cx="3168759" cy="648000"/>
          </a:xfrm>
          <a:prstGeom prst="roundRect">
            <a:avLst>
              <a:gd name="adj" fmla="val 50000"/>
            </a:avLst>
          </a:prstGeom>
          <a:solidFill>
            <a:srgbClr val="44546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a:solidFill>
                  <a:schemeClr val="lt1"/>
                </a:solidFill>
                <a:latin typeface="Meiryo"/>
                <a:ea typeface="Meiryo"/>
                <a:cs typeface="Meiryo"/>
                <a:sym typeface="Meiryo"/>
              </a:rPr>
              <a:t>新たな関係を創る人材</a:t>
            </a:r>
            <a:endParaRPr sz="1400" b="0" i="0" u="none" strike="noStrike" cap="none">
              <a:solidFill>
                <a:srgbClr val="000000"/>
              </a:solidFill>
              <a:latin typeface="Arial"/>
              <a:ea typeface="Arial"/>
              <a:cs typeface="Arial"/>
              <a:sym typeface="Arial"/>
            </a:endParaRPr>
          </a:p>
        </p:txBody>
      </p:sp>
      <p:sp>
        <p:nvSpPr>
          <p:cNvPr id="113" name="Google Shape;113;p6"/>
          <p:cNvSpPr/>
          <p:nvPr/>
        </p:nvSpPr>
        <p:spPr>
          <a:xfrm>
            <a:off x="624900" y="5186255"/>
            <a:ext cx="3168759" cy="648000"/>
          </a:xfrm>
          <a:prstGeom prst="roundRect">
            <a:avLst>
              <a:gd name="adj" fmla="val 50000"/>
            </a:avLst>
          </a:prstGeom>
          <a:solidFill>
            <a:srgbClr val="44546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a:solidFill>
                  <a:schemeClr val="lt1"/>
                </a:solidFill>
                <a:latin typeface="Meiryo"/>
                <a:ea typeface="Meiryo"/>
                <a:cs typeface="Meiryo"/>
                <a:sym typeface="Meiryo"/>
              </a:rPr>
              <a:t>ツール導入を推進する人材</a:t>
            </a:r>
            <a:endParaRPr sz="1400" b="0" i="0" u="none" strike="noStrike" cap="none">
              <a:solidFill>
                <a:srgbClr val="000000"/>
              </a:solidFill>
              <a:latin typeface="Arial"/>
              <a:ea typeface="Arial"/>
              <a:cs typeface="Arial"/>
              <a:sym typeface="Arial"/>
            </a:endParaRPr>
          </a:p>
        </p:txBody>
      </p:sp>
      <p:sp>
        <p:nvSpPr>
          <p:cNvPr id="114" name="Google Shape;114;p6"/>
          <p:cNvSpPr txBox="1"/>
          <p:nvPr/>
        </p:nvSpPr>
        <p:spPr>
          <a:xfrm>
            <a:off x="826672" y="2203565"/>
            <a:ext cx="4807119"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Meiryo"/>
                <a:ea typeface="Meiryo"/>
                <a:cs typeface="Meiryo"/>
                <a:sym typeface="Meiryo"/>
              </a:rPr>
              <a:t>デジタルを活用して、自社の魅力を社外へ伝達して、顧客やファン、共に働く仲間を増やしていくための活動を推進する人材</a:t>
            </a:r>
            <a:endParaRPr sz="1200" b="0" i="0" u="none" strike="noStrike" cap="none">
              <a:solidFill>
                <a:schemeClr val="dk1"/>
              </a:solidFill>
              <a:latin typeface="Meiryo"/>
              <a:ea typeface="Meiryo"/>
              <a:cs typeface="Meiryo"/>
              <a:sym typeface="Meiryo"/>
            </a:endParaRPr>
          </a:p>
        </p:txBody>
      </p:sp>
      <p:sp>
        <p:nvSpPr>
          <p:cNvPr id="115" name="Google Shape;115;p6"/>
          <p:cNvSpPr txBox="1"/>
          <p:nvPr/>
        </p:nvSpPr>
        <p:spPr>
          <a:xfrm>
            <a:off x="6160411" y="839262"/>
            <a:ext cx="3173371" cy="615553"/>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その人材に求められるスキル</a:t>
            </a:r>
            <a:endParaRPr sz="1200" b="0" i="0" u="none" strike="noStrike" cap="none">
              <a:solidFill>
                <a:schemeClr val="dk1"/>
              </a:solidFill>
              <a:latin typeface="Meiryo"/>
              <a:ea typeface="Meiryo"/>
              <a:cs typeface="Meiryo"/>
              <a:sym typeface="Meiryo"/>
            </a:endParaRPr>
          </a:p>
          <a:p>
            <a:pPr marL="0" marR="0" lvl="0" indent="0" algn="ctr" rtl="0">
              <a:lnSpc>
                <a:spcPct val="100000"/>
              </a:lnSpc>
              <a:spcBef>
                <a:spcPts val="0"/>
              </a:spcBef>
              <a:spcAft>
                <a:spcPts val="0"/>
              </a:spcAft>
              <a:buClr>
                <a:srgbClr val="000000"/>
              </a:buClr>
              <a:buSzPts val="1600"/>
              <a:buFont typeface="Arial"/>
              <a:buNone/>
            </a:pPr>
            <a:r>
              <a:rPr lang="ja-JP" sz="1600" b="0" i="0" u="none" strike="noStrike" cap="none">
                <a:solidFill>
                  <a:schemeClr val="dk1"/>
                </a:solidFill>
                <a:latin typeface="Meiryo"/>
                <a:ea typeface="Meiryo"/>
                <a:cs typeface="Meiryo"/>
                <a:sym typeface="Meiryo"/>
              </a:rPr>
              <a:t>【デジ活スキル】</a:t>
            </a:r>
            <a:endParaRPr sz="1600" b="0" i="0" u="none" strike="noStrike" cap="none">
              <a:solidFill>
                <a:schemeClr val="dk1"/>
              </a:solidFill>
              <a:latin typeface="Meiryo"/>
              <a:ea typeface="Meiryo"/>
              <a:cs typeface="Meiryo"/>
              <a:sym typeface="Meiryo"/>
            </a:endParaRPr>
          </a:p>
        </p:txBody>
      </p:sp>
      <p:sp>
        <p:nvSpPr>
          <p:cNvPr id="116" name="Google Shape;116;p6"/>
          <p:cNvSpPr/>
          <p:nvPr/>
        </p:nvSpPr>
        <p:spPr>
          <a:xfrm>
            <a:off x="5764289" y="1655987"/>
            <a:ext cx="415749" cy="419236"/>
          </a:xfrm>
          <a:prstGeom prst="rightArrow">
            <a:avLst>
              <a:gd name="adj1" fmla="val 50000"/>
              <a:gd name="adj2" fmla="val 50000"/>
            </a:avLst>
          </a:prstGeom>
          <a:solidFill>
            <a:srgbClr val="44546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117" name="Google Shape;117;p6"/>
          <p:cNvSpPr/>
          <p:nvPr/>
        </p:nvSpPr>
        <p:spPr>
          <a:xfrm>
            <a:off x="5764289" y="4086323"/>
            <a:ext cx="415749" cy="419236"/>
          </a:xfrm>
          <a:prstGeom prst="rightArrow">
            <a:avLst>
              <a:gd name="adj1" fmla="val 50000"/>
              <a:gd name="adj2" fmla="val 50000"/>
            </a:avLst>
          </a:prstGeom>
          <a:solidFill>
            <a:srgbClr val="44546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118" name="Google Shape;118;p6"/>
          <p:cNvSpPr/>
          <p:nvPr/>
        </p:nvSpPr>
        <p:spPr>
          <a:xfrm>
            <a:off x="5764289" y="5301491"/>
            <a:ext cx="415749" cy="419236"/>
          </a:xfrm>
          <a:prstGeom prst="rightArrow">
            <a:avLst>
              <a:gd name="adj1" fmla="val 50000"/>
              <a:gd name="adj2" fmla="val 50000"/>
            </a:avLst>
          </a:prstGeom>
          <a:solidFill>
            <a:srgbClr val="44546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119" name="Google Shape;119;p6"/>
          <p:cNvSpPr/>
          <p:nvPr/>
        </p:nvSpPr>
        <p:spPr>
          <a:xfrm>
            <a:off x="5764289" y="2871155"/>
            <a:ext cx="415749" cy="419236"/>
          </a:xfrm>
          <a:prstGeom prst="rightArrow">
            <a:avLst>
              <a:gd name="adj1" fmla="val 50000"/>
              <a:gd name="adj2" fmla="val 50000"/>
            </a:avLst>
          </a:prstGeom>
          <a:solidFill>
            <a:srgbClr val="44546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120" name="Google Shape;120;p6"/>
          <p:cNvSpPr txBox="1"/>
          <p:nvPr/>
        </p:nvSpPr>
        <p:spPr>
          <a:xfrm>
            <a:off x="826672" y="3423252"/>
            <a:ext cx="4868996"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Meiryo"/>
                <a:ea typeface="Meiryo"/>
                <a:cs typeface="Meiryo"/>
                <a:sym typeface="Meiryo"/>
              </a:rPr>
              <a:t>デジタルを活用して、より速く、より少ない人数で、より高い品質で事業を回し続けるための活動を推進する人材</a:t>
            </a:r>
            <a:endParaRPr sz="1200" b="0" i="0" u="none" strike="noStrike" cap="none">
              <a:solidFill>
                <a:schemeClr val="dk1"/>
              </a:solidFill>
              <a:latin typeface="Meiryo"/>
              <a:ea typeface="Meiryo"/>
              <a:cs typeface="Meiryo"/>
              <a:sym typeface="Meiryo"/>
            </a:endParaRPr>
          </a:p>
        </p:txBody>
      </p:sp>
      <p:sp>
        <p:nvSpPr>
          <p:cNvPr id="121" name="Google Shape;121;p6"/>
          <p:cNvSpPr txBox="1"/>
          <p:nvPr/>
        </p:nvSpPr>
        <p:spPr>
          <a:xfrm>
            <a:off x="826672" y="4636436"/>
            <a:ext cx="4657379"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Meiryo"/>
                <a:ea typeface="Meiryo"/>
                <a:cs typeface="Meiryo"/>
                <a:sym typeface="Meiryo"/>
              </a:rPr>
              <a:t>デジタルを活用して、顧客や協業先とより密接で深い関係を構築していくための活動を推進する人材</a:t>
            </a:r>
            <a:endParaRPr sz="1200" b="0" i="0" u="none" strike="noStrike" cap="none">
              <a:solidFill>
                <a:schemeClr val="dk1"/>
              </a:solidFill>
              <a:latin typeface="Meiryo"/>
              <a:ea typeface="Meiryo"/>
              <a:cs typeface="Meiryo"/>
              <a:sym typeface="Meiryo"/>
            </a:endParaRPr>
          </a:p>
        </p:txBody>
      </p:sp>
      <p:sp>
        <p:nvSpPr>
          <p:cNvPr id="122" name="Google Shape;122;p6"/>
          <p:cNvSpPr txBox="1"/>
          <p:nvPr/>
        </p:nvSpPr>
        <p:spPr>
          <a:xfrm>
            <a:off x="826672" y="5849620"/>
            <a:ext cx="4627001"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デジタルツール（ソフトやデバイス等）を社内に導入するための活動を推進する人材</a:t>
            </a:r>
            <a:endParaRPr sz="1200" b="0" i="0" u="none" strike="noStrike" cap="none">
              <a:solidFill>
                <a:schemeClr val="dk1"/>
              </a:solidFill>
              <a:latin typeface="Meiryo"/>
              <a:ea typeface="Meiryo"/>
              <a:cs typeface="Meiryo"/>
              <a:sym typeface="Meiryo"/>
            </a:endParaRPr>
          </a:p>
        </p:txBody>
      </p:sp>
      <p:sp>
        <p:nvSpPr>
          <p:cNvPr id="123" name="Google Shape;123;p6"/>
          <p:cNvSpPr/>
          <p:nvPr/>
        </p:nvSpPr>
        <p:spPr>
          <a:xfrm>
            <a:off x="6307097" y="1541605"/>
            <a:ext cx="2880000" cy="648000"/>
          </a:xfrm>
          <a:prstGeom prst="roundRect">
            <a:avLst>
              <a:gd name="adj" fmla="val 50000"/>
            </a:avLst>
          </a:prstGeom>
          <a:solidFill>
            <a:schemeClr val="lt1"/>
          </a:solidFill>
          <a:ln w="19050" cap="flat" cmpd="sng">
            <a:solidFill>
              <a:srgbClr val="44546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a:solidFill>
                  <a:srgbClr val="44546A"/>
                </a:solidFill>
                <a:latin typeface="Meiryo"/>
                <a:ea typeface="Meiryo"/>
                <a:cs typeface="Meiryo"/>
                <a:sym typeface="Meiryo"/>
              </a:rPr>
              <a:t>組織の「伝える力」を</a:t>
            </a:r>
            <a:endParaRPr sz="1600" b="1" i="0" u="none" strike="noStrike" cap="none">
              <a:solidFill>
                <a:srgbClr val="44546A"/>
              </a:solidFill>
              <a:latin typeface="Meiryo"/>
              <a:ea typeface="Meiryo"/>
              <a:cs typeface="Meiryo"/>
              <a:sym typeface="Meiryo"/>
            </a:endParaRPr>
          </a:p>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a:solidFill>
                  <a:srgbClr val="44546A"/>
                </a:solidFill>
                <a:latin typeface="Meiryo"/>
                <a:ea typeface="Meiryo"/>
                <a:cs typeface="Meiryo"/>
                <a:sym typeface="Meiryo"/>
              </a:rPr>
              <a:t>伸ばすスキル</a:t>
            </a:r>
            <a:endParaRPr sz="1600" b="1" i="0" u="none" strike="noStrike" cap="none">
              <a:solidFill>
                <a:srgbClr val="44546A"/>
              </a:solidFill>
              <a:latin typeface="Meiryo"/>
              <a:ea typeface="Meiryo"/>
              <a:cs typeface="Meiryo"/>
              <a:sym typeface="Meiryo"/>
            </a:endParaRPr>
          </a:p>
        </p:txBody>
      </p:sp>
      <p:sp>
        <p:nvSpPr>
          <p:cNvPr id="124" name="Google Shape;124;p6"/>
          <p:cNvSpPr/>
          <p:nvPr/>
        </p:nvSpPr>
        <p:spPr>
          <a:xfrm>
            <a:off x="6307097" y="2756488"/>
            <a:ext cx="2880000" cy="648000"/>
          </a:xfrm>
          <a:prstGeom prst="roundRect">
            <a:avLst>
              <a:gd name="adj" fmla="val 50000"/>
            </a:avLst>
          </a:prstGeom>
          <a:solidFill>
            <a:schemeClr val="lt1"/>
          </a:solidFill>
          <a:ln w="19050" cap="flat" cmpd="sng">
            <a:solidFill>
              <a:srgbClr val="44546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a:solidFill>
                  <a:srgbClr val="44546A"/>
                </a:solidFill>
                <a:latin typeface="Meiryo"/>
                <a:ea typeface="Meiryo"/>
                <a:cs typeface="Meiryo"/>
                <a:sym typeface="Meiryo"/>
              </a:rPr>
              <a:t>組織の「回転力」を</a:t>
            </a:r>
            <a:endParaRPr sz="1600" b="1" i="0" u="none" strike="noStrike" cap="none">
              <a:solidFill>
                <a:srgbClr val="44546A"/>
              </a:solidFill>
              <a:latin typeface="Meiryo"/>
              <a:ea typeface="Meiryo"/>
              <a:cs typeface="Meiryo"/>
              <a:sym typeface="Meiryo"/>
            </a:endParaRPr>
          </a:p>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a:solidFill>
                  <a:srgbClr val="44546A"/>
                </a:solidFill>
                <a:latin typeface="Meiryo"/>
                <a:ea typeface="Meiryo"/>
                <a:cs typeface="Meiryo"/>
                <a:sym typeface="Meiryo"/>
              </a:rPr>
              <a:t>伸ばすスキル</a:t>
            </a:r>
            <a:endParaRPr sz="1400" b="0" i="0" u="none" strike="noStrike" cap="none">
              <a:solidFill>
                <a:srgbClr val="000000"/>
              </a:solidFill>
              <a:latin typeface="Arial"/>
              <a:ea typeface="Arial"/>
              <a:cs typeface="Arial"/>
              <a:sym typeface="Arial"/>
            </a:endParaRPr>
          </a:p>
        </p:txBody>
      </p:sp>
      <p:sp>
        <p:nvSpPr>
          <p:cNvPr id="125" name="Google Shape;125;p6"/>
          <p:cNvSpPr/>
          <p:nvPr/>
        </p:nvSpPr>
        <p:spPr>
          <a:xfrm>
            <a:off x="6307097" y="3971371"/>
            <a:ext cx="2880000" cy="648000"/>
          </a:xfrm>
          <a:prstGeom prst="roundRect">
            <a:avLst>
              <a:gd name="adj" fmla="val 50000"/>
            </a:avLst>
          </a:prstGeom>
          <a:solidFill>
            <a:schemeClr val="lt1"/>
          </a:solidFill>
          <a:ln w="19050" cap="flat" cmpd="sng">
            <a:solidFill>
              <a:srgbClr val="44546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a:solidFill>
                  <a:srgbClr val="44546A"/>
                </a:solidFill>
                <a:latin typeface="Meiryo"/>
                <a:ea typeface="Meiryo"/>
                <a:cs typeface="Meiryo"/>
                <a:sym typeface="Meiryo"/>
              </a:rPr>
              <a:t>組織の「つながる力」を</a:t>
            </a:r>
            <a:endParaRPr sz="1600" b="1" i="0" u="none" strike="noStrike" cap="none">
              <a:solidFill>
                <a:srgbClr val="44546A"/>
              </a:solidFill>
              <a:latin typeface="Meiryo"/>
              <a:ea typeface="Meiryo"/>
              <a:cs typeface="Meiryo"/>
              <a:sym typeface="Meiryo"/>
            </a:endParaRPr>
          </a:p>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a:solidFill>
                  <a:srgbClr val="44546A"/>
                </a:solidFill>
                <a:latin typeface="Meiryo"/>
                <a:ea typeface="Meiryo"/>
                <a:cs typeface="Meiryo"/>
                <a:sym typeface="Meiryo"/>
              </a:rPr>
              <a:t>伸ばすスキル</a:t>
            </a:r>
            <a:endParaRPr sz="1400" b="0" i="0" u="none" strike="noStrike" cap="none">
              <a:solidFill>
                <a:srgbClr val="000000"/>
              </a:solidFill>
              <a:latin typeface="Arial"/>
              <a:ea typeface="Arial"/>
              <a:cs typeface="Arial"/>
              <a:sym typeface="Arial"/>
            </a:endParaRPr>
          </a:p>
        </p:txBody>
      </p:sp>
      <p:sp>
        <p:nvSpPr>
          <p:cNvPr id="126" name="Google Shape;126;p6"/>
          <p:cNvSpPr/>
          <p:nvPr/>
        </p:nvSpPr>
        <p:spPr>
          <a:xfrm>
            <a:off x="6307097" y="5186255"/>
            <a:ext cx="2880000" cy="648000"/>
          </a:xfrm>
          <a:prstGeom prst="roundRect">
            <a:avLst>
              <a:gd name="adj" fmla="val 50000"/>
            </a:avLst>
          </a:prstGeom>
          <a:solidFill>
            <a:schemeClr val="lt1"/>
          </a:solidFill>
          <a:ln w="19050" cap="flat" cmpd="sng">
            <a:solidFill>
              <a:srgbClr val="44546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a:solidFill>
                  <a:srgbClr val="44546A"/>
                </a:solidFill>
                <a:latin typeface="Meiryo"/>
                <a:ea typeface="Meiryo"/>
                <a:cs typeface="Meiryo"/>
                <a:sym typeface="Meiryo"/>
              </a:rPr>
              <a:t>デジタルツールの導入を</a:t>
            </a:r>
            <a:endParaRPr sz="1600" b="1" i="0" u="none" strike="noStrike" cap="none">
              <a:solidFill>
                <a:srgbClr val="44546A"/>
              </a:solidFill>
              <a:latin typeface="Meiryo"/>
              <a:ea typeface="Meiryo"/>
              <a:cs typeface="Meiryo"/>
              <a:sym typeface="Meiryo"/>
            </a:endParaRPr>
          </a:p>
          <a:p>
            <a:pPr marL="0" marR="0" lvl="0" indent="0" algn="ctr" rtl="0">
              <a:lnSpc>
                <a:spcPct val="100000"/>
              </a:lnSpc>
              <a:spcBef>
                <a:spcPts val="0"/>
              </a:spcBef>
              <a:spcAft>
                <a:spcPts val="0"/>
              </a:spcAft>
              <a:buClr>
                <a:srgbClr val="000000"/>
              </a:buClr>
              <a:buSzPts val="1600"/>
              <a:buFont typeface="Arial"/>
              <a:buNone/>
            </a:pPr>
            <a:r>
              <a:rPr lang="ja-JP" sz="1600" b="1" i="0" u="none" strike="noStrike" cap="none">
                <a:solidFill>
                  <a:srgbClr val="44546A"/>
                </a:solidFill>
                <a:latin typeface="Meiryo"/>
                <a:ea typeface="Meiryo"/>
                <a:cs typeface="Meiryo"/>
                <a:sym typeface="Meiryo"/>
              </a:rPr>
              <a:t>推進するスキル</a:t>
            </a:r>
            <a:endParaRPr sz="1400" b="0" i="0" u="none" strike="noStrike" cap="none">
              <a:solidFill>
                <a:srgbClr val="000000"/>
              </a:solidFill>
              <a:latin typeface="Arial"/>
              <a:ea typeface="Arial"/>
              <a:cs typeface="Arial"/>
              <a:sym typeface="Arial"/>
            </a:endParaRPr>
          </a:p>
        </p:txBody>
      </p:sp>
      <p:sp>
        <p:nvSpPr>
          <p:cNvPr id="127" name="Google Shape;127;p6"/>
          <p:cNvSpPr txBox="1"/>
          <p:nvPr/>
        </p:nvSpPr>
        <p:spPr>
          <a:xfrm>
            <a:off x="3862850" y="1721636"/>
            <a:ext cx="165600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1" i="0" u="none" strike="noStrike" cap="none">
                <a:solidFill>
                  <a:srgbClr val="595959"/>
                </a:solidFill>
                <a:latin typeface="Meiryo"/>
                <a:ea typeface="Meiryo"/>
                <a:cs typeface="Meiryo"/>
                <a:sym typeface="Meiryo"/>
              </a:rPr>
              <a:t>ファン・メイカー</a:t>
            </a:r>
            <a:endParaRPr sz="1400" b="1" i="0" u="none" strike="noStrike" cap="none">
              <a:solidFill>
                <a:srgbClr val="595959"/>
              </a:solidFill>
              <a:latin typeface="Meiryo"/>
              <a:ea typeface="Meiryo"/>
              <a:cs typeface="Meiryo"/>
              <a:sym typeface="Meiryo"/>
            </a:endParaRPr>
          </a:p>
        </p:txBody>
      </p:sp>
      <p:sp>
        <p:nvSpPr>
          <p:cNvPr id="128" name="Google Shape;128;p6"/>
          <p:cNvSpPr txBox="1"/>
          <p:nvPr/>
        </p:nvSpPr>
        <p:spPr>
          <a:xfrm>
            <a:off x="3862850" y="2941323"/>
            <a:ext cx="165600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1" i="0" u="none" strike="noStrike" cap="none">
                <a:solidFill>
                  <a:srgbClr val="595959"/>
                </a:solidFill>
                <a:latin typeface="Meiryo"/>
                <a:ea typeface="Meiryo"/>
                <a:cs typeface="Meiryo"/>
                <a:sym typeface="Meiryo"/>
              </a:rPr>
              <a:t>BPRリーダー</a:t>
            </a:r>
            <a:endParaRPr sz="1400" b="1" i="0" u="none" strike="noStrike" cap="none">
              <a:solidFill>
                <a:srgbClr val="595959"/>
              </a:solidFill>
              <a:latin typeface="Meiryo"/>
              <a:ea typeface="Meiryo"/>
              <a:cs typeface="Meiryo"/>
              <a:sym typeface="Meiryo"/>
            </a:endParaRPr>
          </a:p>
        </p:txBody>
      </p:sp>
      <p:sp>
        <p:nvSpPr>
          <p:cNvPr id="129" name="Google Shape;129;p6"/>
          <p:cNvSpPr txBox="1"/>
          <p:nvPr/>
        </p:nvSpPr>
        <p:spPr>
          <a:xfrm>
            <a:off x="3862850" y="4064538"/>
            <a:ext cx="16560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1" i="0" u="none" strike="noStrike" cap="none">
                <a:solidFill>
                  <a:srgbClr val="595959"/>
                </a:solidFill>
                <a:latin typeface="Meiryo"/>
                <a:ea typeface="Meiryo"/>
                <a:cs typeface="Meiryo"/>
                <a:sym typeface="Meiryo"/>
              </a:rPr>
              <a:t>リレーション・</a:t>
            </a:r>
            <a:endParaRPr sz="1400" b="1" i="0" u="none" strike="noStrike" cap="none">
              <a:solidFill>
                <a:srgbClr val="595959"/>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400"/>
              <a:buFont typeface="Arial"/>
              <a:buNone/>
            </a:pPr>
            <a:r>
              <a:rPr lang="ja-JP" sz="1400" b="1" i="0" u="none" strike="noStrike" cap="none">
                <a:solidFill>
                  <a:srgbClr val="595959"/>
                </a:solidFill>
                <a:latin typeface="Meiryo"/>
                <a:ea typeface="Meiryo"/>
                <a:cs typeface="Meiryo"/>
                <a:sym typeface="Meiryo"/>
              </a:rPr>
              <a:t>ビルダー</a:t>
            </a:r>
            <a:endParaRPr sz="1400" b="1" i="0" u="none" strike="noStrike" cap="none">
              <a:solidFill>
                <a:srgbClr val="595959"/>
              </a:solidFill>
              <a:latin typeface="Meiryo"/>
              <a:ea typeface="Meiryo"/>
              <a:cs typeface="Meiryo"/>
              <a:sym typeface="Meiryo"/>
            </a:endParaRPr>
          </a:p>
        </p:txBody>
      </p:sp>
      <p:sp>
        <p:nvSpPr>
          <p:cNvPr id="130" name="Google Shape;130;p6"/>
          <p:cNvSpPr txBox="1"/>
          <p:nvPr/>
        </p:nvSpPr>
        <p:spPr>
          <a:xfrm>
            <a:off x="3862850" y="5277722"/>
            <a:ext cx="16560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1" i="0" u="none" strike="noStrike" cap="none">
                <a:solidFill>
                  <a:srgbClr val="595959"/>
                </a:solidFill>
                <a:latin typeface="Meiryo"/>
                <a:ea typeface="Meiryo"/>
                <a:cs typeface="Meiryo"/>
                <a:sym typeface="Meiryo"/>
              </a:rPr>
              <a:t>プロジェクト</a:t>
            </a:r>
            <a:endParaRPr sz="1400" b="1" i="0" u="none" strike="noStrike" cap="none">
              <a:solidFill>
                <a:srgbClr val="595959"/>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400"/>
              <a:buFont typeface="Arial"/>
              <a:buNone/>
            </a:pPr>
            <a:r>
              <a:rPr lang="ja-JP" sz="1400" b="1" i="0" u="none" strike="noStrike" cap="none">
                <a:solidFill>
                  <a:srgbClr val="595959"/>
                </a:solidFill>
                <a:latin typeface="Meiryo"/>
                <a:ea typeface="Meiryo"/>
                <a:cs typeface="Meiryo"/>
                <a:sym typeface="Meiryo"/>
              </a:rPr>
              <a:t>マネジャー</a:t>
            </a:r>
            <a:endParaRPr sz="1400" b="1" i="0" u="none" strike="noStrike" cap="none">
              <a:solidFill>
                <a:srgbClr val="595959"/>
              </a:solidFill>
              <a:latin typeface="Meiryo"/>
              <a:ea typeface="Meiryo"/>
              <a:cs typeface="Meiryo"/>
              <a:sym typeface="Meiryo"/>
            </a:endParaRPr>
          </a:p>
        </p:txBody>
      </p:sp>
      <p:sp>
        <p:nvSpPr>
          <p:cNvPr id="131" name="Google Shape;131;p6"/>
          <p:cNvSpPr txBox="1"/>
          <p:nvPr/>
        </p:nvSpPr>
        <p:spPr>
          <a:xfrm>
            <a:off x="8113348" y="2203575"/>
            <a:ext cx="846900" cy="276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Page 4</a:t>
            </a:r>
            <a:endParaRPr sz="1200" b="0" i="0" u="none" strike="noStrike" cap="none">
              <a:solidFill>
                <a:schemeClr val="dk1"/>
              </a:solidFill>
              <a:latin typeface="Meiryo"/>
              <a:ea typeface="Meiryo"/>
              <a:cs typeface="Meiryo"/>
              <a:sym typeface="Meiryo"/>
            </a:endParaRPr>
          </a:p>
        </p:txBody>
      </p:sp>
      <p:sp>
        <p:nvSpPr>
          <p:cNvPr id="132" name="Google Shape;132;p6"/>
          <p:cNvSpPr txBox="1"/>
          <p:nvPr/>
        </p:nvSpPr>
        <p:spPr>
          <a:xfrm>
            <a:off x="8113348" y="3404500"/>
            <a:ext cx="846900" cy="276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Page 18</a:t>
            </a:r>
            <a:endParaRPr sz="1200" b="0" i="0" u="none" strike="noStrike" cap="none">
              <a:solidFill>
                <a:schemeClr val="dk1"/>
              </a:solidFill>
              <a:latin typeface="Meiryo"/>
              <a:ea typeface="Meiryo"/>
              <a:cs typeface="Meiryo"/>
              <a:sym typeface="Meiryo"/>
            </a:endParaRPr>
          </a:p>
        </p:txBody>
      </p:sp>
      <p:sp>
        <p:nvSpPr>
          <p:cNvPr id="133" name="Google Shape;133;p6"/>
          <p:cNvSpPr txBox="1"/>
          <p:nvPr/>
        </p:nvSpPr>
        <p:spPr>
          <a:xfrm>
            <a:off x="8113348" y="4619375"/>
            <a:ext cx="846900" cy="276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Page 35</a:t>
            </a:r>
            <a:endParaRPr sz="1200" b="0" i="0" u="none" strike="noStrike" cap="none">
              <a:solidFill>
                <a:schemeClr val="dk1"/>
              </a:solidFill>
              <a:latin typeface="Meiryo"/>
              <a:ea typeface="Meiryo"/>
              <a:cs typeface="Meiryo"/>
              <a:sym typeface="Meiryo"/>
            </a:endParaRPr>
          </a:p>
        </p:txBody>
      </p:sp>
      <p:sp>
        <p:nvSpPr>
          <p:cNvPr id="134" name="Google Shape;134;p6"/>
          <p:cNvSpPr txBox="1"/>
          <p:nvPr/>
        </p:nvSpPr>
        <p:spPr>
          <a:xfrm>
            <a:off x="8113348" y="5820300"/>
            <a:ext cx="846900" cy="276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Page 52</a:t>
            </a:r>
            <a:endParaRPr sz="1200" b="0" i="0" u="none" strike="noStrike" cap="none">
              <a:solidFill>
                <a:schemeClr val="dk1"/>
              </a:solidFill>
              <a:latin typeface="Meiryo"/>
              <a:ea typeface="Meiryo"/>
              <a:cs typeface="Meiryo"/>
              <a:sym typeface="Meiryo"/>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graphicFrame>
        <p:nvGraphicFramePr>
          <p:cNvPr id="464" name="Google Shape;464;p33"/>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業務のパフォーマンスを定期的にスコア化し、成果や異常の検知に活かす仕組みづくりができる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01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ータ活用は一過性のものではありません。継続したデータ収集・分析により、外部要因（季節的要因・突発的要因（例：感染症の影響など））と内部要因（ベテラン従業員の退職による効率低下、生産方法の見直しによる生産性向上など）による変化と影響に気づき、自社にとっての意味を読み取れるようになります。PDCAを回すためには、常に業務の結果を把握でき、</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9"/>
                            </a:ext>
                          </a:extLst>
                        </a:rPr>
                        <a:t>成果や異常を比較・検知</a:t>
                      </a:r>
                      <a:r>
                        <a:rPr lang="ja-JP" sz="1200" b="0" i="0" u="none" strike="noStrike" cap="none">
                          <a:solidFill>
                            <a:schemeClr val="dk1"/>
                          </a:solidFill>
                          <a:latin typeface="Meiryo"/>
                          <a:ea typeface="Meiryo"/>
                          <a:cs typeface="Meiryo"/>
                          <a:sym typeface="Meiryo"/>
                        </a:rPr>
                        <a:t>できる仕組みが重要です。</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・継続的なデータ収集、定期的なデータ分析に適したツールを探すことができる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・データの集計・可視化・検知の仕組みを導入できる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・業務の在り様を、スコア化して把握することができる</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205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・対象によって適切な集計頻度は異なるため、データ分析のタイミングの違いを知る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　（工場の機械チョコ停：毎日集計、粗利率の確認：月１回、など）</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・基本的な統計解析・データ分析の知識</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同業他社の成功例を学ぶ（例：商工会議所の部会、業界団体や組合）</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集計担当者だけで考えずに、自社の現場（工場、営業所など）の社員の話をよく聞いて、現実に即した集計方法を学ぶ</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データ分析ツール（Excelなど）を使った分析ケーススタディ</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56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週次・月次・年次など、様々な角度で分析し、適切な集計頻度を探してみましょう。</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練習として、自分の仕事のパフォーマンスをスコアで表現してみることをお勧めします。どんな項目で評価しますか、何段階で評価しますか、評価基準は何ですか。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465" name="Google Shape;465;p33"/>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CC2　スコア化</a:t>
            </a:r>
            <a:endParaRPr sz="1400" b="1" i="0" u="none" strike="noStrike" cap="none">
              <a:solidFill>
                <a:schemeClr val="dk1"/>
              </a:solidFill>
              <a:latin typeface="Meiryo"/>
              <a:ea typeface="Meiryo"/>
              <a:cs typeface="Meiryo"/>
              <a:sym typeface="Meiryo"/>
            </a:endParaRPr>
          </a:p>
        </p:txBody>
      </p:sp>
      <p:sp>
        <p:nvSpPr>
          <p:cNvPr id="466" name="Google Shape;466;p33"/>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467" name="Google Shape;467;p33"/>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組織の「回転力」を伸ばすスキル</a:t>
            </a:r>
            <a:endParaRPr sz="1800" b="0" i="0" u="none" strike="noStrike" cap="none">
              <a:solidFill>
                <a:schemeClr val="dk1"/>
              </a:solidFill>
              <a:latin typeface="Meiryo"/>
              <a:ea typeface="Meiryo"/>
              <a:cs typeface="Meiryo"/>
              <a:sym typeface="Meiryo"/>
            </a:endParaRPr>
          </a:p>
        </p:txBody>
      </p:sp>
      <p:sp>
        <p:nvSpPr>
          <p:cNvPr id="468" name="Google Shape;468;p33"/>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30</a:t>
            </a:fld>
            <a:endParaRPr/>
          </a:p>
        </p:txBody>
      </p:sp>
      <p:sp>
        <p:nvSpPr>
          <p:cNvPr id="469" name="Google Shape;469;p33"/>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業務を改善する人材【BPRリーダー】</a:t>
            </a:r>
            <a:endParaRPr sz="1200" b="1" i="0" u="none" strike="noStrike" cap="none">
              <a:solidFill>
                <a:srgbClr val="595959"/>
              </a:solidFill>
              <a:latin typeface="Meiryo"/>
              <a:ea typeface="Meiryo"/>
              <a:cs typeface="Meiryo"/>
              <a:sym typeface="Meiryo"/>
            </a:endParaRPr>
          </a:p>
        </p:txBody>
      </p:sp>
      <p:sp>
        <p:nvSpPr>
          <p:cNvPr id="470" name="Google Shape;470;p33"/>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Circulation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graphicFrame>
        <p:nvGraphicFramePr>
          <p:cNvPr id="475" name="Google Shape;475;p34"/>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データの分類情報やマスタデータの整備など、データ分析のための環境整備に着実に取り組める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70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経営にデータを活かすためには、データを活用しやすく整えることが必要です。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別の売上高を集計したくても、顧客マスタに同じ企業が複数登録されていれば、正しく集計できません。営業地区や顧客ランクごとに売上集計したくても、住所から営業地区を関連付けたり、売上額から顧客ランクを関連付けたりするのに手間がかかれば、素早い状況把握をしにくくなります。一つのフィールドに商品名と商品コードが混在しているようなデータでは、商品別の集計もままなりません。</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ータが正しく記録され、維持・管理されるために、地道に漏れのないように更新すること。データを効果的に集計・分析するために、分類するための情報（区分、ランク、種類、カテゴリー、など）を整備しておくこと。そういった管理が欠かせません。</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・業務で発生するデータを理解し、マスタとして管理するべきデータを整理できる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・マスタデータが発生・更新される業務を定義し、データを維持するプロセスを確立できる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・データを整理し、データの保管・維持に必要なデータ構造と管理方法を整備できる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58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・自社の業務で発生するマスタ・トランザクションデータに関する知識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・データ間の関係・データベースの知識</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自社にあるマスタデータを棚卸しして整理する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複数のExcelデータを関数などを使って結合して分析してみる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分類するための情報（区分、ランク、種類、カテゴリー、など）をExcelで正規化する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56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や従業員情報など社内共通のデータを複数システムでそれぞれ保管しているケースでは、共通のマスタデータを決めて、そこで一元的に登録・更新管理することを目指します。リアルタイムに複数システムに連動しなければダウンロードしたデータをアップロードして反映する方法を採用します。一見手間がかかるように見えますが、データが揃うことで、業務も正確に行え、データを経営に役立てやすくなります。</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476" name="Google Shape;476;p34"/>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CC3　データ整備</a:t>
            </a:r>
            <a:endParaRPr sz="1400" b="1" i="0" u="none" strike="noStrike" cap="none">
              <a:solidFill>
                <a:schemeClr val="dk1"/>
              </a:solidFill>
              <a:latin typeface="Meiryo"/>
              <a:ea typeface="Meiryo"/>
              <a:cs typeface="Meiryo"/>
              <a:sym typeface="Meiryo"/>
            </a:endParaRPr>
          </a:p>
        </p:txBody>
      </p:sp>
      <p:sp>
        <p:nvSpPr>
          <p:cNvPr id="477" name="Google Shape;477;p34"/>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478" name="Google Shape;478;p34"/>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組織の「回転力」を伸ばすスキル</a:t>
            </a:r>
            <a:endParaRPr sz="1800" b="0" i="0" u="none" strike="noStrike" cap="none">
              <a:solidFill>
                <a:schemeClr val="dk1"/>
              </a:solidFill>
              <a:latin typeface="Meiryo"/>
              <a:ea typeface="Meiryo"/>
              <a:cs typeface="Meiryo"/>
              <a:sym typeface="Meiryo"/>
            </a:endParaRPr>
          </a:p>
        </p:txBody>
      </p:sp>
      <p:sp>
        <p:nvSpPr>
          <p:cNvPr id="479" name="Google Shape;479;p34"/>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31</a:t>
            </a:fld>
            <a:endParaRPr/>
          </a:p>
        </p:txBody>
      </p:sp>
      <p:sp>
        <p:nvSpPr>
          <p:cNvPr id="480" name="Google Shape;480;p34"/>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業務を改善する人材【BPRリーダー】</a:t>
            </a:r>
            <a:endParaRPr sz="1200" b="1" i="0" u="none" strike="noStrike" cap="none">
              <a:solidFill>
                <a:srgbClr val="595959"/>
              </a:solidFill>
              <a:latin typeface="Meiryo"/>
              <a:ea typeface="Meiryo"/>
              <a:cs typeface="Meiryo"/>
              <a:sym typeface="Meiryo"/>
            </a:endParaRPr>
          </a:p>
        </p:txBody>
      </p:sp>
      <p:sp>
        <p:nvSpPr>
          <p:cNvPr id="481" name="Google Shape;481;p34"/>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Circulation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graphicFrame>
        <p:nvGraphicFramePr>
          <p:cNvPr id="486" name="Google Shape;486;p35"/>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時系列な観測データから、事業の不調やムラ・ムダ・ムリに目を配り、事業の現在地とトレンドをデータで　説明できる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23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売上や顧客数、在庫数、営業訪問件数などを、毎月データで確認していない企業はほとんどいないでしょう。しかし、前月比、前年比、過去12か月の変化、過去3年間の変化、担当者別の変化など、時系列の変化をしっかりとらえることはできています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時系列のデータ分析から、将来の異常につながりそうな小さな変化にも着目し、小さい芽のうちに摘み取る工夫が求められています。目の前の数字だけでは変化のトレンドはつかみにくいものです。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・時系列データから、異常値・正常値を判断し、異常の原因や正常値を保持できている原因を説明できる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・業界内のトレンドの動きを知ったうえで、社内のデータとの関連性を説明できる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・データ分析の結果から次に取り組むべき課題を定義できる</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69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・データ分析手法の知識</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・ネット上の無料勉強会などでデータ活用の最新事例を学ぶ</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社内でデータ分析の結果を発表し共有しあうことで、発表内容に対する参加者からの意見を聞き、自分のレベルを高める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マーケティング会社などから発表される調査や統計結果のグラフ表現を学ぶ</a:t>
                      </a:r>
                      <a:endParaRPr sz="1400" u="none" strike="noStrike" cap="none">
                        <a:solidFill>
                          <a:schemeClr val="dk1"/>
                        </a:solidFil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90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だけでなく「業界・地域内などで同様の傾向があるか？」にも着目し、自社のあるべき姿を高所大所から確認して、課題を発見できるようにしましょう。また、インターネットをフル活用して、オンラインセミナーや会議資料などに目を配り、高感度の情報収集を図ることが有効です。自分で探すのが難しい場合は、業界・地域の仲間や専門家に聞くことでヒントを得られます。</a:t>
                      </a:r>
                      <a:endParaRPr sz="1400" u="none" strike="noStrike" cap="none">
                        <a:solidFill>
                          <a:schemeClr val="dk1"/>
                        </a:solidFil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487" name="Google Shape;487;p35"/>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CA1　トレンドを見る</a:t>
            </a:r>
            <a:endParaRPr sz="1400" b="1" i="0" u="none" strike="noStrike" cap="none">
              <a:solidFill>
                <a:schemeClr val="dk1"/>
              </a:solidFill>
              <a:latin typeface="Meiryo"/>
              <a:ea typeface="Meiryo"/>
              <a:cs typeface="Meiryo"/>
              <a:sym typeface="Meiryo"/>
            </a:endParaRPr>
          </a:p>
        </p:txBody>
      </p:sp>
      <p:sp>
        <p:nvSpPr>
          <p:cNvPr id="488" name="Google Shape;488;p35"/>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489" name="Google Shape;489;p35"/>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組織の「回転力」を伸ばすスキル</a:t>
            </a:r>
            <a:endParaRPr sz="1800" b="0" i="0" u="none" strike="noStrike" cap="none">
              <a:solidFill>
                <a:schemeClr val="dk1"/>
              </a:solidFill>
              <a:latin typeface="Meiryo"/>
              <a:ea typeface="Meiryo"/>
              <a:cs typeface="Meiryo"/>
              <a:sym typeface="Meiryo"/>
            </a:endParaRPr>
          </a:p>
        </p:txBody>
      </p:sp>
      <p:sp>
        <p:nvSpPr>
          <p:cNvPr id="490" name="Google Shape;490;p35"/>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32</a:t>
            </a:fld>
            <a:endParaRPr/>
          </a:p>
        </p:txBody>
      </p:sp>
      <p:sp>
        <p:nvSpPr>
          <p:cNvPr id="491" name="Google Shape;491;p35"/>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業務を改善する人材【BPRリーダー】</a:t>
            </a:r>
            <a:endParaRPr sz="1200" b="1" i="0" u="none" strike="noStrike" cap="none">
              <a:solidFill>
                <a:srgbClr val="595959"/>
              </a:solidFill>
              <a:latin typeface="Meiryo"/>
              <a:ea typeface="Meiryo"/>
              <a:cs typeface="Meiryo"/>
              <a:sym typeface="Meiryo"/>
            </a:endParaRPr>
          </a:p>
        </p:txBody>
      </p:sp>
      <p:sp>
        <p:nvSpPr>
          <p:cNvPr id="492" name="Google Shape;492;p35"/>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Circulation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graphicFrame>
        <p:nvGraphicFramePr>
          <p:cNvPr id="497" name="Google Shape;497;p36"/>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適切な人に適切な問いかけをする、定量化して裏付けをとるなどして、現場の現状と課題を偏りなく正しく　調査できる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05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データは現場で起きていることの一部を切り出して数値化したもの</a:t>
                      </a:r>
                      <a:r>
                        <a:rPr lang="ja-JP" sz="1200" u="none" strike="noStrike" cap="none">
                          <a:solidFill>
                            <a:schemeClr val="dk1"/>
                          </a:solidFill>
                          <a:latin typeface="Meiryo"/>
                          <a:ea typeface="Meiryo"/>
                          <a:cs typeface="Meiryo"/>
                          <a:sym typeface="Meiryo"/>
                        </a:rPr>
                        <a:t>にすぎません。</a:t>
                      </a:r>
                      <a:r>
                        <a:rPr lang="ja-JP" sz="1200" b="0" i="0" u="none" strike="noStrike" cap="none">
                          <a:solidFill>
                            <a:schemeClr val="dk1"/>
                          </a:solidFill>
                          <a:latin typeface="Meiryo"/>
                          <a:ea typeface="Meiryo"/>
                          <a:cs typeface="Meiryo"/>
                          <a:sym typeface="Meiryo"/>
                        </a:rPr>
                        <a:t>数値だけで判断したり、実態を表現していない数値を独り歩きさせないようにしましょう。例えばセンサーが異常値を示していても、現場には何も問題は起きておらず、実はセンサーが故障していただけというケースもあります。ロットやサイクルの変更など取引条件が変われば、これまでと違うトレンドの数値が出てきま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現場とのこまめな対話や観察を通じて、業務の実情を正確に把握することが重要です。</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・単純にデータを信用するのではなく、現場の定性的情報を収集して「定量＋定性」の両面から検討できる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・定性的な情報を裏付けるために定量的なデータの分析ができる</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83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・社内の現場の動きをよく知る（例：工場での新設備設置、原材料の変更、道具の交替、採用や退社など）</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・他社の現場見学の機会があれば参加する</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日頃からなんでも聞ける、相談できる人間関係を構築する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現場に足しげく通い、現場の様子を観察して、変化や不調、スムーズではない点を感じられるようにする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現場の定量的データを日報などで収集し、キーワード（例：段取り変えの失敗）で分析する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定量的なデータから異常値を検知し、現場に実態を確認して、裏付けをとる</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90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ータだけで現場の起きていることすべてを把握することはできません。アンケート調査で「問題ない」という回答が得られたとしても、担当者によっては、自分が頑張って克服しているから個人的主観で「問題ない」と回答しているが、客観的に見たら問題ばかりのケースもあるでしょう。定性的な情報だけで判断しない、定量的データだけを信用しない、という批判的な視点が重要です。</a:t>
                      </a:r>
                      <a:endParaRPr sz="12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498" name="Google Shape;498;p36"/>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CA2　実情の正確な把握</a:t>
            </a:r>
            <a:endParaRPr sz="1400" b="1" i="0" u="none" strike="noStrike" cap="none">
              <a:solidFill>
                <a:schemeClr val="dk1"/>
              </a:solidFill>
              <a:latin typeface="Meiryo"/>
              <a:ea typeface="Meiryo"/>
              <a:cs typeface="Meiryo"/>
              <a:sym typeface="Meiryo"/>
            </a:endParaRPr>
          </a:p>
        </p:txBody>
      </p:sp>
      <p:sp>
        <p:nvSpPr>
          <p:cNvPr id="499" name="Google Shape;499;p36"/>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500" name="Google Shape;500;p36"/>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組織の「回転力」を伸ばすスキル</a:t>
            </a:r>
            <a:endParaRPr sz="1800" b="0" i="0" u="none" strike="noStrike" cap="none">
              <a:solidFill>
                <a:schemeClr val="dk1"/>
              </a:solidFill>
              <a:latin typeface="Meiryo"/>
              <a:ea typeface="Meiryo"/>
              <a:cs typeface="Meiryo"/>
              <a:sym typeface="Meiryo"/>
            </a:endParaRPr>
          </a:p>
        </p:txBody>
      </p:sp>
      <p:sp>
        <p:nvSpPr>
          <p:cNvPr id="501" name="Google Shape;501;p36"/>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33</a:t>
            </a:fld>
            <a:endParaRPr/>
          </a:p>
        </p:txBody>
      </p:sp>
      <p:sp>
        <p:nvSpPr>
          <p:cNvPr id="502" name="Google Shape;502;p36"/>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業務を改善する人材【BPRリーダー】</a:t>
            </a:r>
            <a:endParaRPr sz="1200" b="1" i="0" u="none" strike="noStrike" cap="none">
              <a:solidFill>
                <a:srgbClr val="595959"/>
              </a:solidFill>
              <a:latin typeface="Meiryo"/>
              <a:ea typeface="Meiryo"/>
              <a:cs typeface="Meiryo"/>
              <a:sym typeface="Meiryo"/>
            </a:endParaRPr>
          </a:p>
        </p:txBody>
      </p:sp>
      <p:sp>
        <p:nvSpPr>
          <p:cNvPr id="503" name="Google Shape;503;p36"/>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Circulation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graphicFrame>
        <p:nvGraphicFramePr>
          <p:cNvPr id="508" name="Google Shape;508;p37"/>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事象からその要因を想像し、仮説と検証を繰り返して業務の問題箇所を発見し、組織にとって必要な行動を抽出できる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3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からの相談事、従業員の退職理由、金融機関からの何気ない質問、成約には至らなかった新規業界からの商談、など、小さな変化を見逃さず、将来への大きな影響を予知し、早めの対策を立てることが肝要です。①事象をキャッチする、②仮説をたてて現場検証する、③正確な原因やトレンドを探る、④データでシミュレーションし影響を定量的に評価する、⑤優先順位付け、⑥よりスムーズな事業運営に活かす　というステップで取り組みましょう。</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・起こった事実とその意味やこれまでとの違いやその意味に着目できる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・起こっている問題から仮説を立て検証に必要なデータを特定し分析できる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・仮説検証を繰り返し、解決の方向性を定義できる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・解決の方向性に従って必要なタスクを定義し、計画できる</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65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・業界に共通の課題や新しい動きの基本的な理解</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・仮説思考</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・過去の異常値の「原因＋解決策」のデータベース化＋傾向分析</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徹底的な現場ヒアリング：仮説→検証→実践→確認とPDCAを回す際にデータ集計担当者だけでなく、実際の業務にかかわる現場で実態を聞き出す</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864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将来に変化を招く可能性のある「事象」をキャッチするためには、伝聞やレポートを見ることではなく、業務現場や顧客、協業先に、「一次情報（自身が当事者から直接聞く情報）」を自ら取りに行くこと</a:t>
                      </a:r>
                      <a:r>
                        <a:rPr lang="ja-JP" sz="1200" u="none" strike="noStrike" cap="none">
                          <a:solidFill>
                            <a:schemeClr val="dk1"/>
                          </a:solidFill>
                          <a:latin typeface="Meiryo"/>
                          <a:ea typeface="Meiryo"/>
                          <a:cs typeface="Meiryo"/>
                          <a:sym typeface="Meiryo"/>
                        </a:rPr>
                        <a:t>が重要</a:t>
                      </a:r>
                      <a:r>
                        <a:rPr lang="ja-JP" sz="1200" b="0" i="0" u="none" strike="noStrike" cap="none">
                          <a:solidFill>
                            <a:schemeClr val="dk1"/>
                          </a:solidFill>
                          <a:latin typeface="Meiryo"/>
                          <a:ea typeface="Meiryo"/>
                          <a:cs typeface="Meiryo"/>
                          <a:sym typeface="Meiryo"/>
                        </a:rPr>
                        <a:t>です。社内でのチャットのやり取りの中にも兆しとなる情報が紛れ込むこともあります。アンテナを高く張りましょう。</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509" name="Google Shape;509;p37"/>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CA3　兆しをキャッチし仮説検証</a:t>
            </a:r>
            <a:endParaRPr sz="1400" b="1" i="0" u="none" strike="noStrike" cap="none">
              <a:solidFill>
                <a:schemeClr val="dk1"/>
              </a:solidFill>
              <a:latin typeface="Meiryo"/>
              <a:ea typeface="Meiryo"/>
              <a:cs typeface="Meiryo"/>
              <a:sym typeface="Meiryo"/>
            </a:endParaRPr>
          </a:p>
        </p:txBody>
      </p:sp>
      <p:sp>
        <p:nvSpPr>
          <p:cNvPr id="510" name="Google Shape;510;p37"/>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511" name="Google Shape;511;p37"/>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組織の「回転力」を伸ばすスキル</a:t>
            </a:r>
            <a:endParaRPr sz="1800" b="0" i="0" u="none" strike="noStrike" cap="none">
              <a:solidFill>
                <a:schemeClr val="dk1"/>
              </a:solidFill>
              <a:latin typeface="Meiryo"/>
              <a:ea typeface="Meiryo"/>
              <a:cs typeface="Meiryo"/>
              <a:sym typeface="Meiryo"/>
            </a:endParaRPr>
          </a:p>
        </p:txBody>
      </p:sp>
      <p:sp>
        <p:nvSpPr>
          <p:cNvPr id="512" name="Google Shape;512;p37"/>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34</a:t>
            </a:fld>
            <a:endParaRPr/>
          </a:p>
        </p:txBody>
      </p:sp>
      <p:sp>
        <p:nvSpPr>
          <p:cNvPr id="513" name="Google Shape;513;p37"/>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業務を改善する人材【BPRリーダー】</a:t>
            </a:r>
            <a:endParaRPr sz="1200" b="1" i="0" u="none" strike="noStrike" cap="none">
              <a:solidFill>
                <a:srgbClr val="595959"/>
              </a:solidFill>
              <a:latin typeface="Meiryo"/>
              <a:ea typeface="Meiryo"/>
              <a:cs typeface="Meiryo"/>
              <a:sym typeface="Meiryo"/>
            </a:endParaRPr>
          </a:p>
        </p:txBody>
      </p:sp>
      <p:sp>
        <p:nvSpPr>
          <p:cNvPr id="514" name="Google Shape;514;p37"/>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Circulation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Google Shape;519;p38"/>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35</a:t>
            </a:fld>
            <a:endParaRPr/>
          </a:p>
        </p:txBody>
      </p:sp>
      <p:sp>
        <p:nvSpPr>
          <p:cNvPr id="520" name="Google Shape;520;p38"/>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521" name="Google Shape;521;p38"/>
          <p:cNvSpPr/>
          <p:nvPr/>
        </p:nvSpPr>
        <p:spPr>
          <a:xfrm>
            <a:off x="1205099" y="3105000"/>
            <a:ext cx="7495801" cy="648000"/>
          </a:xfrm>
          <a:prstGeom prst="roundRect">
            <a:avLst>
              <a:gd name="adj" fmla="val 50000"/>
            </a:avLst>
          </a:prstGeom>
          <a:solidFill>
            <a:schemeClr val="lt1"/>
          </a:solidFill>
          <a:ln w="19050" cap="flat" cmpd="sng">
            <a:solidFill>
              <a:srgbClr val="44546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1" i="0" u="none" strike="noStrike" cap="none">
                <a:solidFill>
                  <a:srgbClr val="44546A"/>
                </a:solidFill>
                <a:latin typeface="Meiryo"/>
                <a:ea typeface="Meiryo"/>
                <a:cs typeface="Meiryo"/>
                <a:sym typeface="Meiryo"/>
              </a:rPr>
              <a:t>組織の「つながる力」を伸ばすスキル</a:t>
            </a:r>
            <a:endParaRPr sz="2400" b="1" i="0" u="none" strike="noStrike" cap="none">
              <a:solidFill>
                <a:srgbClr val="44546A"/>
              </a:solidFill>
              <a:latin typeface="Meiryo"/>
              <a:ea typeface="Meiryo"/>
              <a:cs typeface="Meiryo"/>
              <a:sym typeface="Meiryo"/>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39"/>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36</a:t>
            </a:fld>
            <a:endParaRPr/>
          </a:p>
        </p:txBody>
      </p:sp>
      <p:sp>
        <p:nvSpPr>
          <p:cNvPr id="527" name="Google Shape;527;p39"/>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組織の「つながる力」</a:t>
            </a:r>
            <a:endParaRPr sz="1800" b="0" i="0" u="none" strike="noStrike" cap="none">
              <a:solidFill>
                <a:schemeClr val="dk1"/>
              </a:solidFill>
              <a:latin typeface="Meiryo"/>
              <a:ea typeface="Meiryo"/>
              <a:cs typeface="Meiryo"/>
              <a:sym typeface="Meiryo"/>
            </a:endParaRPr>
          </a:p>
        </p:txBody>
      </p:sp>
      <p:sp>
        <p:nvSpPr>
          <p:cNvPr id="528" name="Google Shape;528;p39"/>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graphicFrame>
        <p:nvGraphicFramePr>
          <p:cNvPr id="529" name="Google Shape;529;p39"/>
          <p:cNvGraphicFramePr/>
          <p:nvPr/>
        </p:nvGraphicFramePr>
        <p:xfrm>
          <a:off x="2533438" y="2368568"/>
          <a:ext cx="3000000" cy="3000000"/>
        </p:xfrm>
        <a:graphic>
          <a:graphicData uri="http://schemas.openxmlformats.org/drawingml/2006/table">
            <a:tbl>
              <a:tblPr>
                <a:noFill/>
                <a:tableStyleId>{BA539D0F-AD9E-4FF2-8364-6D222111296B}</a:tableStyleId>
              </a:tblPr>
              <a:tblGrid>
                <a:gridCol w="1044000">
                  <a:extLst>
                    <a:ext uri="{9D8B030D-6E8A-4147-A177-3AD203B41FA5}">
                      <a16:colId xmlns:a16="http://schemas.microsoft.com/office/drawing/2014/main" val="20000"/>
                    </a:ext>
                  </a:extLst>
                </a:gridCol>
                <a:gridCol w="6180425">
                  <a:extLst>
                    <a:ext uri="{9D8B030D-6E8A-4147-A177-3AD203B41FA5}">
                      <a16:colId xmlns:a16="http://schemas.microsoft.com/office/drawing/2014/main" val="20001"/>
                    </a:ext>
                  </a:extLst>
                </a:gridCol>
              </a:tblGrid>
              <a:tr h="152400">
                <a:tc gridSpan="2">
                  <a:txBody>
                    <a:bodyPr/>
                    <a:lstStyle/>
                    <a:p>
                      <a:pPr marL="0" marR="0" lvl="0" indent="0" algn="ctr" rtl="0">
                        <a:lnSpc>
                          <a:spcPct val="100000"/>
                        </a:lnSpc>
                        <a:spcBef>
                          <a:spcPts val="0"/>
                        </a:spcBef>
                        <a:spcAft>
                          <a:spcPts val="0"/>
                        </a:spcAft>
                        <a:buClr>
                          <a:schemeClr val="lt1"/>
                        </a:buClr>
                        <a:buSzPts val="1200"/>
                        <a:buFont typeface="Calibri"/>
                        <a:buNone/>
                      </a:pPr>
                      <a:r>
                        <a:rPr lang="ja-JP" sz="1200" b="1" u="none" strike="noStrike" cap="none">
                          <a:solidFill>
                            <a:schemeClr val="lt1"/>
                          </a:solidFill>
                          <a:latin typeface="Meiryo"/>
                          <a:ea typeface="Meiryo"/>
                          <a:cs typeface="Meiryo"/>
                          <a:sym typeface="Meiryo"/>
                        </a:rPr>
                        <a:t>つながる力を強化する4つのポイント</a:t>
                      </a:r>
                      <a:endParaRPr sz="1200" u="none" strike="noStrike" cap="none">
                        <a:latin typeface="Meiryo"/>
                        <a:ea typeface="Meiryo"/>
                        <a:cs typeface="Meiryo"/>
                        <a:sym typeface="Meiryo"/>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dk2"/>
                    </a:solidFill>
                  </a:tcPr>
                </a:tc>
                <a:tc hMerge="1">
                  <a:txBody>
                    <a:bodyPr/>
                    <a:lstStyle/>
                    <a:p>
                      <a:endParaRPr lang="ja-JP"/>
                    </a:p>
                  </a:txBody>
                  <a:tcPr/>
                </a:tc>
                <a:extLst>
                  <a:ext uri="{0D108BD9-81ED-4DB2-BD59-A6C34878D82A}">
                    <a16:rowId xmlns:a16="http://schemas.microsoft.com/office/drawing/2014/main" val="10000"/>
                  </a:ext>
                </a:extLst>
              </a:tr>
              <a:tr h="260825">
                <a:tc>
                  <a:txBody>
                    <a:bodyPr/>
                    <a:lstStyle/>
                    <a:p>
                      <a:pPr marL="0" marR="0" lvl="0" indent="0" algn="ctr" rtl="0">
                        <a:lnSpc>
                          <a:spcPct val="100000"/>
                        </a:lnSpc>
                        <a:spcBef>
                          <a:spcPts val="0"/>
                        </a:spcBef>
                        <a:spcAft>
                          <a:spcPts val="0"/>
                        </a:spcAft>
                        <a:buClr>
                          <a:schemeClr val="dk1"/>
                        </a:buClr>
                        <a:buSzPts val="1200"/>
                        <a:buFont typeface="Meiryo"/>
                        <a:buNone/>
                      </a:pPr>
                      <a:r>
                        <a:rPr lang="ja-JP" sz="1200" b="1" u="none" strike="noStrike" cap="none">
                          <a:latin typeface="Meiryo"/>
                          <a:ea typeface="Meiryo"/>
                          <a:cs typeface="Meiryo"/>
                          <a:sym typeface="Meiryo"/>
                        </a:rPr>
                        <a:t>顧客利便性の整備</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tc>
                  <a:txBody>
                    <a:bodyPr/>
                    <a:lstStyle/>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お客様からの問い合わせ、予約、注文といった受付を、電話など既存のルートに加えて、Webやスマホアプリやデータでの受け付けを可能にする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オンラインで接客・営業できるようにする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注文履歴など自社内で記録蓄積しているデータをオンラインで顧客が参照可能とする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latin typeface="Meiryo"/>
                          <a:ea typeface="Meiryo"/>
                          <a:cs typeface="Meiryo"/>
                          <a:sym typeface="Meiryo"/>
                        </a:rPr>
                        <a:t>SNSなどを活用した双方向コミュニケーションでコミュニティを形成する</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297425">
                <a:tc>
                  <a:txBody>
                    <a:bodyPr/>
                    <a:lstStyle/>
                    <a:p>
                      <a:pPr marL="0" marR="0" lvl="0" indent="0" algn="ctr" rtl="0">
                        <a:lnSpc>
                          <a:spcPct val="100000"/>
                        </a:lnSpc>
                        <a:spcBef>
                          <a:spcPts val="0"/>
                        </a:spcBef>
                        <a:spcAft>
                          <a:spcPts val="0"/>
                        </a:spcAft>
                        <a:buClr>
                          <a:schemeClr val="dk1"/>
                        </a:buClr>
                        <a:buSzPts val="1200"/>
                        <a:buFont typeface="Meiryo"/>
                        <a:buNone/>
                      </a:pPr>
                      <a:r>
                        <a:rPr lang="ja-JP" sz="1200" b="1" u="none" strike="noStrike" cap="none">
                          <a:latin typeface="Meiryo"/>
                          <a:ea typeface="Meiryo"/>
                          <a:cs typeface="Meiryo"/>
                          <a:sym typeface="Meiryo"/>
                        </a:rPr>
                        <a:t>パートナー</a:t>
                      </a:r>
                      <a:endParaRPr sz="1200" b="1" u="none" strike="noStrike" cap="none">
                        <a:latin typeface="Meiryo"/>
                        <a:ea typeface="Meiryo"/>
                        <a:cs typeface="Meiryo"/>
                        <a:sym typeface="Meiryo"/>
                      </a:endParaRPr>
                    </a:p>
                    <a:p>
                      <a:pPr marL="0" marR="0" lvl="0" indent="0" algn="ctr" rtl="0">
                        <a:lnSpc>
                          <a:spcPct val="100000"/>
                        </a:lnSpc>
                        <a:spcBef>
                          <a:spcPts val="0"/>
                        </a:spcBef>
                        <a:spcAft>
                          <a:spcPts val="0"/>
                        </a:spcAft>
                        <a:buClr>
                          <a:schemeClr val="dk1"/>
                        </a:buClr>
                        <a:buSzPts val="1200"/>
                        <a:buFont typeface="Meiryo"/>
                        <a:buNone/>
                      </a:pPr>
                      <a:r>
                        <a:rPr lang="ja-JP" sz="1200" b="1" u="none" strike="noStrike" cap="none">
                          <a:latin typeface="Meiryo"/>
                          <a:ea typeface="Meiryo"/>
                          <a:cs typeface="Meiryo"/>
                          <a:sym typeface="Meiryo"/>
                        </a:rPr>
                        <a:t>連携の整備</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tc>
                  <a:txBody>
                    <a:bodyPr/>
                    <a:lstStyle/>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latin typeface="Meiryo"/>
                          <a:ea typeface="Meiryo"/>
                          <a:cs typeface="Meiryo"/>
                          <a:sym typeface="Meiryo"/>
                        </a:rPr>
                        <a:t>外部パートナーとクラウドで情報共有し、作業進捗や関連資料、写真・動画・データをやり取りできるようにする</a:t>
                      </a:r>
                      <a:endParaRPr sz="1200" u="none" strike="noStrike" cap="none">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latin typeface="Meiryo"/>
                          <a:ea typeface="Meiryo"/>
                          <a:cs typeface="Meiryo"/>
                          <a:sym typeface="Meiryo"/>
                        </a:rPr>
                        <a:t>外注先のスタッフに自社のシステムを直接利用してもらう</a:t>
                      </a:r>
                      <a:endParaRPr sz="1200" u="none" strike="noStrike" cap="none">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latin typeface="Meiryo"/>
                          <a:ea typeface="Meiryo"/>
                          <a:cs typeface="Meiryo"/>
                          <a:sym typeface="Meiryo"/>
                        </a:rPr>
                        <a:t>販売パートナー向けのWebサイトを用意し、市況や商品の情報、営業ツールをいつでも活用できるようにする</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172950">
                <a:tc>
                  <a:txBody>
                    <a:bodyPr/>
                    <a:lstStyle/>
                    <a:p>
                      <a:pPr marL="0" marR="0" lvl="0" indent="0" algn="ctr" rtl="0">
                        <a:lnSpc>
                          <a:spcPct val="100000"/>
                        </a:lnSpc>
                        <a:spcBef>
                          <a:spcPts val="0"/>
                        </a:spcBef>
                        <a:spcAft>
                          <a:spcPts val="0"/>
                        </a:spcAft>
                        <a:buClr>
                          <a:schemeClr val="dk1"/>
                        </a:buClr>
                        <a:buSzPts val="1200"/>
                        <a:buFont typeface="Calibri"/>
                        <a:buNone/>
                      </a:pPr>
                      <a:r>
                        <a:rPr lang="ja-JP" sz="1200" b="1" u="none" strike="noStrike" cap="none">
                          <a:latin typeface="Meiryo"/>
                          <a:ea typeface="Meiryo"/>
                          <a:cs typeface="Meiryo"/>
                          <a:sym typeface="Meiryo"/>
                        </a:rPr>
                        <a:t>コントロールの習慣</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tc>
                  <a:txBody>
                    <a:bodyPr/>
                    <a:lstStyle/>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latin typeface="Meiryo"/>
                          <a:ea typeface="Meiryo"/>
                          <a:cs typeface="Meiryo"/>
                          <a:sym typeface="Meiryo"/>
                        </a:rPr>
                        <a:t>情報セキュリティ対策：外部からの攻撃への対策</a:t>
                      </a:r>
                      <a:endParaRPr sz="1200" u="none" strike="noStrike" cap="none">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latin typeface="Meiryo"/>
                          <a:ea typeface="Meiryo"/>
                          <a:cs typeface="Meiryo"/>
                          <a:sym typeface="Meiryo"/>
                        </a:rPr>
                        <a:t>情報セキュリティ対策：内部からの情報漏洩への対策</a:t>
                      </a:r>
                      <a:endParaRPr sz="1200" u="none" strike="noStrike" cap="none">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latin typeface="Meiryo"/>
                          <a:ea typeface="Meiryo"/>
                          <a:cs typeface="Meiryo"/>
                          <a:sym typeface="Meiryo"/>
                        </a:rPr>
                        <a:t>情報セキュリティ対策：パートナー側の対策（攻撃、情報漏洩）</a:t>
                      </a:r>
                      <a:endParaRPr sz="1200" u="none" strike="noStrike" cap="none">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latin typeface="Meiryo"/>
                          <a:ea typeface="Meiryo"/>
                          <a:cs typeface="Meiryo"/>
                          <a:sym typeface="Meiryo"/>
                        </a:rPr>
                        <a:t>事業リスク対策：利用規約の整備、情報の正確性を担保できる態勢の確立</a:t>
                      </a:r>
                      <a:endParaRPr sz="1200" u="none" strike="noStrike" cap="none">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latin typeface="Meiryo"/>
                          <a:ea typeface="Meiryo"/>
                          <a:cs typeface="Meiryo"/>
                          <a:sym typeface="Meiryo"/>
                        </a:rPr>
                        <a:t>事業リスク対策：協業下における相互の事業継続対策</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r h="172950">
                <a:tc>
                  <a:txBody>
                    <a:bodyPr/>
                    <a:lstStyle/>
                    <a:p>
                      <a:pPr marL="0" marR="0" lvl="0" indent="0" algn="ctr" rtl="0">
                        <a:lnSpc>
                          <a:spcPct val="100000"/>
                        </a:lnSpc>
                        <a:spcBef>
                          <a:spcPts val="0"/>
                        </a:spcBef>
                        <a:spcAft>
                          <a:spcPts val="0"/>
                        </a:spcAft>
                        <a:buClr>
                          <a:schemeClr val="dk1"/>
                        </a:buClr>
                        <a:buSzPts val="1200"/>
                        <a:buFont typeface="Meiryo"/>
                        <a:buNone/>
                      </a:pPr>
                      <a:r>
                        <a:rPr lang="ja-JP" sz="1200" b="1" u="none" strike="noStrike" cap="none">
                          <a:latin typeface="Meiryo"/>
                          <a:ea typeface="Meiryo"/>
                          <a:cs typeface="Meiryo"/>
                          <a:sym typeface="Meiryo"/>
                        </a:rPr>
                        <a:t>チャレンジの習慣</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tc>
                  <a:txBody>
                    <a:bodyPr/>
                    <a:lstStyle/>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latin typeface="Meiryo"/>
                          <a:ea typeface="Meiryo"/>
                          <a:cs typeface="Meiryo"/>
                          <a:sym typeface="Meiryo"/>
                        </a:rPr>
                        <a:t>お客様の期待値の変化を敏感に感じ取って事業ドメインをアジャストしていく</a:t>
                      </a:r>
                      <a:endParaRPr sz="1200" u="none" strike="noStrike" cap="none">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latin typeface="Meiryo"/>
                          <a:ea typeface="Meiryo"/>
                          <a:cs typeface="Meiryo"/>
                          <a:sym typeface="Meiryo"/>
                        </a:rPr>
                        <a:t>デジタルとアナログを用途に応じて柔軟に使い分ける</a:t>
                      </a:r>
                      <a:endParaRPr sz="1200" u="none" strike="noStrike" cap="none">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latin typeface="Meiryo"/>
                          <a:ea typeface="Meiryo"/>
                          <a:cs typeface="Meiryo"/>
                          <a:sym typeface="Meiryo"/>
                        </a:rPr>
                        <a:t>社内独自の手続きやルールを見直し、組織の在り様を変化させていく</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bl>
          </a:graphicData>
        </a:graphic>
      </p:graphicFrame>
      <p:sp>
        <p:nvSpPr>
          <p:cNvPr id="530" name="Google Shape;530;p39"/>
          <p:cNvSpPr txBox="1"/>
          <p:nvPr/>
        </p:nvSpPr>
        <p:spPr>
          <a:xfrm>
            <a:off x="380358" y="854967"/>
            <a:ext cx="1959430"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1600"/>
              <a:buFont typeface="Calibri"/>
              <a:buNone/>
            </a:pPr>
            <a:r>
              <a:rPr lang="ja-JP" sz="1600" b="1" i="0" u="none" strike="noStrike" cap="none">
                <a:solidFill>
                  <a:schemeClr val="dk1"/>
                </a:solidFill>
                <a:latin typeface="Meiryo"/>
                <a:ea typeface="Meiryo"/>
                <a:cs typeface="Meiryo"/>
                <a:sym typeface="Meiryo"/>
              </a:rPr>
              <a:t>社外との関係を</a:t>
            </a:r>
            <a:endParaRPr sz="1600" b="1" i="0" u="none" strike="noStrike" cap="none">
              <a:solidFill>
                <a:schemeClr val="dk1"/>
              </a:solidFill>
              <a:latin typeface="Meiryo"/>
              <a:ea typeface="Meiryo"/>
              <a:cs typeface="Meiryo"/>
              <a:sym typeface="Meiryo"/>
            </a:endParaRPr>
          </a:p>
          <a:p>
            <a:pPr marL="0" marR="0" lvl="0" indent="0" algn="ctr" rtl="0">
              <a:lnSpc>
                <a:spcPct val="100000"/>
              </a:lnSpc>
              <a:spcBef>
                <a:spcPts val="0"/>
              </a:spcBef>
              <a:spcAft>
                <a:spcPts val="0"/>
              </a:spcAft>
              <a:buClr>
                <a:schemeClr val="dk1"/>
              </a:buClr>
              <a:buSzPts val="1600"/>
              <a:buFont typeface="Calibri"/>
              <a:buNone/>
            </a:pPr>
            <a:r>
              <a:rPr lang="ja-JP" sz="1600" b="1" i="0" u="none" strike="noStrike" cap="none">
                <a:solidFill>
                  <a:schemeClr val="dk1"/>
                </a:solidFill>
                <a:latin typeface="Meiryo"/>
                <a:ea typeface="Meiryo"/>
                <a:cs typeface="Meiryo"/>
                <a:sym typeface="Meiryo"/>
              </a:rPr>
              <a:t>拡げ、深める</a:t>
            </a:r>
            <a:endParaRPr sz="1800" b="0" i="0" u="none" strike="noStrike" cap="none">
              <a:solidFill>
                <a:schemeClr val="dk1"/>
              </a:solidFill>
              <a:latin typeface="Meiryo"/>
              <a:ea typeface="Meiryo"/>
              <a:cs typeface="Meiryo"/>
              <a:sym typeface="Meiryo"/>
            </a:endParaRPr>
          </a:p>
        </p:txBody>
      </p:sp>
      <p:sp>
        <p:nvSpPr>
          <p:cNvPr id="531" name="Google Shape;531;p39"/>
          <p:cNvSpPr txBox="1"/>
          <p:nvPr/>
        </p:nvSpPr>
        <p:spPr>
          <a:xfrm>
            <a:off x="380358" y="3144211"/>
            <a:ext cx="2153080" cy="2215991"/>
          </a:xfrm>
          <a:prstGeom prst="rect">
            <a:avLst/>
          </a:prstGeom>
          <a:noFill/>
          <a:ln>
            <a:noFill/>
          </a:ln>
        </p:spPr>
        <p:txBody>
          <a:bodyPr spcFirstLastPara="1" wrap="square" lIns="91425" tIns="45700" rIns="91425" bIns="45700" anchor="t" anchorCtr="0">
            <a:spAutoFit/>
          </a:bodyPr>
          <a:lstStyle/>
          <a:p>
            <a:pPr marL="171450" marR="0" lvl="0" indent="-171450" algn="l" rtl="0">
              <a:lnSpc>
                <a:spcPct val="100000"/>
              </a:lnSpc>
              <a:spcBef>
                <a:spcPts val="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24時間365日の予約受付</a:t>
            </a:r>
            <a:endParaRPr sz="12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問い合わせのWeb化</a:t>
            </a:r>
            <a:endParaRPr sz="18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専用アプリからの注文</a:t>
            </a:r>
            <a:endParaRPr sz="12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オンライン商談</a:t>
            </a:r>
            <a:endParaRPr sz="12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データによる受発注</a:t>
            </a:r>
            <a:endParaRPr sz="18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協業先との業務連携のためのクラウド</a:t>
            </a:r>
            <a:endParaRPr sz="12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自社システムやデータの提供による利便性向上</a:t>
            </a:r>
            <a:endParaRPr sz="1800" b="0" i="0" u="none" strike="noStrike" cap="none">
              <a:solidFill>
                <a:schemeClr val="dk1"/>
              </a:solidFill>
              <a:latin typeface="Meiryo"/>
              <a:ea typeface="Meiryo"/>
              <a:cs typeface="Meiryo"/>
              <a:sym typeface="Meiryo"/>
            </a:endParaRPr>
          </a:p>
        </p:txBody>
      </p:sp>
      <p:sp>
        <p:nvSpPr>
          <p:cNvPr id="532" name="Google Shape;532;p39"/>
          <p:cNvSpPr txBox="1"/>
          <p:nvPr/>
        </p:nvSpPr>
        <p:spPr>
          <a:xfrm>
            <a:off x="2533438" y="878606"/>
            <a:ext cx="7094227" cy="141577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Calibri"/>
              <a:buNone/>
            </a:pPr>
            <a:r>
              <a:rPr lang="ja-JP" sz="1400" b="1" i="0" u="none" strike="noStrike" cap="none">
                <a:solidFill>
                  <a:schemeClr val="dk1"/>
                </a:solidFill>
                <a:latin typeface="Meiryo"/>
                <a:ea typeface="Meiryo"/>
                <a:cs typeface="Meiryo"/>
                <a:sym typeface="Meiryo"/>
              </a:rPr>
              <a:t>つながる力とは、デジタル技術を使って、顧客や協業先とより密接で深い関係を構築していける組織の力。</a:t>
            </a:r>
            <a:endParaRPr sz="1800" b="0" i="0" u="none" strike="noStrike" cap="none">
              <a:solidFill>
                <a:schemeClr val="dk1"/>
              </a:solidFill>
              <a:latin typeface="Meiryo"/>
              <a:ea typeface="Meiryo"/>
              <a:cs typeface="Meiryo"/>
              <a:sym typeface="Meiryo"/>
            </a:endParaRPr>
          </a:p>
          <a:p>
            <a:pPr marL="0" marR="0" lvl="0" indent="0" algn="l" rtl="0">
              <a:lnSpc>
                <a:spcPct val="100000"/>
              </a:lnSpc>
              <a:spcBef>
                <a:spcPts val="1200"/>
              </a:spcBef>
              <a:spcAft>
                <a:spcPts val="0"/>
              </a:spcAft>
              <a:buClr>
                <a:schemeClr val="dk1"/>
              </a:buClr>
              <a:buSzPts val="1200"/>
              <a:buFont typeface="Calibri"/>
              <a:buNone/>
            </a:pPr>
            <a:r>
              <a:rPr lang="ja-JP" sz="1200" b="0" i="0" u="none" strike="noStrike" cap="none">
                <a:solidFill>
                  <a:schemeClr val="dk1"/>
                </a:solidFill>
                <a:latin typeface="Meiryo"/>
                <a:ea typeface="Meiryo"/>
                <a:cs typeface="Meiryo"/>
                <a:sym typeface="Meiryo"/>
              </a:rPr>
              <a:t>ネットでの受発注やオンライン商談、協業先とのデータ共有や業務連携など、新しいデジタル技術を上手に取り入れ、顧客と自社双方の利便性を高め、競争力を協業先と共に向上させていく取り組み。社会全体が変わっていく中で、自社ならではの社外とのつながり方を見つけていくチャレンジでもある。あらたなリスクへの備えも重要。</a:t>
            </a:r>
            <a:endParaRPr sz="1800" b="0" i="0" u="none" strike="noStrike" cap="none">
              <a:solidFill>
                <a:schemeClr val="dk1"/>
              </a:solidFill>
              <a:latin typeface="Meiryo"/>
              <a:ea typeface="Meiryo"/>
              <a:cs typeface="Meiryo"/>
              <a:sym typeface="Meiryo"/>
            </a:endParaRPr>
          </a:p>
        </p:txBody>
      </p:sp>
      <p:sp>
        <p:nvSpPr>
          <p:cNvPr id="533" name="Google Shape;533;p39"/>
          <p:cNvSpPr txBox="1"/>
          <p:nvPr/>
        </p:nvSpPr>
        <p:spPr>
          <a:xfrm>
            <a:off x="380358" y="2463953"/>
            <a:ext cx="1898559"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200"/>
              <a:buFont typeface="Calibri"/>
              <a:buNone/>
            </a:pPr>
            <a:r>
              <a:rPr lang="ja-JP" sz="1200" b="0" i="0" u="none" strike="noStrike" cap="none">
                <a:solidFill>
                  <a:schemeClr val="dk1"/>
                </a:solidFill>
                <a:latin typeface="Meiryo"/>
                <a:ea typeface="Meiryo"/>
                <a:cs typeface="Meiryo"/>
                <a:sym typeface="Meiryo"/>
              </a:rPr>
              <a:t>つながる力を</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i="0" u="none" strike="noStrike" cap="none">
                <a:solidFill>
                  <a:schemeClr val="dk1"/>
                </a:solidFill>
                <a:latin typeface="Meiryo"/>
                <a:ea typeface="Meiryo"/>
                <a:cs typeface="Meiryo"/>
                <a:sym typeface="Meiryo"/>
              </a:rPr>
              <a:t>伸ばすことで実現したい</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i="0" u="none" strike="noStrike" cap="none">
                <a:solidFill>
                  <a:schemeClr val="dk1"/>
                </a:solidFill>
                <a:latin typeface="Meiryo"/>
                <a:ea typeface="Meiryo"/>
                <a:cs typeface="Meiryo"/>
                <a:sym typeface="Meiryo"/>
              </a:rPr>
              <a:t>経営課題の例</a:t>
            </a:r>
            <a:endParaRPr sz="1800" b="0" i="0" u="none" strike="noStrike" cap="none">
              <a:solidFill>
                <a:schemeClr val="dk1"/>
              </a:solidFill>
              <a:latin typeface="Meiryo"/>
              <a:ea typeface="Meiryo"/>
              <a:cs typeface="Meiryo"/>
              <a:sym typeface="Meiryo"/>
            </a:endParaRPr>
          </a:p>
        </p:txBody>
      </p:sp>
      <p:pic>
        <p:nvPicPr>
          <p:cNvPr id="534" name="Google Shape;534;p39"/>
          <p:cNvPicPr preferRelativeResize="0"/>
          <p:nvPr/>
        </p:nvPicPr>
        <p:blipFill rotWithShape="1">
          <a:blip r:embed="rId3">
            <a:alphaModFix/>
          </a:blip>
          <a:srcRect/>
          <a:stretch/>
        </p:blipFill>
        <p:spPr>
          <a:xfrm>
            <a:off x="736609" y="5376337"/>
            <a:ext cx="1050220" cy="874727"/>
          </a:xfrm>
          <a:prstGeom prst="rect">
            <a:avLst/>
          </a:prstGeom>
          <a:noFill/>
          <a:ln>
            <a:noFill/>
          </a:ln>
        </p:spPr>
      </p:pic>
      <p:pic>
        <p:nvPicPr>
          <p:cNvPr id="535" name="Google Shape;535;p39" descr="ロゴ, 会社名&#10;&#10;自動的に生成された説明"/>
          <p:cNvPicPr preferRelativeResize="0"/>
          <p:nvPr/>
        </p:nvPicPr>
        <p:blipFill rotWithShape="1">
          <a:blip r:embed="rId4">
            <a:alphaModFix/>
          </a:blip>
          <a:srcRect l="66366" t="54435" r="1921" b="4408"/>
          <a:stretch/>
        </p:blipFill>
        <p:spPr>
          <a:xfrm>
            <a:off x="872443" y="1497798"/>
            <a:ext cx="914386" cy="874695"/>
          </a:xfrm>
          <a:prstGeom prst="rect">
            <a:avLst/>
          </a:prstGeom>
          <a:noFill/>
          <a:ln>
            <a:noFill/>
          </a:ln>
        </p:spPr>
      </p:pic>
      <p:sp>
        <p:nvSpPr>
          <p:cNvPr id="536" name="Google Shape;536;p39"/>
          <p:cNvSpPr txBox="1"/>
          <p:nvPr/>
        </p:nvSpPr>
        <p:spPr>
          <a:xfrm>
            <a:off x="3513460" y="492457"/>
            <a:ext cx="1632875" cy="21544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800"/>
              <a:buFont typeface="Meiryo"/>
              <a:buNone/>
            </a:pPr>
            <a:r>
              <a:rPr lang="ja-JP" sz="800" b="0" i="0" u="none" strike="noStrike" cap="none">
                <a:solidFill>
                  <a:schemeClr val="dk1"/>
                </a:solidFill>
                <a:latin typeface="Meiryo"/>
                <a:ea typeface="Meiryo"/>
                <a:cs typeface="Meiryo"/>
                <a:sym typeface="Meiryo"/>
              </a:rPr>
              <a:t>（出所：合同会社デジトレ）</a:t>
            </a:r>
            <a:endParaRPr sz="800" b="0" i="0" u="none" strike="noStrike" cap="none">
              <a:solidFill>
                <a:schemeClr val="dk1"/>
              </a:solidFill>
              <a:latin typeface="Meiryo"/>
              <a:ea typeface="Meiryo"/>
              <a:cs typeface="Meiryo"/>
              <a:sym typeface="Meiryo"/>
            </a:endParaRPr>
          </a:p>
        </p:txBody>
      </p:sp>
      <p:sp>
        <p:nvSpPr>
          <p:cNvPr id="537" name="Google Shape;537;p39"/>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Relation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sp>
        <p:nvSpPr>
          <p:cNvPr id="542" name="Google Shape;542;p40"/>
          <p:cNvSpPr txBox="1"/>
          <p:nvPr/>
        </p:nvSpPr>
        <p:spPr>
          <a:xfrm>
            <a:off x="8319953" y="4299847"/>
            <a:ext cx="1329193"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Meiryo"/>
                <a:ea typeface="Meiryo"/>
                <a:cs typeface="Meiryo"/>
                <a:sym typeface="Meiryo"/>
              </a:rPr>
              <a:t>Check/Observe</a:t>
            </a:r>
            <a:endParaRPr sz="1200" b="0" i="0" u="none" strike="noStrike" cap="none">
              <a:solidFill>
                <a:srgbClr val="000000"/>
              </a:solidFill>
              <a:latin typeface="Meiryo"/>
              <a:ea typeface="Meiryo"/>
              <a:cs typeface="Meiryo"/>
              <a:sym typeface="Meiryo"/>
            </a:endParaRPr>
          </a:p>
        </p:txBody>
      </p:sp>
      <p:sp>
        <p:nvSpPr>
          <p:cNvPr id="543" name="Google Shape;543;p40"/>
          <p:cNvSpPr txBox="1"/>
          <p:nvPr/>
        </p:nvSpPr>
        <p:spPr>
          <a:xfrm>
            <a:off x="220958" y="4685557"/>
            <a:ext cx="1134572"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Meiryo"/>
                <a:ea typeface="Meiryo"/>
                <a:cs typeface="Meiryo"/>
                <a:sym typeface="Meiryo"/>
              </a:rPr>
              <a:t>Act/Orient</a:t>
            </a:r>
            <a:endParaRPr sz="1400" b="0" i="0" u="none" strike="noStrike" cap="none">
              <a:solidFill>
                <a:srgbClr val="000000"/>
              </a:solidFill>
              <a:latin typeface="Arial"/>
              <a:ea typeface="Arial"/>
              <a:cs typeface="Arial"/>
              <a:sym typeface="Arial"/>
            </a:endParaRPr>
          </a:p>
        </p:txBody>
      </p:sp>
      <p:sp>
        <p:nvSpPr>
          <p:cNvPr id="544" name="Google Shape;544;p40"/>
          <p:cNvSpPr/>
          <p:nvPr/>
        </p:nvSpPr>
        <p:spPr>
          <a:xfrm>
            <a:off x="220958" y="1758939"/>
            <a:ext cx="4873556" cy="648000"/>
          </a:xfrm>
          <a:prstGeom prst="roundRect">
            <a:avLst>
              <a:gd name="adj" fmla="val 13189"/>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RP2　顧客と自社、双方の便利</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顧客の不便さ、不利益、わずらわしさに向き合い、競合他社と比較評価し、顧客と自社の双方に利点がある利便性向上策を考案できる</a:t>
            </a:r>
            <a:endParaRPr sz="1400" b="0" i="0" u="none" strike="noStrike" cap="none">
              <a:solidFill>
                <a:srgbClr val="000000"/>
              </a:solidFill>
              <a:latin typeface="Arial"/>
              <a:ea typeface="Arial"/>
              <a:cs typeface="Arial"/>
              <a:sym typeface="Arial"/>
            </a:endParaRPr>
          </a:p>
        </p:txBody>
      </p:sp>
      <p:sp>
        <p:nvSpPr>
          <p:cNvPr id="545" name="Google Shape;545;p40"/>
          <p:cNvSpPr/>
          <p:nvPr/>
        </p:nvSpPr>
        <p:spPr>
          <a:xfrm>
            <a:off x="220958" y="3130495"/>
            <a:ext cx="4873556" cy="648000"/>
          </a:xfrm>
          <a:prstGeom prst="roundRect">
            <a:avLst>
              <a:gd name="adj" fmla="val 17645"/>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RP4　リスクに目を配る</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つながる施策によるトレードオフや事業リスク、情報セキュリティリスクにも目を配り評価することができる</a:t>
            </a:r>
            <a:endParaRPr sz="1200" b="0" i="0" u="none" strike="noStrike" cap="none">
              <a:solidFill>
                <a:schemeClr val="dk1"/>
              </a:solidFill>
              <a:latin typeface="Meiryo"/>
              <a:ea typeface="Meiryo"/>
              <a:cs typeface="Meiryo"/>
              <a:sym typeface="Meiryo"/>
            </a:endParaRPr>
          </a:p>
        </p:txBody>
      </p:sp>
      <p:sp>
        <p:nvSpPr>
          <p:cNvPr id="546" name="Google Shape;546;p40"/>
          <p:cNvSpPr/>
          <p:nvPr/>
        </p:nvSpPr>
        <p:spPr>
          <a:xfrm>
            <a:off x="220958" y="3816273"/>
            <a:ext cx="4873556" cy="648000"/>
          </a:xfrm>
          <a:prstGeom prst="roundRect">
            <a:avLst>
              <a:gd name="adj" fmla="val 14707"/>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RP5　コントロールできる範囲</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自社のリソース制約や経験有無を踏まえ、コントロール可能な現実的なレベルのつながる施策を考案できる</a:t>
            </a:r>
            <a:endParaRPr sz="1200" b="0" i="0" u="none" strike="noStrike" cap="none">
              <a:solidFill>
                <a:schemeClr val="dk1"/>
              </a:solidFill>
              <a:latin typeface="Meiryo"/>
              <a:ea typeface="Meiryo"/>
              <a:cs typeface="Meiryo"/>
              <a:sym typeface="Meiryo"/>
            </a:endParaRPr>
          </a:p>
        </p:txBody>
      </p:sp>
      <p:sp>
        <p:nvSpPr>
          <p:cNvPr id="547" name="Google Shape;547;p40"/>
          <p:cNvSpPr/>
          <p:nvPr/>
        </p:nvSpPr>
        <p:spPr>
          <a:xfrm>
            <a:off x="220958" y="2444717"/>
            <a:ext cx="4873556" cy="648000"/>
          </a:xfrm>
          <a:prstGeom prst="roundRect">
            <a:avLst>
              <a:gd name="adj" fmla="val 13421"/>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RP3　協業先とのデジタル連携</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協業先との連携強化の取り組みを業界内外で調査し、自社の協業先との連携強化による競争力を高める方策を考案できる</a:t>
            </a:r>
            <a:endParaRPr sz="1400" b="0" i="0" u="none" strike="noStrike" cap="none">
              <a:solidFill>
                <a:srgbClr val="000000"/>
              </a:solidFill>
              <a:latin typeface="Arial"/>
              <a:ea typeface="Arial"/>
              <a:cs typeface="Arial"/>
              <a:sym typeface="Arial"/>
            </a:endParaRPr>
          </a:p>
        </p:txBody>
      </p:sp>
      <p:sp>
        <p:nvSpPr>
          <p:cNvPr id="548" name="Google Shape;548;p40"/>
          <p:cNvSpPr/>
          <p:nvPr/>
        </p:nvSpPr>
        <p:spPr>
          <a:xfrm>
            <a:off x="5518701" y="2940008"/>
            <a:ext cx="4104000" cy="648000"/>
          </a:xfrm>
          <a:prstGeom prst="roundRect">
            <a:avLst>
              <a:gd name="adj" fmla="val 20583"/>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RD4　つながるメリット</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つながる施策を顧客や協業先に実際に利用してもらうために、先方のメリットを明らかにし、合意を形成できる</a:t>
            </a:r>
            <a:endParaRPr sz="1200" b="0" i="0" u="none" strike="noStrike" cap="none">
              <a:solidFill>
                <a:srgbClr val="FF0000"/>
              </a:solidFill>
              <a:latin typeface="Meiryo"/>
              <a:ea typeface="Meiryo"/>
              <a:cs typeface="Meiryo"/>
              <a:sym typeface="Meiryo"/>
            </a:endParaRPr>
          </a:p>
        </p:txBody>
      </p:sp>
      <p:sp>
        <p:nvSpPr>
          <p:cNvPr id="549" name="Google Shape;549;p40"/>
          <p:cNvSpPr/>
          <p:nvPr/>
        </p:nvSpPr>
        <p:spPr>
          <a:xfrm>
            <a:off x="5520779" y="869375"/>
            <a:ext cx="4104000" cy="648000"/>
          </a:xfrm>
          <a:prstGeom prst="roundRect">
            <a:avLst>
              <a:gd name="adj" fmla="val 16165"/>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RD1　つながる手段を探して評価する</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実現したい顧客利便性策や協業先連携の要件を満たしてくれるツールやサービスの情報収集と評価ができる</a:t>
            </a:r>
            <a:endParaRPr sz="1400" b="0" i="0" u="none" strike="noStrike" cap="none">
              <a:solidFill>
                <a:srgbClr val="000000"/>
              </a:solidFill>
              <a:latin typeface="Arial"/>
              <a:ea typeface="Arial"/>
              <a:cs typeface="Arial"/>
              <a:sym typeface="Arial"/>
            </a:endParaRPr>
          </a:p>
        </p:txBody>
      </p:sp>
      <p:sp>
        <p:nvSpPr>
          <p:cNvPr id="550" name="Google Shape;550;p40"/>
          <p:cNvSpPr/>
          <p:nvPr/>
        </p:nvSpPr>
        <p:spPr>
          <a:xfrm>
            <a:off x="5518701" y="1559586"/>
            <a:ext cx="4104000" cy="648000"/>
          </a:xfrm>
          <a:prstGeom prst="roundRect">
            <a:avLst>
              <a:gd name="adj" fmla="val 19042"/>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RD2　連携を実現する設計</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顧客や協業先と実際に情報連携する際の、具体的な仕様やルール、手続き、業務フローを設計できる</a:t>
            </a:r>
            <a:endParaRPr sz="1400" b="0" i="0" u="none" strike="noStrike" cap="none">
              <a:solidFill>
                <a:srgbClr val="000000"/>
              </a:solidFill>
              <a:latin typeface="Arial"/>
              <a:ea typeface="Arial"/>
              <a:cs typeface="Arial"/>
              <a:sym typeface="Arial"/>
            </a:endParaRPr>
          </a:p>
        </p:txBody>
      </p:sp>
      <p:sp>
        <p:nvSpPr>
          <p:cNvPr id="551" name="Google Shape;551;p40"/>
          <p:cNvSpPr/>
          <p:nvPr/>
        </p:nvSpPr>
        <p:spPr>
          <a:xfrm>
            <a:off x="5518701" y="3630219"/>
            <a:ext cx="4104000" cy="648000"/>
          </a:xfrm>
          <a:prstGeom prst="roundRect">
            <a:avLst>
              <a:gd name="adj" fmla="val 20583"/>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RD5　リスク対策の実施</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事業リスク、情報セキュリティリスクをコントロールするための予防策や事後対策を立案し実行できる</a:t>
            </a:r>
            <a:endParaRPr sz="1400" b="0" i="0" u="none" strike="noStrike" cap="none">
              <a:solidFill>
                <a:srgbClr val="000000"/>
              </a:solidFill>
              <a:latin typeface="Arial"/>
              <a:ea typeface="Arial"/>
              <a:cs typeface="Arial"/>
              <a:sym typeface="Arial"/>
            </a:endParaRPr>
          </a:p>
        </p:txBody>
      </p:sp>
      <p:sp>
        <p:nvSpPr>
          <p:cNvPr id="552" name="Google Shape;552;p40"/>
          <p:cNvSpPr/>
          <p:nvPr/>
        </p:nvSpPr>
        <p:spPr>
          <a:xfrm>
            <a:off x="4099188" y="4581871"/>
            <a:ext cx="5508000" cy="648000"/>
          </a:xfrm>
          <a:prstGeom prst="roundRect">
            <a:avLst>
              <a:gd name="adj" fmla="val 12944"/>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RC1　評価指標と定量評価　</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顧客利便性策や協業先連携による競争力向上を計測する評価指標を定義してチェックできる</a:t>
            </a:r>
            <a:endParaRPr sz="1200" b="0" i="0" u="none" strike="noStrike" cap="none">
              <a:solidFill>
                <a:schemeClr val="dk1"/>
              </a:solidFill>
              <a:latin typeface="Meiryo"/>
              <a:ea typeface="Meiryo"/>
              <a:cs typeface="Meiryo"/>
              <a:sym typeface="Meiryo"/>
            </a:endParaRPr>
          </a:p>
        </p:txBody>
      </p:sp>
      <p:sp>
        <p:nvSpPr>
          <p:cNvPr id="553" name="Google Shape;553;p40"/>
          <p:cNvSpPr/>
          <p:nvPr/>
        </p:nvSpPr>
        <p:spPr>
          <a:xfrm>
            <a:off x="4104488" y="5259395"/>
            <a:ext cx="5508000" cy="648000"/>
          </a:xfrm>
          <a:prstGeom prst="roundRect">
            <a:avLst>
              <a:gd name="adj" fmla="val 12944"/>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RC2　一次情報と定性評価</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顧客や協業先に直接会い、つながる施策の実効性と今後の持続可能性について一次情報を取得する</a:t>
            </a:r>
            <a:endParaRPr sz="1200" b="0" i="0" u="none" strike="noStrike" cap="none">
              <a:solidFill>
                <a:schemeClr val="dk1"/>
              </a:solidFill>
              <a:latin typeface="Meiryo"/>
              <a:ea typeface="Meiryo"/>
              <a:cs typeface="Meiryo"/>
              <a:sym typeface="Meiryo"/>
            </a:endParaRPr>
          </a:p>
        </p:txBody>
      </p:sp>
      <p:sp>
        <p:nvSpPr>
          <p:cNvPr id="554" name="Google Shape;554;p40"/>
          <p:cNvSpPr/>
          <p:nvPr/>
        </p:nvSpPr>
        <p:spPr>
          <a:xfrm>
            <a:off x="5216607" y="2293333"/>
            <a:ext cx="180000" cy="540000"/>
          </a:xfrm>
          <a:prstGeom prst="rightArrow">
            <a:avLst>
              <a:gd name="adj1" fmla="val 50000"/>
              <a:gd name="adj2" fmla="val 50000"/>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0000"/>
              </a:solidFill>
              <a:latin typeface="Meiryo"/>
              <a:ea typeface="Meiryo"/>
              <a:cs typeface="Meiryo"/>
              <a:sym typeface="Meiryo"/>
            </a:endParaRPr>
          </a:p>
        </p:txBody>
      </p:sp>
      <p:sp>
        <p:nvSpPr>
          <p:cNvPr id="555" name="Google Shape;555;p40"/>
          <p:cNvSpPr/>
          <p:nvPr/>
        </p:nvSpPr>
        <p:spPr>
          <a:xfrm rot="5400000">
            <a:off x="7480701" y="4154904"/>
            <a:ext cx="180000" cy="540000"/>
          </a:xfrm>
          <a:prstGeom prst="rightArrow">
            <a:avLst>
              <a:gd name="adj1" fmla="val 50000"/>
              <a:gd name="adj2" fmla="val 50000"/>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0000"/>
              </a:solidFill>
              <a:latin typeface="Meiryo"/>
              <a:ea typeface="Meiryo"/>
              <a:cs typeface="Meiryo"/>
              <a:sym typeface="Meiryo"/>
            </a:endParaRPr>
          </a:p>
        </p:txBody>
      </p:sp>
      <p:sp>
        <p:nvSpPr>
          <p:cNvPr id="556" name="Google Shape;556;p40"/>
          <p:cNvSpPr/>
          <p:nvPr/>
        </p:nvSpPr>
        <p:spPr>
          <a:xfrm rot="10800000">
            <a:off x="3766935" y="5310239"/>
            <a:ext cx="180000" cy="540000"/>
          </a:xfrm>
          <a:prstGeom prst="rightArrow">
            <a:avLst>
              <a:gd name="adj1" fmla="val 50000"/>
              <a:gd name="adj2" fmla="val 50000"/>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0000"/>
              </a:solidFill>
              <a:latin typeface="Meiryo"/>
              <a:ea typeface="Meiryo"/>
              <a:cs typeface="Meiryo"/>
              <a:sym typeface="Meiryo"/>
            </a:endParaRPr>
          </a:p>
        </p:txBody>
      </p:sp>
      <p:sp>
        <p:nvSpPr>
          <p:cNvPr id="557" name="Google Shape;557;p40"/>
          <p:cNvSpPr/>
          <p:nvPr/>
        </p:nvSpPr>
        <p:spPr>
          <a:xfrm rot="-5400000">
            <a:off x="1882608" y="4554057"/>
            <a:ext cx="180000" cy="540000"/>
          </a:xfrm>
          <a:prstGeom prst="rightArrow">
            <a:avLst>
              <a:gd name="adj1" fmla="val 50000"/>
              <a:gd name="adj2" fmla="val 50000"/>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0000"/>
              </a:solidFill>
              <a:latin typeface="Meiryo"/>
              <a:ea typeface="Meiryo"/>
              <a:cs typeface="Meiryo"/>
              <a:sym typeface="Meiryo"/>
            </a:endParaRPr>
          </a:p>
        </p:txBody>
      </p:sp>
      <p:sp>
        <p:nvSpPr>
          <p:cNvPr id="558" name="Google Shape;558;p40"/>
          <p:cNvSpPr/>
          <p:nvPr/>
        </p:nvSpPr>
        <p:spPr>
          <a:xfrm>
            <a:off x="220958" y="929161"/>
            <a:ext cx="4873556" cy="792000"/>
          </a:xfrm>
          <a:prstGeom prst="roundRect">
            <a:avLst>
              <a:gd name="adj" fmla="val 14268"/>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222A35"/>
                </a:solidFill>
                <a:latin typeface="Meiryo"/>
                <a:ea typeface="Meiryo"/>
                <a:cs typeface="Meiryo"/>
                <a:sym typeface="Meiryo"/>
              </a:rPr>
              <a:t>RP1　つながる意味</a:t>
            </a:r>
            <a:r>
              <a:rPr lang="ja-JP" sz="1200" b="0" i="0" u="none" strike="noStrike" cap="none">
                <a:solidFill>
                  <a:srgbClr val="222A35"/>
                </a:solidFill>
                <a:latin typeface="Meiryo"/>
                <a:ea typeface="Meiryo"/>
                <a:cs typeface="Meiryo"/>
                <a:sym typeface="Meiryo"/>
              </a:rPr>
              <a:t>　</a:t>
            </a:r>
            <a:endParaRPr sz="1200" b="0" i="0" u="none" strike="noStrike" cap="none">
              <a:solidFill>
                <a:srgbClr val="222A35"/>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222A35"/>
                </a:solidFill>
                <a:latin typeface="Meiryo"/>
                <a:ea typeface="Meiryo"/>
                <a:cs typeface="Meiryo"/>
                <a:sym typeface="Meiryo"/>
              </a:rPr>
              <a:t>自社内だけのデジタル活用ではなく、なぜ社外の顧客や協業先とデジタルでつながるのか、その経営上の意味や目的を理解し、自らの言葉で社内に説明できる</a:t>
            </a:r>
            <a:endParaRPr sz="1400" b="0" i="0" u="none" strike="noStrike" cap="none">
              <a:solidFill>
                <a:srgbClr val="000000"/>
              </a:solidFill>
              <a:latin typeface="Arial"/>
              <a:ea typeface="Arial"/>
              <a:cs typeface="Arial"/>
              <a:sym typeface="Arial"/>
            </a:endParaRPr>
          </a:p>
        </p:txBody>
      </p:sp>
      <p:sp>
        <p:nvSpPr>
          <p:cNvPr id="559" name="Google Shape;559;p40"/>
          <p:cNvSpPr/>
          <p:nvPr/>
        </p:nvSpPr>
        <p:spPr>
          <a:xfrm>
            <a:off x="4099188" y="5936920"/>
            <a:ext cx="5508000" cy="648000"/>
          </a:xfrm>
          <a:prstGeom prst="roundRect">
            <a:avLst>
              <a:gd name="adj" fmla="val 13828"/>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000000"/>
                </a:solidFill>
                <a:latin typeface="Meiryo"/>
                <a:ea typeface="Meiryo"/>
                <a:cs typeface="Meiryo"/>
                <a:sym typeface="Meiryo"/>
              </a:rPr>
              <a:t>RC3　社会の変化にアンテナを張る</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Meiryo"/>
                <a:ea typeface="Meiryo"/>
                <a:cs typeface="Meiryo"/>
                <a:sym typeface="Meiryo"/>
              </a:rPr>
              <a:t>社外に出て人と会い、価値観や競争環境の変化、思い違いや前提の消滅など、社会の移り変わりと自社のズレにアンテナを張ることができる</a:t>
            </a:r>
            <a:endParaRPr sz="1400" b="0" i="0" u="none" strike="noStrike" cap="none">
              <a:solidFill>
                <a:srgbClr val="000000"/>
              </a:solidFill>
              <a:latin typeface="Arial"/>
              <a:ea typeface="Arial"/>
              <a:cs typeface="Arial"/>
              <a:sym typeface="Arial"/>
            </a:endParaRPr>
          </a:p>
        </p:txBody>
      </p:sp>
      <p:sp>
        <p:nvSpPr>
          <p:cNvPr id="560" name="Google Shape;560;p40"/>
          <p:cNvSpPr/>
          <p:nvPr/>
        </p:nvSpPr>
        <p:spPr>
          <a:xfrm>
            <a:off x="220958" y="5040239"/>
            <a:ext cx="3420000" cy="1080000"/>
          </a:xfrm>
          <a:prstGeom prst="roundRect">
            <a:avLst>
              <a:gd name="adj" fmla="val 12965"/>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222A35"/>
                </a:solidFill>
                <a:latin typeface="Meiryo"/>
                <a:ea typeface="Meiryo"/>
                <a:cs typeface="Meiryo"/>
                <a:sym typeface="Meiryo"/>
              </a:rPr>
              <a:t>RA1　高評価からの方向付け</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222A35"/>
                </a:solidFill>
                <a:latin typeface="Meiryo"/>
                <a:ea typeface="Meiryo"/>
                <a:cs typeface="Meiryo"/>
                <a:sym typeface="Meiryo"/>
              </a:rPr>
              <a:t>トライの結果から次にすべきテーマを抽出し、さらなる競争力強化に向けたアクションを立案するなど、PDCAを小さく早く回すための働きかけができる</a:t>
            </a:r>
            <a:endParaRPr sz="1400" b="0" i="0" u="none" strike="noStrike" cap="none">
              <a:solidFill>
                <a:srgbClr val="000000"/>
              </a:solidFill>
              <a:latin typeface="Arial"/>
              <a:ea typeface="Arial"/>
              <a:cs typeface="Arial"/>
              <a:sym typeface="Arial"/>
            </a:endParaRPr>
          </a:p>
        </p:txBody>
      </p:sp>
      <p:sp>
        <p:nvSpPr>
          <p:cNvPr id="561" name="Google Shape;561;p40"/>
          <p:cNvSpPr/>
          <p:nvPr/>
        </p:nvSpPr>
        <p:spPr>
          <a:xfrm>
            <a:off x="5518701" y="2249797"/>
            <a:ext cx="4104000" cy="648000"/>
          </a:xfrm>
          <a:prstGeom prst="roundRect">
            <a:avLst>
              <a:gd name="adj" fmla="val 19042"/>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RD3　社内のルールと習慣の見直し</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顧客や協業先との情報連携にあたって、自社内で変えるべきルールや習慣を設計し直すことができる</a:t>
            </a:r>
            <a:endParaRPr sz="1400" b="0" i="0" u="none" strike="noStrike" cap="none">
              <a:solidFill>
                <a:srgbClr val="000000"/>
              </a:solidFill>
              <a:latin typeface="Arial"/>
              <a:ea typeface="Arial"/>
              <a:cs typeface="Arial"/>
              <a:sym typeface="Arial"/>
            </a:endParaRPr>
          </a:p>
        </p:txBody>
      </p:sp>
      <p:sp>
        <p:nvSpPr>
          <p:cNvPr id="562" name="Google Shape;562;p40"/>
          <p:cNvSpPr txBox="1"/>
          <p:nvPr/>
        </p:nvSpPr>
        <p:spPr>
          <a:xfrm>
            <a:off x="220959" y="36955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組織の「つながる力」を伸ばすスキル</a:t>
            </a:r>
            <a:endParaRPr sz="1800" b="0" i="0" u="none" strike="noStrike" cap="none">
              <a:solidFill>
                <a:schemeClr val="dk1"/>
              </a:solidFill>
              <a:latin typeface="Meiryo"/>
              <a:ea typeface="Meiryo"/>
              <a:cs typeface="Meiryo"/>
              <a:sym typeface="Meiryo"/>
            </a:endParaRPr>
          </a:p>
        </p:txBody>
      </p:sp>
      <p:sp>
        <p:nvSpPr>
          <p:cNvPr id="563" name="Google Shape;563;p40"/>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564" name="Google Shape;564;p40"/>
          <p:cNvSpPr txBox="1"/>
          <p:nvPr/>
        </p:nvSpPr>
        <p:spPr>
          <a:xfrm>
            <a:off x="220959" y="681366"/>
            <a:ext cx="1134572"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Plan/Decide</a:t>
            </a:r>
            <a:endParaRPr sz="1200" b="0" i="0" u="none" strike="noStrike" cap="none">
              <a:solidFill>
                <a:schemeClr val="dk1"/>
              </a:solidFill>
              <a:latin typeface="Meiryo"/>
              <a:ea typeface="Meiryo"/>
              <a:cs typeface="Meiryo"/>
              <a:sym typeface="Meiryo"/>
            </a:endParaRPr>
          </a:p>
        </p:txBody>
      </p:sp>
      <p:sp>
        <p:nvSpPr>
          <p:cNvPr id="565" name="Google Shape;565;p40"/>
          <p:cNvSpPr txBox="1"/>
          <p:nvPr/>
        </p:nvSpPr>
        <p:spPr>
          <a:xfrm>
            <a:off x="8868730" y="605921"/>
            <a:ext cx="780416"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Do/Act</a:t>
            </a:r>
            <a:endParaRPr sz="1200" b="0" i="0" u="none" strike="noStrike" cap="none">
              <a:solidFill>
                <a:schemeClr val="dk1"/>
              </a:solidFill>
              <a:latin typeface="Meiryo"/>
              <a:ea typeface="Meiryo"/>
              <a:cs typeface="Meiryo"/>
              <a:sym typeface="Meiryo"/>
            </a:endParaRPr>
          </a:p>
        </p:txBody>
      </p:sp>
      <p:sp>
        <p:nvSpPr>
          <p:cNvPr id="566" name="Google Shape;566;p40"/>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37</a:t>
            </a:fld>
            <a:endParaRPr/>
          </a:p>
        </p:txBody>
      </p:sp>
      <p:sp>
        <p:nvSpPr>
          <p:cNvPr id="567" name="Google Shape;567;p40"/>
          <p:cNvSpPr txBox="1"/>
          <p:nvPr/>
        </p:nvSpPr>
        <p:spPr>
          <a:xfrm>
            <a:off x="4798538" y="410778"/>
            <a:ext cx="41040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新たな関係を創る人材【リレーション・ビルダー】</a:t>
            </a:r>
            <a:endParaRPr sz="1200" b="1" i="0" u="none" strike="noStrike" cap="none">
              <a:solidFill>
                <a:srgbClr val="595959"/>
              </a:solidFill>
              <a:latin typeface="Meiryo"/>
              <a:ea typeface="Meiryo"/>
              <a:cs typeface="Meiryo"/>
              <a:sym typeface="Meiryo"/>
            </a:endParaRPr>
          </a:p>
        </p:txBody>
      </p:sp>
      <p:sp>
        <p:nvSpPr>
          <p:cNvPr id="568" name="Google Shape;568;p40"/>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Relation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72"/>
        <p:cNvGrpSpPr/>
        <p:nvPr/>
      </p:nvGrpSpPr>
      <p:grpSpPr>
        <a:xfrm>
          <a:off x="0" y="0"/>
          <a:ext cx="0" cy="0"/>
          <a:chOff x="0" y="0"/>
          <a:chExt cx="0" cy="0"/>
        </a:xfrm>
      </p:grpSpPr>
      <p:graphicFrame>
        <p:nvGraphicFramePr>
          <p:cNvPr id="573" name="Google Shape;573;p41"/>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自社内だけのデジタル活用ではなく、なぜ社外の顧客や協業先とデジタルでつながるのか、その経営上の意味や目的を理解し、自らの言葉で社内に説明できる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908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インターネット社会の発展とともにビジネス環境も変化し続けています。変化に対応するためには、自社と社外との関係がより良くなる仕組みをつくることが求められます。未来に対しどのように適応していくのか、社外との関係づくりに必要なことは何かなど、自社におけるデジタル活用の可能性とともに考えてみましょう。</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・自社の強み・弱みを棚卸して、社外とのつながるメリットや訴求ポイントを整理できる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・デジタル技術の特徴やその使い方などについて理解し、自社の最適解を探求できる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・環境変化から自組織と社外の関係に影響を与える事柄を洗い出し、その可能性について評価できる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205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・自社の事業ドメインやビジネスデルの整理</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・ビジネスフレームワーク（PEST、3C、SWOT、BMC、バリューチェンなど）の使い方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・プレゼンテーション技法</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自社ビジネスの経営環境分析を実施する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社会トレンドや業界内の動向から新しい技術やサービスについて調べ、まとめ・発表し、ディスカッションする（ブレスト＋プレゼン研修）</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成長した企業・衰退した業界などの事例から学ぶ</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90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業務改善や事業変革の手段として、デジタルは必須ではありません。しかし、通信技術やモバイル端末が「便利なもの」としてわたしたちの社会や生活に浸透し、その世界は広がり続けています。</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自身やチームがその世界やデジタルとどう付き合っていくのか、つながることの必要性や可能性を主体的に考え動くことが大切です。</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574" name="Google Shape;574;p41"/>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RP1　つながる意味</a:t>
            </a:r>
            <a:endParaRPr sz="1400" b="1" i="0" u="none" strike="noStrike" cap="none">
              <a:solidFill>
                <a:schemeClr val="dk1"/>
              </a:solidFill>
              <a:latin typeface="Meiryo"/>
              <a:ea typeface="Meiryo"/>
              <a:cs typeface="Meiryo"/>
              <a:sym typeface="Meiryo"/>
            </a:endParaRPr>
          </a:p>
        </p:txBody>
      </p:sp>
      <p:sp>
        <p:nvSpPr>
          <p:cNvPr id="575" name="Google Shape;575;p41"/>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576" name="Google Shape;576;p41"/>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組織の「つながる力」を伸ばすスキル</a:t>
            </a:r>
            <a:endParaRPr sz="1800" b="0" i="0" u="none" strike="noStrike" cap="none">
              <a:solidFill>
                <a:schemeClr val="dk1"/>
              </a:solidFill>
              <a:latin typeface="Meiryo"/>
              <a:ea typeface="Meiryo"/>
              <a:cs typeface="Meiryo"/>
              <a:sym typeface="Meiryo"/>
            </a:endParaRPr>
          </a:p>
        </p:txBody>
      </p:sp>
      <p:sp>
        <p:nvSpPr>
          <p:cNvPr id="577" name="Google Shape;577;p41"/>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38</a:t>
            </a:fld>
            <a:endParaRPr/>
          </a:p>
        </p:txBody>
      </p:sp>
      <p:sp>
        <p:nvSpPr>
          <p:cNvPr id="578" name="Google Shape;578;p41"/>
          <p:cNvSpPr txBox="1"/>
          <p:nvPr/>
        </p:nvSpPr>
        <p:spPr>
          <a:xfrm>
            <a:off x="4798538" y="410778"/>
            <a:ext cx="41040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新たな関係を創る人材【リレーション・ビルダー】</a:t>
            </a:r>
            <a:endParaRPr sz="1200" b="1" i="0" u="none" strike="noStrike" cap="none">
              <a:solidFill>
                <a:srgbClr val="595959"/>
              </a:solidFill>
              <a:latin typeface="Meiryo"/>
              <a:ea typeface="Meiryo"/>
              <a:cs typeface="Meiryo"/>
              <a:sym typeface="Meiryo"/>
            </a:endParaRPr>
          </a:p>
        </p:txBody>
      </p:sp>
      <p:sp>
        <p:nvSpPr>
          <p:cNvPr id="579" name="Google Shape;579;p41"/>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Relation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83"/>
        <p:cNvGrpSpPr/>
        <p:nvPr/>
      </p:nvGrpSpPr>
      <p:grpSpPr>
        <a:xfrm>
          <a:off x="0" y="0"/>
          <a:ext cx="0" cy="0"/>
          <a:chOff x="0" y="0"/>
          <a:chExt cx="0" cy="0"/>
        </a:xfrm>
      </p:grpSpPr>
      <p:graphicFrame>
        <p:nvGraphicFramePr>
          <p:cNvPr id="584" name="Google Shape;584;p42"/>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顧客の不便さ、不利益、わずらわしさに向き合い、競合他社と比較評価し、顧客と自社の双方に利点がある利便性向上策を</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0"/>
                            </a:ext>
                          </a:extLst>
                        </a:rPr>
                        <a:t>考案できる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268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Webサイトからモノを購入したりサービスの申込みをすることが当たり前となった現在では、商品・サービスそのものの良さはもちろんのこと、そういったWebサイトの有無、そのサイトの使いやすさといった「便利さ」も、顧客が購入先を選ぶ要因となります。この「便利さ」とは相対的なもの。顧客にとっての利便性を高めるためには、競合他社のWebサイトと比較して自社が使いやすいものとなっているか、ユーザー視点にたってデザインや機能面で改良を加え進化させていく必要があります。</a:t>
                      </a:r>
                      <a:endParaRPr sz="1400" u="none" strike="noStrike" cap="none"/>
                    </a:p>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・競合他社が顧客に提供している利便性向上サービスを調査し、評価できる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・顧客との対話方法をデジタル化した場合や、取引実績など社内で蓄積しているデータを顧客と共有できるようにした場合の顧客</a:t>
                      </a:r>
                      <a:r>
                        <a:rPr lang="ja-JP" sz="1200" u="none" strike="noStrike" cap="none">
                          <a:solidFill>
                            <a:schemeClr val="dk1"/>
                          </a:solidFill>
                          <a:latin typeface="Meiryo"/>
                          <a:ea typeface="Meiryo"/>
                          <a:cs typeface="Meiryo"/>
                          <a:sym typeface="Meiryo"/>
                        </a:rPr>
                        <a:t>自社</a:t>
                      </a:r>
                      <a:r>
                        <a:rPr lang="ja-JP" sz="1200" b="0" i="0" u="none" strike="noStrike" cap="none">
                          <a:solidFill>
                            <a:schemeClr val="dk1"/>
                          </a:solidFill>
                          <a:latin typeface="Meiryo"/>
                          <a:ea typeface="Meiryo"/>
                          <a:cs typeface="Meiryo"/>
                          <a:sym typeface="Meiryo"/>
                        </a:rPr>
                        <a:t>双方のベネフィットを推計できる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・自社が提供すべき顧客利便性向上施策を検討する場の設計と運営ができる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908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・行動観察、動線分析、マーケティングリサーチ手法　</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1"/>
                            </a:ext>
                          </a:extLst>
                        </a:rPr>
                        <a:t>顧客理解・顧客分析方法に関する</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2"/>
                            </a:ext>
                          </a:extLst>
                        </a:rPr>
                        <a:t>知識</a:t>
                      </a:r>
                      <a:r>
                        <a:rPr lang="ja-JP" sz="1200" b="0" i="0" u="none" strike="noStrike" cap="none">
                          <a:solidFill>
                            <a:schemeClr val="dk1"/>
                          </a:solidFill>
                          <a:latin typeface="Meiryo"/>
                          <a:ea typeface="Meiryo"/>
                          <a:cs typeface="Meiryo"/>
                          <a:sym typeface="Meiryo"/>
                        </a:rPr>
                        <a:t>（ペルソナ、共感マップ、カスタマージャーニーマップ、など）</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・ECやWeb予約、オンライン接客などインターネットを使ったビジネスの基本的な知識</a:t>
                      </a:r>
                      <a:endParaRPr sz="1400" u="none" strike="noStrike" cap="none"/>
                    </a:p>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ブレーンストーミング</a:t>
                      </a:r>
                      <a:r>
                        <a:rPr lang="ja-JP" sz="1200" u="none" strike="noStrike" cap="none">
                          <a:solidFill>
                            <a:schemeClr val="dk1"/>
                          </a:solidFill>
                          <a:latin typeface="Meiryo"/>
                          <a:ea typeface="Meiryo"/>
                          <a:cs typeface="Meiryo"/>
                          <a:sym typeface="Meiryo"/>
                        </a:rPr>
                        <a:t>で</a:t>
                      </a:r>
                      <a:r>
                        <a:rPr lang="ja-JP" sz="1200" b="0" i="0" u="none" strike="noStrike" cap="none">
                          <a:solidFill>
                            <a:schemeClr val="dk1"/>
                          </a:solidFill>
                          <a:latin typeface="Meiryo"/>
                          <a:ea typeface="Meiryo"/>
                          <a:cs typeface="Meiryo"/>
                          <a:sym typeface="Meiryo"/>
                        </a:rPr>
                        <a:t>顧客の抱える問題を洗い出す</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異業種の事例から自社に当てはめて考える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ネットビジネスに関する展示会やセミナーで最新の情報を得る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56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が自社との取引で抱える問題を徹底的に理解し、どのように解決できるのかを考え、顧客の声や反応を改善のヒントとし、顧客の期待に応えること、ビジネスの提供価値を高めることに継続して取り組みましょう。この際、自社にとっても「便利」になるようなつながり方を探すことが大切です。</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585" name="Google Shape;585;p42"/>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RP2　顧客と自社、双方の便利</a:t>
            </a:r>
            <a:endParaRPr sz="1400" b="1" i="0" u="none" strike="noStrike" cap="none">
              <a:solidFill>
                <a:schemeClr val="dk1"/>
              </a:solidFill>
              <a:latin typeface="Meiryo"/>
              <a:ea typeface="Meiryo"/>
              <a:cs typeface="Meiryo"/>
              <a:sym typeface="Meiryo"/>
            </a:endParaRPr>
          </a:p>
        </p:txBody>
      </p:sp>
      <p:sp>
        <p:nvSpPr>
          <p:cNvPr id="586" name="Google Shape;586;p42"/>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587" name="Google Shape;587;p42"/>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組織の「つながる力」を伸ばすスキル</a:t>
            </a:r>
            <a:endParaRPr sz="1800" b="0" i="0" u="none" strike="noStrike" cap="none">
              <a:solidFill>
                <a:schemeClr val="dk1"/>
              </a:solidFill>
              <a:latin typeface="Meiryo"/>
              <a:ea typeface="Meiryo"/>
              <a:cs typeface="Meiryo"/>
              <a:sym typeface="Meiryo"/>
            </a:endParaRPr>
          </a:p>
        </p:txBody>
      </p:sp>
      <p:sp>
        <p:nvSpPr>
          <p:cNvPr id="588" name="Google Shape;588;p42"/>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39</a:t>
            </a:fld>
            <a:endParaRPr/>
          </a:p>
        </p:txBody>
      </p:sp>
      <p:sp>
        <p:nvSpPr>
          <p:cNvPr id="589" name="Google Shape;589;p42"/>
          <p:cNvSpPr txBox="1"/>
          <p:nvPr/>
        </p:nvSpPr>
        <p:spPr>
          <a:xfrm>
            <a:off x="4798538" y="410778"/>
            <a:ext cx="41040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新たな関係を創る人材【リレーション・ビルダー】</a:t>
            </a:r>
            <a:endParaRPr sz="1200" b="1" i="0" u="none" strike="noStrike" cap="none">
              <a:solidFill>
                <a:srgbClr val="595959"/>
              </a:solidFill>
              <a:latin typeface="Meiryo"/>
              <a:ea typeface="Meiryo"/>
              <a:cs typeface="Meiryo"/>
              <a:sym typeface="Meiryo"/>
            </a:endParaRPr>
          </a:p>
        </p:txBody>
      </p:sp>
      <p:sp>
        <p:nvSpPr>
          <p:cNvPr id="590" name="Google Shape;590;p42"/>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Relation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7"/>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4</a:t>
            </a:fld>
            <a:endParaRPr/>
          </a:p>
        </p:txBody>
      </p:sp>
      <p:sp>
        <p:nvSpPr>
          <p:cNvPr id="140" name="Google Shape;140;p7"/>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141" name="Google Shape;141;p7"/>
          <p:cNvSpPr/>
          <p:nvPr/>
        </p:nvSpPr>
        <p:spPr>
          <a:xfrm>
            <a:off x="1205099" y="3105000"/>
            <a:ext cx="7495801" cy="648000"/>
          </a:xfrm>
          <a:prstGeom prst="roundRect">
            <a:avLst>
              <a:gd name="adj" fmla="val 50000"/>
            </a:avLst>
          </a:prstGeom>
          <a:solidFill>
            <a:schemeClr val="lt1"/>
          </a:solidFill>
          <a:ln w="19050" cap="flat" cmpd="sng">
            <a:solidFill>
              <a:srgbClr val="44546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1" i="0" u="none" strike="noStrike" cap="none">
                <a:solidFill>
                  <a:srgbClr val="44546A"/>
                </a:solidFill>
                <a:latin typeface="Meiryo"/>
                <a:ea typeface="Meiryo"/>
                <a:cs typeface="Meiryo"/>
                <a:sym typeface="Meiryo"/>
              </a:rPr>
              <a:t>組織の「伝える力」を伸ばすスキル</a:t>
            </a:r>
            <a:endParaRPr sz="2400" b="1" i="0" u="none" strike="noStrike" cap="none">
              <a:solidFill>
                <a:srgbClr val="44546A"/>
              </a:solidFill>
              <a:latin typeface="Meiryo"/>
              <a:ea typeface="Meiryo"/>
              <a:cs typeface="Meiryo"/>
              <a:sym typeface="Meiryo"/>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graphicFrame>
        <p:nvGraphicFramePr>
          <p:cNvPr id="595" name="Google Shape;595;p43"/>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協業先との連携強化の取り組みを業界内外で調査し、自社の協業先との連携強化による競争力を高める方策を考案できる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908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他社と協業することにより、自社単独では実現が困難なことも可能となり、協業先と共に競争力を高めることが可能です。連携の効果を最大限発揮するためには、ベクトルを同じにし、情報・業務の両面で連携強化を図っていく必要があります。進展したデジタル技術は、協業を支えるコミュニケーションや業務のインフラとして活用しやすくなりました。例えばクラウドツールを活用すれば、所属している組織を意識することなく協働できます。新しい技術で新しい価値提供にチャレンジしましょう。</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・競合他社がパートナーと取り組んでいる連携強化の取り組みを調査し、評価できる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・パートナーとの情報連携を強化した場合の競争力向上効果を推計できる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・自社が提供すべきパートナー連携策を検討する場の設計と運営ができる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94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・クラウドツールなどのインターネットでの情報共有インフラの基本的な知識</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・業界・業際を超えた協業の事例収集と学び</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・自社のビジネス競争力の分析</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ビジネスモデルキャンバスなどを活用し、商品・サービスの供給プロセス（サプライチェーン）の抜本的な見直しの可能性を検討する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SWOT分析を行い自社の強み弱みを明らかにし、どの部分を補完し強化するべきかを考え、協業先としてどのような企業が適しているか仮説を立てる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864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より多くの業務連携事例を研究し、自社に取り入れられそうなことを見出し仮説を立ててみましょう。</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デジタルツールや技術の進歩は驚くほどです。デジタルツールが出来ることから協業の在り方を考えるアプローチも有効です。世の中の情報にアンテナを張り、情報を集めて自ら試してみましょう。</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596" name="Google Shape;596;p43"/>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RP3　協業先とのデジタル連携</a:t>
            </a:r>
            <a:endParaRPr sz="1400" b="1" i="0" u="none" strike="noStrike" cap="none">
              <a:solidFill>
                <a:schemeClr val="dk1"/>
              </a:solidFill>
              <a:latin typeface="Meiryo"/>
              <a:ea typeface="Meiryo"/>
              <a:cs typeface="Meiryo"/>
              <a:sym typeface="Meiryo"/>
            </a:endParaRPr>
          </a:p>
        </p:txBody>
      </p:sp>
      <p:sp>
        <p:nvSpPr>
          <p:cNvPr id="597" name="Google Shape;597;p43"/>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598" name="Google Shape;598;p43"/>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組織の「つながる力」を伸ばすスキル</a:t>
            </a:r>
            <a:endParaRPr sz="1800" b="0" i="0" u="none" strike="noStrike" cap="none">
              <a:solidFill>
                <a:schemeClr val="dk1"/>
              </a:solidFill>
              <a:latin typeface="Meiryo"/>
              <a:ea typeface="Meiryo"/>
              <a:cs typeface="Meiryo"/>
              <a:sym typeface="Meiryo"/>
            </a:endParaRPr>
          </a:p>
        </p:txBody>
      </p:sp>
      <p:sp>
        <p:nvSpPr>
          <p:cNvPr id="599" name="Google Shape;599;p43"/>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40</a:t>
            </a:fld>
            <a:endParaRPr/>
          </a:p>
        </p:txBody>
      </p:sp>
      <p:sp>
        <p:nvSpPr>
          <p:cNvPr id="600" name="Google Shape;600;p43"/>
          <p:cNvSpPr txBox="1"/>
          <p:nvPr/>
        </p:nvSpPr>
        <p:spPr>
          <a:xfrm>
            <a:off x="4798538" y="410778"/>
            <a:ext cx="41040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新たな関係を創る人材【リレーション・ビルダー】</a:t>
            </a:r>
            <a:endParaRPr sz="1200" b="1" i="0" u="none" strike="noStrike" cap="none">
              <a:solidFill>
                <a:srgbClr val="595959"/>
              </a:solidFill>
              <a:latin typeface="Meiryo"/>
              <a:ea typeface="Meiryo"/>
              <a:cs typeface="Meiryo"/>
              <a:sym typeface="Meiryo"/>
            </a:endParaRPr>
          </a:p>
        </p:txBody>
      </p:sp>
      <p:sp>
        <p:nvSpPr>
          <p:cNvPr id="601" name="Google Shape;601;p43"/>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Relation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605"/>
        <p:cNvGrpSpPr/>
        <p:nvPr/>
      </p:nvGrpSpPr>
      <p:grpSpPr>
        <a:xfrm>
          <a:off x="0" y="0"/>
          <a:ext cx="0" cy="0"/>
          <a:chOff x="0" y="0"/>
          <a:chExt cx="0" cy="0"/>
        </a:xfrm>
      </p:grpSpPr>
      <p:graphicFrame>
        <p:nvGraphicFramePr>
          <p:cNvPr id="606" name="Google Shape;606;p44"/>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つながる施策によるトレードオフや事業リスク、情報セキュリティリスクにも目を配り評価することができる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37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との連携や他社との協業は、事業の可能性を拡げる大きなチャンスである反面、顧客連携の仕組み化や他社との情報共有が上手くまわらなかった場合には、新たなリスクに直面する場合もあります。連携と同時にそれを担保する事業責任が生じますし、デジタル活用の範囲が拡大するため、情報セキュリティリスクが自社の管理の及ばない範囲にまで広がります。仮に自社が提供した情報が誤っていれば、損害賠償の責任が生じる可能性も否定できません。つながる施策の検討に際しては、どういったリスクがあるのか、リスクへの対応をどのようにするのか、について整理・明確化することが大切です。</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・つながることによる情報セキュリティリスクを想定できる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・つながることによる事業リスクを想定できる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・リスクが顕在化した際に取りうる選択肢を明らかにし、必要な事前対策を実施できる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62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3"/>
                            </a:ext>
                          </a:extLst>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a:t>
                      </a:r>
                      <a:r>
                        <a:rPr lang="ja-JP" sz="1200" u="none" strike="noStrike" cap="none">
                          <a:solidFill>
                            <a:schemeClr val="dk1"/>
                          </a:solidFill>
                          <a:latin typeface="Meiryo"/>
                          <a:ea typeface="Meiryo"/>
                          <a:cs typeface="Meiryo"/>
                          <a:sym typeface="Meiryo"/>
                        </a:rPr>
                        <a:t>情報資産管理やリスク分析・評価に関する知識</a:t>
                      </a:r>
                      <a:endParaRPr sz="14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・情報セキュリティの知識　例：IPA情報セキュリティ10大脅威</a:t>
                      </a:r>
                      <a:endParaRPr sz="12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u="none" strike="noStrike" cap="none">
                          <a:solidFill>
                            <a:schemeClr val="dk1"/>
                          </a:solidFill>
                          <a:latin typeface="Meiryo"/>
                          <a:ea typeface="Meiryo"/>
                          <a:cs typeface="Meiryo"/>
                          <a:sym typeface="Meiryo"/>
                        </a:rPr>
                        <a:t>・情報の取り扱いに関する法令（知的財産・個人情報保護・技術情報・業界ガイドラインなど）に関する知識</a:t>
                      </a:r>
                      <a:endParaRPr sz="12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自社の中でどのようなリスクがあるか、あらたな連携をすることでどんなリスクの変化があるかを考える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リスク分析シートでの状況把握やセキュリティアクション（自己宣言）に取り組む</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90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顧客や協業先とのコミュニケーションを深め、価値観・目的の認識にズレがないか、こちらが気づいていないリスクがないかをチェックし、必要な対策を素早く実施し</a:t>
                      </a:r>
                      <a:r>
                        <a:rPr lang="ja-JP" sz="1200" u="none" strike="noStrike" cap="none">
                          <a:solidFill>
                            <a:schemeClr val="dk1"/>
                          </a:solidFill>
                          <a:latin typeface="Meiryo"/>
                          <a:ea typeface="Meiryo"/>
                          <a:cs typeface="Meiryo"/>
                          <a:sym typeface="Meiryo"/>
                        </a:rPr>
                        <a:t>ましょう。</a:t>
                      </a:r>
                      <a:r>
                        <a:rPr lang="ja-JP" sz="1200" b="0" i="0" u="none" strike="noStrike" cap="none">
                          <a:solidFill>
                            <a:schemeClr val="dk1"/>
                          </a:solidFill>
                          <a:latin typeface="Meiryo"/>
                          <a:ea typeface="Meiryo"/>
                          <a:cs typeface="Meiryo"/>
                          <a:sym typeface="Meiryo"/>
                        </a:rPr>
                        <a:t>また、データや情報を適切に扱うためには、法律や規制に関する知識の習得、モラルやマナーについての理解を深めることも大切です。</a:t>
                      </a:r>
                      <a:endParaRPr sz="1400" u="none" strike="noStrike" cap="none">
                        <a:solidFill>
                          <a:schemeClr val="dk1"/>
                        </a:solidFil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607" name="Google Shape;607;p44"/>
          <p:cNvSpPr txBox="1"/>
          <p:nvPr/>
        </p:nvSpPr>
        <p:spPr>
          <a:xfrm>
            <a:off x="392280" y="785417"/>
            <a:ext cx="91215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RP4　リスクに目を配る</a:t>
            </a:r>
            <a:endParaRPr sz="1400" b="1" i="0" u="none" strike="noStrike" cap="none">
              <a:solidFill>
                <a:schemeClr val="dk1"/>
              </a:solidFill>
              <a:latin typeface="Meiryo"/>
              <a:ea typeface="Meiryo"/>
              <a:cs typeface="Meiryo"/>
              <a:sym typeface="Meiryo"/>
            </a:endParaRPr>
          </a:p>
        </p:txBody>
      </p:sp>
      <p:sp>
        <p:nvSpPr>
          <p:cNvPr id="608" name="Google Shape;608;p44"/>
          <p:cNvSpPr txBox="1"/>
          <p:nvPr/>
        </p:nvSpPr>
        <p:spPr>
          <a:xfrm>
            <a:off x="0" y="-981"/>
            <a:ext cx="9906000" cy="276900"/>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609" name="Google Shape;609;p44"/>
          <p:cNvSpPr txBox="1"/>
          <p:nvPr/>
        </p:nvSpPr>
        <p:spPr>
          <a:xfrm>
            <a:off x="220959" y="383307"/>
            <a:ext cx="6998100" cy="369300"/>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組織の「つながる力」を伸ばすスキル</a:t>
            </a:r>
            <a:endParaRPr sz="1800" b="0" i="0" u="none" strike="noStrike" cap="none">
              <a:solidFill>
                <a:schemeClr val="dk1"/>
              </a:solidFill>
              <a:latin typeface="Meiryo"/>
              <a:ea typeface="Meiryo"/>
              <a:cs typeface="Meiryo"/>
              <a:sym typeface="Meiryo"/>
            </a:endParaRPr>
          </a:p>
        </p:txBody>
      </p:sp>
      <p:sp>
        <p:nvSpPr>
          <p:cNvPr id="610" name="Google Shape;610;p44"/>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41</a:t>
            </a:fld>
            <a:endParaRPr/>
          </a:p>
        </p:txBody>
      </p:sp>
      <p:sp>
        <p:nvSpPr>
          <p:cNvPr id="611" name="Google Shape;611;p44"/>
          <p:cNvSpPr txBox="1"/>
          <p:nvPr/>
        </p:nvSpPr>
        <p:spPr>
          <a:xfrm>
            <a:off x="4798538" y="410778"/>
            <a:ext cx="41040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新たな関係を創る人材【リレーション・ビルダー】</a:t>
            </a:r>
            <a:endParaRPr sz="1200" b="1" i="0" u="none" strike="noStrike" cap="none">
              <a:solidFill>
                <a:srgbClr val="595959"/>
              </a:solidFill>
              <a:latin typeface="Meiryo"/>
              <a:ea typeface="Meiryo"/>
              <a:cs typeface="Meiryo"/>
              <a:sym typeface="Meiryo"/>
            </a:endParaRPr>
          </a:p>
        </p:txBody>
      </p:sp>
      <p:sp>
        <p:nvSpPr>
          <p:cNvPr id="612" name="Google Shape;612;p44"/>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Relation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616"/>
        <p:cNvGrpSpPr/>
        <p:nvPr/>
      </p:nvGrpSpPr>
      <p:grpSpPr>
        <a:xfrm>
          <a:off x="0" y="0"/>
          <a:ext cx="0" cy="0"/>
          <a:chOff x="0" y="0"/>
          <a:chExt cx="0" cy="0"/>
        </a:xfrm>
      </p:grpSpPr>
      <p:graphicFrame>
        <p:nvGraphicFramePr>
          <p:cNvPr id="617" name="Google Shape;617;p45"/>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自社のリソース制約や経験有無を踏まえ、コントロール可能な現実的なレベルのつながる施策を考案できる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3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顧客との連携や他社との協業は、自社がコントロールできる範囲で行うことが大切です。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セキュリティの設定を着実にできる、トラブル発生時に組織的な対応ができる、自社の賠償責任範囲をあらかじめ設定できる、リスクを許容できる、など、自社でコントロール可能な範囲を正確に認識した上で実行計画を策定しましょう。その上で、少しずつ段階的に自社でコントロールできる範囲を拡大していく取り組みをしていきましょう。</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・自社の責任範囲を明らかにできる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・自社の実力（対応人数、対応にさける時間、予防に投じる費用、スタッフのスキルや経験）とリスクのバランスを客観的に整理することができる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・リスク対策として回避、除去、低減、保有、移転を具体的に考えることができる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83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4"/>
                            </a:ext>
                          </a:extLst>
                        </a:rPr>
                        <a:t>セキュリティ対策、インシデント対応などに関する知識</a:t>
                      </a:r>
                      <a:endParaRPr sz="14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5"/>
                          </a:ext>
                        </a:extLst>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6"/>
                            </a:ext>
                          </a:extLst>
                        </a:rPr>
                        <a:t>・ビジネスフレームワーク（マッキンゼーの7S）</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2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7"/>
                            </a:ext>
                          </a:extLst>
                        </a:rPr>
                        <a:t>種々のリスクが顕在化したケースを想定して、その時に何ができるのかをシミュレートする</a:t>
                      </a:r>
                      <a:endParaRPr sz="1400" u="none" strike="noStrike" cap="non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8"/>
                          </a:ext>
                        </a:extLst>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9"/>
                            </a:ext>
                          </a:extLst>
                        </a:rPr>
                        <a:t>制約条件を整理し、「マッキンゼーの7S」などのビジネスフレームワークを使って、実現可能な仕組み（ビジネスモデル・QCD）の検討を行う</a:t>
                      </a:r>
                      <a:endParaRPr sz="1400" u="none" strike="noStrike" cap="non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0"/>
                          </a:ext>
                        </a:extLst>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1"/>
                            </a:ext>
                          </a:extLst>
                        </a:rPr>
                        <a:t>必要な資源の調達方法について立案する</a:t>
                      </a:r>
                      <a:endParaRPr sz="1200" u="none" strike="noStrike" cap="none">
                        <a:solidFill>
                          <a:srgbClr val="FF0000"/>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92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つながる施策の推進は、アクセルとブレーキの両方を意識して取り組む必要があります。アグレッシブに新しいスキームにチャレンジすると同時に、コンサバ（保守的）にリスクと自社の実力値から、頃合いのよいレベルにバランスすることが大切です。</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618" name="Google Shape;618;p45"/>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2"/>
                  </a:ext>
                </a:extLst>
              </a:rPr>
              <a:t>RP5　コントロールできる範囲</a:t>
            </a:r>
            <a:endParaRPr sz="1400" b="1" i="0" u="none" strike="noStrike" cap="none">
              <a:solidFill>
                <a:schemeClr val="dk1"/>
              </a:solidFill>
              <a:latin typeface="Meiryo"/>
              <a:ea typeface="Meiryo"/>
              <a:cs typeface="Meiryo"/>
              <a:sym typeface="Meiryo"/>
            </a:endParaRPr>
          </a:p>
        </p:txBody>
      </p:sp>
      <p:sp>
        <p:nvSpPr>
          <p:cNvPr id="619" name="Google Shape;619;p45"/>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620" name="Google Shape;620;p45"/>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組織の「つながる力」を伸ばすスキル</a:t>
            </a:r>
            <a:endParaRPr sz="1800" b="0" i="0" u="none" strike="noStrike" cap="none">
              <a:solidFill>
                <a:schemeClr val="dk1"/>
              </a:solidFill>
              <a:latin typeface="Meiryo"/>
              <a:ea typeface="Meiryo"/>
              <a:cs typeface="Meiryo"/>
              <a:sym typeface="Meiryo"/>
            </a:endParaRPr>
          </a:p>
        </p:txBody>
      </p:sp>
      <p:sp>
        <p:nvSpPr>
          <p:cNvPr id="621" name="Google Shape;621;p45"/>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42</a:t>
            </a:fld>
            <a:endParaRPr/>
          </a:p>
        </p:txBody>
      </p:sp>
      <p:sp>
        <p:nvSpPr>
          <p:cNvPr id="622" name="Google Shape;622;p45"/>
          <p:cNvSpPr txBox="1"/>
          <p:nvPr/>
        </p:nvSpPr>
        <p:spPr>
          <a:xfrm>
            <a:off x="4798538" y="410778"/>
            <a:ext cx="41040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新たな関係を創る人材【リレーション・ビルダー】</a:t>
            </a:r>
            <a:endParaRPr sz="1200" b="1" i="0" u="none" strike="noStrike" cap="none">
              <a:solidFill>
                <a:srgbClr val="595959"/>
              </a:solidFill>
              <a:latin typeface="Meiryo"/>
              <a:ea typeface="Meiryo"/>
              <a:cs typeface="Meiryo"/>
              <a:sym typeface="Meiryo"/>
            </a:endParaRPr>
          </a:p>
        </p:txBody>
      </p:sp>
      <p:sp>
        <p:nvSpPr>
          <p:cNvPr id="623" name="Google Shape;623;p45"/>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Relation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graphicFrame>
        <p:nvGraphicFramePr>
          <p:cNvPr id="628" name="Google Shape;628;p46"/>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実現したい顧客利便性策や協業先連携の要件を満たしてくれるツールやサービスの情報収集と評価ができる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41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どんなに顧客や協業先と連携したいと願っても、それを実現できるITツールやサービスが無ければ画餅に帰します。IT業界は日進月歩でいろいろなものが出てきます。昨日出来なかったことが今日は出来るようになっていることもあります。日頃からアンテナを張って、最新情報を入手することが大切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が実現したいビジネスモデルを具体的にした上で、必要な機能、優先したい機能を要件として明らかにしましょう。同時に、現時点で利用できるITツールやサービスにはどのようなものがあって、それによって何がどこまでできるのかについて情報を集めましょう。その上で、要件充足度の観点から適切な手段を選択することが重要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・ITツールやサービスの最新情報を収集できる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・実現したいことと必要になる機能を照合し、目指すレベルを適切に設定できる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・要件に適応した評価基準を作成できる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・作成した評価基準に従いITツールやサービスを評価できる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368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・ITツールやサービスの情報収集方法</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・ITツールやサービスの評価方法</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アンケートやインタビュー、データ、ベンチマーキングなどを通じて要件事項について収集・整理する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同業種や類似企業におけるデジタル活用事例を集め、自社での適用可能性について検討する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90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つながる先である顧客や協業先が受け入れ可能なITツールやサービスであることも大切な条件となります。それが世の中にどの程度普及しているのか、先例として成果を上げているのか、といった点も考慮する材料の一つになります。</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629" name="Google Shape;629;p46"/>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RD1　つながる手段を探して評価する</a:t>
            </a:r>
            <a:endParaRPr sz="1400" b="1" i="0" u="none" strike="noStrike" cap="none">
              <a:solidFill>
                <a:schemeClr val="dk1"/>
              </a:solidFill>
              <a:latin typeface="Meiryo"/>
              <a:ea typeface="Meiryo"/>
              <a:cs typeface="Meiryo"/>
              <a:sym typeface="Meiryo"/>
            </a:endParaRPr>
          </a:p>
        </p:txBody>
      </p:sp>
      <p:sp>
        <p:nvSpPr>
          <p:cNvPr id="630" name="Google Shape;630;p46"/>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631" name="Google Shape;631;p46"/>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組織の「つながる力」を伸ばすスキル</a:t>
            </a:r>
            <a:endParaRPr sz="1800" b="0" i="0" u="none" strike="noStrike" cap="none">
              <a:solidFill>
                <a:schemeClr val="dk1"/>
              </a:solidFill>
              <a:latin typeface="Meiryo"/>
              <a:ea typeface="Meiryo"/>
              <a:cs typeface="Meiryo"/>
              <a:sym typeface="Meiryo"/>
            </a:endParaRPr>
          </a:p>
        </p:txBody>
      </p:sp>
      <p:sp>
        <p:nvSpPr>
          <p:cNvPr id="632" name="Google Shape;632;p46"/>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43</a:t>
            </a:fld>
            <a:endParaRPr/>
          </a:p>
        </p:txBody>
      </p:sp>
      <p:sp>
        <p:nvSpPr>
          <p:cNvPr id="633" name="Google Shape;633;p46"/>
          <p:cNvSpPr txBox="1"/>
          <p:nvPr/>
        </p:nvSpPr>
        <p:spPr>
          <a:xfrm>
            <a:off x="4798538" y="410778"/>
            <a:ext cx="41040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新たな関係を創る人材【リレーション・ビルダー】</a:t>
            </a:r>
            <a:endParaRPr sz="1200" b="1" i="0" u="none" strike="noStrike" cap="none">
              <a:solidFill>
                <a:srgbClr val="595959"/>
              </a:solidFill>
              <a:latin typeface="Meiryo"/>
              <a:ea typeface="Meiryo"/>
              <a:cs typeface="Meiryo"/>
              <a:sym typeface="Meiryo"/>
            </a:endParaRPr>
          </a:p>
        </p:txBody>
      </p:sp>
      <p:sp>
        <p:nvSpPr>
          <p:cNvPr id="634" name="Google Shape;634;p46"/>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Relation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638"/>
        <p:cNvGrpSpPr/>
        <p:nvPr/>
      </p:nvGrpSpPr>
      <p:grpSpPr>
        <a:xfrm>
          <a:off x="0" y="0"/>
          <a:ext cx="0" cy="0"/>
          <a:chOff x="0" y="0"/>
          <a:chExt cx="0" cy="0"/>
        </a:xfrm>
      </p:grpSpPr>
      <p:graphicFrame>
        <p:nvGraphicFramePr>
          <p:cNvPr id="639" name="Google Shape;639;p47"/>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顧客や協業先と実際に情報連携する際の、具体的な仕様やルール、手続き、業務フローを設計できる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12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つながることによる提供価値を高めるため、適正な手続き（取引）のあり方を明らかにしておくことが大切です。技術的な仕様はもとより、業務フロー、情報更新のタイミング、セキュリティの設定、利用規約、合意形成の手続き、トラブル時の対応ルール、エスカレーションルートなども設計しましょう。社内業務とは違う、社外と連携する業務ならではの環境を整えることで、双方が安心できる継続的な取引の実現に役立てます。</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・情報連携する目的や役割分担の整理など、自社と外部とのつながる方法・仕組みについて明示できる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・情報連携することで生じる変更点や留意点などについて想定できる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・利害関係者間のコンフリクトが低減できるような設計をできる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・取引相手先との契約内容や利用手続きについて、法的な視点でチェックできる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94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・ビジネス法務や規制（契約・知的財産・個人情報保護、情報開示など）に関する基礎知識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・業務フロー図、</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3"/>
                            </a:ext>
                          </a:extLst>
                        </a:rPr>
                        <a:t>データフロー</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4"/>
                            </a:ext>
                          </a:extLst>
                        </a:rPr>
                        <a:t>ダイアグラム</a:t>
                      </a:r>
                      <a:r>
                        <a:rPr lang="ja-JP" sz="1200" b="0" i="0" u="none" strike="noStrike" cap="none">
                          <a:solidFill>
                            <a:schemeClr val="dk1"/>
                          </a:solidFill>
                          <a:latin typeface="Meiryo"/>
                          <a:ea typeface="Meiryo"/>
                          <a:cs typeface="Meiryo"/>
                          <a:sym typeface="Meiryo"/>
                        </a:rPr>
                        <a:t>、</a:t>
                      </a:r>
                      <a:r>
                        <a:rPr lang="ja-JP" sz="1200" u="none" strike="noStrike" cap="none">
                          <a:solidFill>
                            <a:schemeClr val="dk1"/>
                          </a:solidFill>
                          <a:latin typeface="Meiryo"/>
                          <a:ea typeface="Meiryo"/>
                          <a:cs typeface="Meiryo"/>
                          <a:sym typeface="Meiryo"/>
                        </a:rPr>
                        <a:t>ビジネスモデルキャンバス</a:t>
                      </a:r>
                      <a:r>
                        <a:rPr lang="ja-JP" sz="1200" b="0" i="0" u="none" strike="noStrike" cap="none">
                          <a:solidFill>
                            <a:schemeClr val="dk1"/>
                          </a:solidFill>
                          <a:latin typeface="Meiryo"/>
                          <a:ea typeface="Meiryo"/>
                          <a:cs typeface="Meiryo"/>
                          <a:sym typeface="Meiryo"/>
                        </a:rPr>
                        <a:t>などの基本</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・データ管理、情報セキュリティ対策の基本</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先行している事例の利用規約などを学ぶ</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業務フローやマニュアルを作り、社内・社外の関係者間で共有する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契約トラブルやクレーム対応に関する事例から学ぶ</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新しいパートナーや新入社員の参加時には、あらためて説明の場をつくる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828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情報連携に取り組む際には、IT利活用の度合いや制約条件を考慮した設計が必要です。また、法制度や法令などが変更される場合には、対応が遅れたり不備が生じたりしないようにしましょう。</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640" name="Google Shape;640;p47"/>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RD2　連携を実現する設計</a:t>
            </a:r>
            <a:endParaRPr sz="1400" b="1" i="0" u="none" strike="noStrike" cap="none">
              <a:solidFill>
                <a:schemeClr val="dk1"/>
              </a:solidFill>
              <a:latin typeface="Meiryo"/>
              <a:ea typeface="Meiryo"/>
              <a:cs typeface="Meiryo"/>
              <a:sym typeface="Meiryo"/>
            </a:endParaRPr>
          </a:p>
        </p:txBody>
      </p:sp>
      <p:sp>
        <p:nvSpPr>
          <p:cNvPr id="641" name="Google Shape;641;p47"/>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642" name="Google Shape;642;p47"/>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組織の「つながる力」を伸ばすスキル</a:t>
            </a:r>
            <a:endParaRPr sz="1800" b="0" i="0" u="none" strike="noStrike" cap="none">
              <a:solidFill>
                <a:schemeClr val="dk1"/>
              </a:solidFill>
              <a:latin typeface="Meiryo"/>
              <a:ea typeface="Meiryo"/>
              <a:cs typeface="Meiryo"/>
              <a:sym typeface="Meiryo"/>
            </a:endParaRPr>
          </a:p>
        </p:txBody>
      </p:sp>
      <p:sp>
        <p:nvSpPr>
          <p:cNvPr id="643" name="Google Shape;643;p47"/>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44</a:t>
            </a:fld>
            <a:endParaRPr/>
          </a:p>
        </p:txBody>
      </p:sp>
      <p:sp>
        <p:nvSpPr>
          <p:cNvPr id="644" name="Google Shape;644;p47"/>
          <p:cNvSpPr txBox="1"/>
          <p:nvPr/>
        </p:nvSpPr>
        <p:spPr>
          <a:xfrm>
            <a:off x="4798538" y="410778"/>
            <a:ext cx="41040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新たな関係を創る人材【リレーション・ビルダー】</a:t>
            </a:r>
            <a:endParaRPr sz="1200" b="1" i="0" u="none" strike="noStrike" cap="none">
              <a:solidFill>
                <a:srgbClr val="595959"/>
              </a:solidFill>
              <a:latin typeface="Meiryo"/>
              <a:ea typeface="Meiryo"/>
              <a:cs typeface="Meiryo"/>
              <a:sym typeface="Meiryo"/>
            </a:endParaRPr>
          </a:p>
        </p:txBody>
      </p:sp>
      <p:sp>
        <p:nvSpPr>
          <p:cNvPr id="645" name="Google Shape;645;p47"/>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Relation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649"/>
        <p:cNvGrpSpPr/>
        <p:nvPr/>
      </p:nvGrpSpPr>
      <p:grpSpPr>
        <a:xfrm>
          <a:off x="0" y="0"/>
          <a:ext cx="0" cy="0"/>
          <a:chOff x="0" y="0"/>
          <a:chExt cx="0" cy="0"/>
        </a:xfrm>
      </p:grpSpPr>
      <p:graphicFrame>
        <p:nvGraphicFramePr>
          <p:cNvPr id="650" name="Google Shape;650;p48"/>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顧客や協業先との情報連携にあたって、自社内で変えるべきルールや習慣を設計し直すことができる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3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せっかく顧客や協業先と連携しても、既存のルールや暗黙的に習慣化された手続きなどがサプライチェーン（供給）のボトルネックになってしまう場合があります。たとえば、押印による承認・決裁、紙書類の回覧・郵送、見積金額の決定権や発注の決裁者、外部保管品の棚卸基準、情報セキュリティ管理サイクル、情報共有の方法やツール、電話・メール・チャットの使い分けなど、品質・コスト・デリバリー（QCD）の視点を基本に提供価値の最大化を目指して、適切に見直すことが求められます。</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・情報連携の目的を明確化し、社内で合意形成を図ることができる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・ビジネスモデルやビジネスプロセスを可視化し、強みや改善点を整理できる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・ルールや手続きを変更することによる影響を洗い出し、設計のし直しについて関係者から承認を得ることができる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65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・社内の業務ルールの理解</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・業務フローと業務ルールの関係の理解</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・ビジネス法務や規制（契約・知的財産・個人情報保護、情報開示など）に関する基礎知識</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社内の業務ルールを一覧にしてみる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連携を前提にした業務フローを作り、業務ルールと決裁方法を当てはめて、改善余地を検討する</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90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連携するからといって管理・ガバナンスに問題が生じてはいけませんが、ビジネス発展の阻害要因になってもいけません。部分最適や近視眼的な対処に陥ることがないよう、関係者・関連部署への十分な事前周知と理解促進に取り組みましょう。変更点や追加点による不備・不足がないか定期的に点検することも大切です。</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651" name="Google Shape;651;p48"/>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RD3　社内のルールと習慣の見直し</a:t>
            </a:r>
            <a:endParaRPr sz="1400" b="1" i="0" u="none" strike="noStrike" cap="none">
              <a:solidFill>
                <a:schemeClr val="dk1"/>
              </a:solidFill>
              <a:latin typeface="Meiryo"/>
              <a:ea typeface="Meiryo"/>
              <a:cs typeface="Meiryo"/>
              <a:sym typeface="Meiryo"/>
            </a:endParaRPr>
          </a:p>
        </p:txBody>
      </p:sp>
      <p:sp>
        <p:nvSpPr>
          <p:cNvPr id="652" name="Google Shape;652;p48"/>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653" name="Google Shape;653;p48"/>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組織の「つながる力」を伸ばすスキル</a:t>
            </a:r>
            <a:endParaRPr sz="1800" b="0" i="0" u="none" strike="noStrike" cap="none">
              <a:solidFill>
                <a:schemeClr val="dk1"/>
              </a:solidFill>
              <a:latin typeface="Meiryo"/>
              <a:ea typeface="Meiryo"/>
              <a:cs typeface="Meiryo"/>
              <a:sym typeface="Meiryo"/>
            </a:endParaRPr>
          </a:p>
        </p:txBody>
      </p:sp>
      <p:sp>
        <p:nvSpPr>
          <p:cNvPr id="654" name="Google Shape;654;p48"/>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45</a:t>
            </a:fld>
            <a:endParaRPr/>
          </a:p>
        </p:txBody>
      </p:sp>
      <p:sp>
        <p:nvSpPr>
          <p:cNvPr id="655" name="Google Shape;655;p48"/>
          <p:cNvSpPr txBox="1"/>
          <p:nvPr/>
        </p:nvSpPr>
        <p:spPr>
          <a:xfrm>
            <a:off x="4798538" y="410778"/>
            <a:ext cx="41040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新たな関係を創る人材【リレーション・ビルダー】</a:t>
            </a:r>
            <a:endParaRPr sz="1200" b="1" i="0" u="none" strike="noStrike" cap="none">
              <a:solidFill>
                <a:srgbClr val="595959"/>
              </a:solidFill>
              <a:latin typeface="Meiryo"/>
              <a:ea typeface="Meiryo"/>
              <a:cs typeface="Meiryo"/>
              <a:sym typeface="Meiryo"/>
            </a:endParaRPr>
          </a:p>
        </p:txBody>
      </p:sp>
      <p:sp>
        <p:nvSpPr>
          <p:cNvPr id="656" name="Google Shape;656;p48"/>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Relation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660"/>
        <p:cNvGrpSpPr/>
        <p:nvPr/>
      </p:nvGrpSpPr>
      <p:grpSpPr>
        <a:xfrm>
          <a:off x="0" y="0"/>
          <a:ext cx="0" cy="0"/>
          <a:chOff x="0" y="0"/>
          <a:chExt cx="0" cy="0"/>
        </a:xfrm>
      </p:grpSpPr>
      <p:graphicFrame>
        <p:nvGraphicFramePr>
          <p:cNvPr id="661" name="Google Shape;661;p49"/>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つながる施策を顧客や協業先に実際に利用してもらうために、先方のメリットを明らかにし、合意を</a:t>
                      </a:r>
                      <a:endParaRPr sz="12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形成できる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19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連携や業務連携によってビジネスの競争力や継続力を高めるためには、顧客や協業先からの理解と共感が必要です。まず何よりも、まわりくどく説明しなくてもベネフィットが伝わるわかりやすさが、つながる施策そのものに求められますが、本当に説明しなくても伝わるかと言えばそうではないものです。説明不足による齟齬や誤解からビジネスを停滞させることがないよう受け手側との関係構築に努めましょう。</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・つながる施策の相手にとってのメリットをわかりやすくシンプルに言語化できる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・つながる施策の相手にとってのメリットをわかりやすくシンプルに資料化できる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・つながる施策の留意点や制約事項、提供条件について説明や受け答えができる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・合意形成に必要な機会や資料などを準備できる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62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・つながる施策の利点と制約についての正確な理解</a:t>
                      </a:r>
                      <a:endParaRPr sz="12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・わかりやすい資料の作成方法の学習</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・プレゼンテーション技法の学習</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・ファシリテーション研修</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つながる施策の先行事例が行っている対外コミュニケーションを参考にする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90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や協業先が実現したい価値は何か、その価値が変化していないかなどを確認できるよう、コミュニケーションの場を用意することも検討しましょう。相手の担当者が変われば、あらためて説明しなければ細かいところは伝わりませんし、当初説明したつもりでも理解不十分な点は、継続的にメッセージを伝えることで浸透しやすくなります。</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662" name="Google Shape;662;p49"/>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RD4　つながるメリット</a:t>
            </a:r>
            <a:endParaRPr sz="1400" b="1" i="0" u="none" strike="noStrike" cap="none">
              <a:solidFill>
                <a:schemeClr val="dk1"/>
              </a:solidFill>
              <a:latin typeface="Meiryo"/>
              <a:ea typeface="Meiryo"/>
              <a:cs typeface="Meiryo"/>
              <a:sym typeface="Meiryo"/>
            </a:endParaRPr>
          </a:p>
        </p:txBody>
      </p:sp>
      <p:sp>
        <p:nvSpPr>
          <p:cNvPr id="663" name="Google Shape;663;p49"/>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664" name="Google Shape;664;p49"/>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組織の「つながる力」を伸ばすスキル</a:t>
            </a:r>
            <a:endParaRPr sz="1800" b="0" i="0" u="none" strike="noStrike" cap="none">
              <a:solidFill>
                <a:schemeClr val="dk1"/>
              </a:solidFill>
              <a:latin typeface="Meiryo"/>
              <a:ea typeface="Meiryo"/>
              <a:cs typeface="Meiryo"/>
              <a:sym typeface="Meiryo"/>
            </a:endParaRPr>
          </a:p>
        </p:txBody>
      </p:sp>
      <p:sp>
        <p:nvSpPr>
          <p:cNvPr id="665" name="Google Shape;665;p49"/>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46</a:t>
            </a:fld>
            <a:endParaRPr/>
          </a:p>
        </p:txBody>
      </p:sp>
      <p:sp>
        <p:nvSpPr>
          <p:cNvPr id="666" name="Google Shape;666;p49"/>
          <p:cNvSpPr txBox="1"/>
          <p:nvPr/>
        </p:nvSpPr>
        <p:spPr>
          <a:xfrm>
            <a:off x="4798538" y="410778"/>
            <a:ext cx="41040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新たな関係を創る人材【リレーション・ビルダー】</a:t>
            </a:r>
            <a:endParaRPr sz="1200" b="1" i="0" u="none" strike="noStrike" cap="none">
              <a:solidFill>
                <a:srgbClr val="595959"/>
              </a:solidFill>
              <a:latin typeface="Meiryo"/>
              <a:ea typeface="Meiryo"/>
              <a:cs typeface="Meiryo"/>
              <a:sym typeface="Meiryo"/>
            </a:endParaRPr>
          </a:p>
        </p:txBody>
      </p:sp>
      <p:sp>
        <p:nvSpPr>
          <p:cNvPr id="667" name="Google Shape;667;p49"/>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Relation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671"/>
        <p:cNvGrpSpPr/>
        <p:nvPr/>
      </p:nvGrpSpPr>
      <p:grpSpPr>
        <a:xfrm>
          <a:off x="0" y="0"/>
          <a:ext cx="0" cy="0"/>
          <a:chOff x="0" y="0"/>
          <a:chExt cx="0" cy="0"/>
        </a:xfrm>
      </p:grpSpPr>
      <p:graphicFrame>
        <p:nvGraphicFramePr>
          <p:cNvPr id="672" name="Google Shape;672;p50"/>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事業リスク、情報セキュリティリスクをコントロールするための予防策や事後対策を立案し実行できる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3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組織の内外には、たくさんのリスク</a:t>
                      </a:r>
                      <a:r>
                        <a:rPr lang="ja-JP" sz="1200" u="none" strike="noStrike" cap="none">
                          <a:solidFill>
                            <a:schemeClr val="dk1"/>
                          </a:solidFill>
                          <a:latin typeface="Meiryo"/>
                          <a:ea typeface="Meiryo"/>
                          <a:cs typeface="Meiryo"/>
                          <a:sym typeface="Meiryo"/>
                        </a:rPr>
                        <a:t>が</a:t>
                      </a:r>
                      <a:r>
                        <a:rPr lang="ja-JP" sz="1200" b="0" i="0" u="none" strike="noStrike" cap="none">
                          <a:solidFill>
                            <a:schemeClr val="dk1"/>
                          </a:solidFill>
                          <a:latin typeface="Meiryo"/>
                          <a:ea typeface="Meiryo"/>
                          <a:cs typeface="Meiryo"/>
                          <a:sym typeface="Meiryo"/>
                        </a:rPr>
                        <a:t>潜んでいます。例えば、事故・災害、情報漏えい、国際情勢、為替など。これまで自社内に閉じて考慮すればよかったそれらリスクは、情報連携や業務連携によって社外にまで広がります。顧客の端末からのマルウェア感染、事故による協業先の業務停止、資材価格高騰による協業先の事業縮小、当方の設定ミスによる顧客と共有していた情報の漏洩などは、デジタル技術でのつながりが深まれば深まるほど高まるリスクです。リスクが顕在化した際には、ビジネスへの影響を軽減し、事業活動を継続できるようにすることが求められます。緊急時を想定した訓練や演習などを通じて危機管理意識を高めていきましょう。</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・リスクアセスメント（特定・分析・評価）ができる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・インシデントが生じた際には、リスクレベルに応じた一次対応をとり、エスカレーションできる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・情報セキュリティポリシーにもとづき、アクセス許可やアクセスの実態について継続して監査できる</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80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・情報セキュリティの基礎知識、自社の情報セキュリティポリシーやシステム・ネットワーク構成の理解</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・連携先との情報共有手段や共有方法、設定内容についての理解</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5"/>
                            </a:ext>
                          </a:extLst>
                        </a:rPr>
                        <a:t>ヒヤリハット</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6"/>
                            </a:ext>
                          </a:extLst>
                        </a:rPr>
                        <a:t>やセキュリティ事故・損害賠償の事例</a:t>
                      </a:r>
                      <a:r>
                        <a:rPr lang="ja-JP" sz="1200" b="0" i="0" u="none" strike="noStrike" cap="none">
                          <a:solidFill>
                            <a:schemeClr val="dk1"/>
                          </a:solidFill>
                          <a:latin typeface="Meiryo"/>
                          <a:ea typeface="Meiryo"/>
                          <a:cs typeface="Meiryo"/>
                          <a:sym typeface="Meiryo"/>
                        </a:rPr>
                        <a:t>、事業継続計画（BCP）ガイドラインの学習</a:t>
                      </a:r>
                      <a:endParaRPr sz="14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組織内・外における経営リスク・事業リスクについて整理する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情報資産の対象およびその保護や、設備・システムの保全などに関する勉強会を行う（専門家招聘など）</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セキュリティアクションや情報セキュリティ管理体制・規程、インシデント対応マニュアルの整備に取り組む</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56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資産管理台帳を作成してみましょう。毎年１回、模擬訓練や演習・教育を行い、問題点や取り組みの充足度などを点検しましょう。また、万が一に備えて、相談窓口の連絡先を用意したり、サイバー保険の加入などを検討しましょう。自社で行うには荷が重い場合は、専門の業者にアウトソースすることも考えましょう。</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673" name="Google Shape;673;p50"/>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RD5　リスク対策の実施</a:t>
            </a:r>
            <a:endParaRPr sz="1400" b="1" i="0" u="none" strike="noStrike" cap="none">
              <a:solidFill>
                <a:schemeClr val="dk1"/>
              </a:solidFill>
              <a:latin typeface="Meiryo"/>
              <a:ea typeface="Meiryo"/>
              <a:cs typeface="Meiryo"/>
              <a:sym typeface="Meiryo"/>
            </a:endParaRPr>
          </a:p>
        </p:txBody>
      </p:sp>
      <p:sp>
        <p:nvSpPr>
          <p:cNvPr id="674" name="Google Shape;674;p50"/>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675" name="Google Shape;675;p50"/>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組織の「つながる力」を伸ばすスキル</a:t>
            </a:r>
            <a:endParaRPr sz="1800" b="0" i="0" u="none" strike="noStrike" cap="none">
              <a:solidFill>
                <a:schemeClr val="dk1"/>
              </a:solidFill>
              <a:latin typeface="Meiryo"/>
              <a:ea typeface="Meiryo"/>
              <a:cs typeface="Meiryo"/>
              <a:sym typeface="Meiryo"/>
            </a:endParaRPr>
          </a:p>
        </p:txBody>
      </p:sp>
      <p:sp>
        <p:nvSpPr>
          <p:cNvPr id="676" name="Google Shape;676;p50"/>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47</a:t>
            </a:fld>
            <a:endParaRPr/>
          </a:p>
        </p:txBody>
      </p:sp>
      <p:sp>
        <p:nvSpPr>
          <p:cNvPr id="677" name="Google Shape;677;p50"/>
          <p:cNvSpPr txBox="1"/>
          <p:nvPr/>
        </p:nvSpPr>
        <p:spPr>
          <a:xfrm>
            <a:off x="4798538" y="410778"/>
            <a:ext cx="41040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新たな関係を創る人材【リレーション・ビルダー】</a:t>
            </a:r>
            <a:endParaRPr sz="1200" b="1" i="0" u="none" strike="noStrike" cap="none">
              <a:solidFill>
                <a:srgbClr val="595959"/>
              </a:solidFill>
              <a:latin typeface="Meiryo"/>
              <a:ea typeface="Meiryo"/>
              <a:cs typeface="Meiryo"/>
              <a:sym typeface="Meiryo"/>
            </a:endParaRPr>
          </a:p>
        </p:txBody>
      </p:sp>
      <p:sp>
        <p:nvSpPr>
          <p:cNvPr id="678" name="Google Shape;678;p50"/>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Relation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682"/>
        <p:cNvGrpSpPr/>
        <p:nvPr/>
      </p:nvGrpSpPr>
      <p:grpSpPr>
        <a:xfrm>
          <a:off x="0" y="0"/>
          <a:ext cx="0" cy="0"/>
          <a:chOff x="0" y="0"/>
          <a:chExt cx="0" cy="0"/>
        </a:xfrm>
      </p:grpSpPr>
      <p:graphicFrame>
        <p:nvGraphicFramePr>
          <p:cNvPr id="683" name="Google Shape;683;p51"/>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顧客利便性策や協業先連携による競争力向上を計測する評価指標を定義してチェックできる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52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利便性策や協業先連携によって、どのような成果が出ていますか？その成果は満足できる水準ですか？目標と現在のギャップを整理したり、数値化・定量化したりすることで、取り組むべきことが明確になりま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一度始めた事は途中でやめにくいもの。つながる施策のように、社外の人を巻き込み、始めるまでに苦労した取り組みであれば尚更です。現状を客観的にとらえるために評価指標を定義しましょう。担当者の個人的な熱意や一部の顧客の声に左右されることなく、環境変化と照らして、自社ビジネスの優位性や持続可能性を検証して、最適な打ち手（改善、強化、取りやめなど）を判断できる体制を作りましょう。</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・評価指標の意味・意義を理解し、適切な指標を定義でき、必要に応じて見直すことができる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・連携の活性度がわかるデータを集め、評価できる（件数、頻度、関係者数、ボリュームなど）</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・連携による金銭的な効果とその変化がわかるデータを集め、評価できる（売上増、コスト減）</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・連携による品質向上効果とその変化がわかるデータを集め、評価できる（リードタイム、ロス率など）</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4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・KGI/KPIなどロジックツリーの学習</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・データ収集や調査方法の基礎知識</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・業務改善の方法とその評価手法の学習</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業務フローをBefore/Afterで作図・整理し、期待効果を目標値として設定すると同時に、計測方法も定める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90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評価者によって情報やデータの収集にばらつきが生じないよう、あらかじめ評価のタイミングや評価方法などを決めておきましょう。</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684" name="Google Shape;684;p51"/>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RC1　評価指標と定量評価</a:t>
            </a:r>
            <a:endParaRPr sz="1400" b="0" i="0" u="none" strike="noStrike" cap="none">
              <a:solidFill>
                <a:srgbClr val="000000"/>
              </a:solidFill>
              <a:latin typeface="Arial"/>
              <a:ea typeface="Arial"/>
              <a:cs typeface="Arial"/>
              <a:sym typeface="Arial"/>
            </a:endParaRPr>
          </a:p>
        </p:txBody>
      </p:sp>
      <p:sp>
        <p:nvSpPr>
          <p:cNvPr id="685" name="Google Shape;685;p51"/>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686" name="Google Shape;686;p51"/>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組織の「つながる力」を伸ばすスキル</a:t>
            </a:r>
            <a:endParaRPr sz="1800" b="0" i="0" u="none" strike="noStrike" cap="none">
              <a:solidFill>
                <a:schemeClr val="dk1"/>
              </a:solidFill>
              <a:latin typeface="Meiryo"/>
              <a:ea typeface="Meiryo"/>
              <a:cs typeface="Meiryo"/>
              <a:sym typeface="Meiryo"/>
            </a:endParaRPr>
          </a:p>
        </p:txBody>
      </p:sp>
      <p:sp>
        <p:nvSpPr>
          <p:cNvPr id="687" name="Google Shape;687;p51"/>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48</a:t>
            </a:fld>
            <a:endParaRPr/>
          </a:p>
        </p:txBody>
      </p:sp>
      <p:sp>
        <p:nvSpPr>
          <p:cNvPr id="688" name="Google Shape;688;p51"/>
          <p:cNvSpPr txBox="1"/>
          <p:nvPr/>
        </p:nvSpPr>
        <p:spPr>
          <a:xfrm>
            <a:off x="4798538" y="410778"/>
            <a:ext cx="41040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新たな関係を創る人材【リレーション・ビルダー】</a:t>
            </a:r>
            <a:endParaRPr sz="1200" b="1" i="0" u="none" strike="noStrike" cap="none">
              <a:solidFill>
                <a:srgbClr val="595959"/>
              </a:solidFill>
              <a:latin typeface="Meiryo"/>
              <a:ea typeface="Meiryo"/>
              <a:cs typeface="Meiryo"/>
              <a:sym typeface="Meiryo"/>
            </a:endParaRPr>
          </a:p>
        </p:txBody>
      </p:sp>
      <p:sp>
        <p:nvSpPr>
          <p:cNvPr id="689" name="Google Shape;689;p51"/>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Relation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693"/>
        <p:cNvGrpSpPr/>
        <p:nvPr/>
      </p:nvGrpSpPr>
      <p:grpSpPr>
        <a:xfrm>
          <a:off x="0" y="0"/>
          <a:ext cx="0" cy="0"/>
          <a:chOff x="0" y="0"/>
          <a:chExt cx="0" cy="0"/>
        </a:xfrm>
      </p:grpSpPr>
      <p:graphicFrame>
        <p:nvGraphicFramePr>
          <p:cNvPr id="694" name="Google Shape;694;p52"/>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顧客や協業先に直接会い、つながる施策の実効性と今後の持続可能性について一次情報を取得する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30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と連携することでメリットを実感できているか、競争力向上を実現できているか、かえって手間がかかったりしていないか、当初の期待通りの成果に近づいているか、など、つながる施策の本当の評価を、顧客や協業先に直接会って実際に話を聞いてみましょう。当初の想定とは異なる連携の機会やメリットを示唆してくれるかもしれません。新たなビジネスのヒントを得られるかもしれません。</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つながる施策は、社外とつながることによる競争力強化ですから、ヒントや機会は社外にのみ存在します。積極的に足を運んで一次情報を自ら集めることが大切です。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・顧客や協業先と信頼関係を築き、本音レベルの情報を引き出すことができる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・顧客や協業先の発言から、その背景や意図を推察できる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・複数の顧客や協業先の意見を集め、つながる施策の全体を評価できる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76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・アクティブリスニング、インタビューのスキル</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・良好なコミュニケーションを行うために必要な知識・行動</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・つながる施策の狙い、評価ポイントの理解</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顧客や協業先と会話の場では、相手が安心して話ができるような場づくりを心掛ける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相手が発した言葉は、そのまま受け止めるだけでなく、その言葉の背景も考えるようにする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発言の意味や意図がわからない場合は、うやむやにしたりせずに、相手に質問して理解を深める</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828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顧客や協業先から収集した情報の機密保持も大切です。相手の営業機密などが含まれる場合もありますので、社内共有時にはその内容や共有範囲を慎重に判断する必要がありますし、SNSなどで外部発信しないようにします。相手によっては秘密保持契約（NDA）の締結を求められる場合もあります。法務部門や弁護士などの法律の専門家の支援を受けながら真摯に対応しましょう。</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695" name="Google Shape;695;p52"/>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RC2　一次情報と定性評価</a:t>
            </a:r>
            <a:endParaRPr sz="1400" b="1" i="0" u="none" strike="noStrike" cap="none">
              <a:solidFill>
                <a:schemeClr val="dk1"/>
              </a:solidFill>
              <a:latin typeface="Meiryo"/>
              <a:ea typeface="Meiryo"/>
              <a:cs typeface="Meiryo"/>
              <a:sym typeface="Meiryo"/>
            </a:endParaRPr>
          </a:p>
        </p:txBody>
      </p:sp>
      <p:sp>
        <p:nvSpPr>
          <p:cNvPr id="696" name="Google Shape;696;p52"/>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697" name="Google Shape;697;p52"/>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組織の「つながる力」を伸ばすスキル</a:t>
            </a:r>
            <a:endParaRPr sz="1800" b="0" i="0" u="none" strike="noStrike" cap="none">
              <a:solidFill>
                <a:schemeClr val="dk1"/>
              </a:solidFill>
              <a:latin typeface="Meiryo"/>
              <a:ea typeface="Meiryo"/>
              <a:cs typeface="Meiryo"/>
              <a:sym typeface="Meiryo"/>
            </a:endParaRPr>
          </a:p>
        </p:txBody>
      </p:sp>
      <p:sp>
        <p:nvSpPr>
          <p:cNvPr id="698" name="Google Shape;698;p52"/>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49</a:t>
            </a:fld>
            <a:endParaRPr/>
          </a:p>
        </p:txBody>
      </p:sp>
      <p:sp>
        <p:nvSpPr>
          <p:cNvPr id="699" name="Google Shape;699;p52"/>
          <p:cNvSpPr txBox="1"/>
          <p:nvPr/>
        </p:nvSpPr>
        <p:spPr>
          <a:xfrm>
            <a:off x="4798538" y="410778"/>
            <a:ext cx="41040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新たな関係を創る人材【リレーション・ビルダー】</a:t>
            </a:r>
            <a:endParaRPr sz="1200" b="1" i="0" u="none" strike="noStrike" cap="none">
              <a:solidFill>
                <a:srgbClr val="595959"/>
              </a:solidFill>
              <a:latin typeface="Meiryo"/>
              <a:ea typeface="Meiryo"/>
              <a:cs typeface="Meiryo"/>
              <a:sym typeface="Meiryo"/>
            </a:endParaRPr>
          </a:p>
        </p:txBody>
      </p:sp>
      <p:sp>
        <p:nvSpPr>
          <p:cNvPr id="700" name="Google Shape;700;p52"/>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Relation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8"/>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組織の「伝える力」とは</a:t>
            </a:r>
            <a:endParaRPr sz="1800" b="0" i="0" u="none" strike="noStrike" cap="none">
              <a:solidFill>
                <a:schemeClr val="dk1"/>
              </a:solidFill>
              <a:latin typeface="Meiryo"/>
              <a:ea typeface="Meiryo"/>
              <a:cs typeface="Meiryo"/>
              <a:sym typeface="Meiryo"/>
            </a:endParaRPr>
          </a:p>
        </p:txBody>
      </p:sp>
      <p:graphicFrame>
        <p:nvGraphicFramePr>
          <p:cNvPr id="147" name="Google Shape;147;p8"/>
          <p:cNvGraphicFramePr/>
          <p:nvPr/>
        </p:nvGraphicFramePr>
        <p:xfrm>
          <a:off x="2533438" y="2368568"/>
          <a:ext cx="3000000" cy="3000000"/>
        </p:xfrm>
        <a:graphic>
          <a:graphicData uri="http://schemas.openxmlformats.org/drawingml/2006/table">
            <a:tbl>
              <a:tblPr>
                <a:noFill/>
                <a:tableStyleId>{BA539D0F-AD9E-4FF2-8364-6D222111296B}</a:tableStyleId>
              </a:tblPr>
              <a:tblGrid>
                <a:gridCol w="1044000">
                  <a:extLst>
                    <a:ext uri="{9D8B030D-6E8A-4147-A177-3AD203B41FA5}">
                      <a16:colId xmlns:a16="http://schemas.microsoft.com/office/drawing/2014/main" val="20000"/>
                    </a:ext>
                  </a:extLst>
                </a:gridCol>
                <a:gridCol w="6180425">
                  <a:extLst>
                    <a:ext uri="{9D8B030D-6E8A-4147-A177-3AD203B41FA5}">
                      <a16:colId xmlns:a16="http://schemas.microsoft.com/office/drawing/2014/main" val="20001"/>
                    </a:ext>
                  </a:extLst>
                </a:gridCol>
              </a:tblGrid>
              <a:tr h="152400">
                <a:tc gridSpan="2">
                  <a:txBody>
                    <a:bodyPr/>
                    <a:lstStyle/>
                    <a:p>
                      <a:pPr marL="0" marR="0" lvl="0" indent="0" algn="ctr" rtl="0">
                        <a:lnSpc>
                          <a:spcPct val="100000"/>
                        </a:lnSpc>
                        <a:spcBef>
                          <a:spcPts val="0"/>
                        </a:spcBef>
                        <a:spcAft>
                          <a:spcPts val="0"/>
                        </a:spcAft>
                        <a:buClr>
                          <a:schemeClr val="lt1"/>
                        </a:buClr>
                        <a:buSzPts val="1200"/>
                        <a:buFont typeface="Calibri"/>
                        <a:buNone/>
                      </a:pPr>
                      <a:r>
                        <a:rPr lang="ja-JP" sz="1200" b="1" u="none" strike="noStrike" cap="none">
                          <a:solidFill>
                            <a:schemeClr val="lt1"/>
                          </a:solidFill>
                          <a:latin typeface="Meiryo"/>
                          <a:ea typeface="Meiryo"/>
                          <a:cs typeface="Meiryo"/>
                          <a:sym typeface="Meiryo"/>
                        </a:rPr>
                        <a:t>伝える力を強化する4つのポイント</a:t>
                      </a:r>
                      <a:endParaRPr sz="1200" u="none" strike="noStrike" cap="none">
                        <a:latin typeface="Meiryo"/>
                        <a:ea typeface="Meiryo"/>
                        <a:cs typeface="Meiryo"/>
                        <a:sym typeface="Meiryo"/>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dk2"/>
                    </a:solidFill>
                  </a:tcPr>
                </a:tc>
                <a:tc hMerge="1">
                  <a:txBody>
                    <a:bodyPr/>
                    <a:lstStyle/>
                    <a:p>
                      <a:endParaRPr lang="ja-JP"/>
                    </a:p>
                  </a:txBody>
                  <a:tcPr/>
                </a:tc>
                <a:extLst>
                  <a:ext uri="{0D108BD9-81ED-4DB2-BD59-A6C34878D82A}">
                    <a16:rowId xmlns:a16="http://schemas.microsoft.com/office/drawing/2014/main" val="10000"/>
                  </a:ext>
                </a:extLst>
              </a:tr>
              <a:tr h="260825">
                <a:tc>
                  <a:txBody>
                    <a:bodyPr/>
                    <a:lstStyle/>
                    <a:p>
                      <a:pPr marL="0" marR="0" lvl="0" indent="0" algn="ctr" rtl="0">
                        <a:lnSpc>
                          <a:spcPct val="100000"/>
                        </a:lnSpc>
                        <a:spcBef>
                          <a:spcPts val="0"/>
                        </a:spcBef>
                        <a:spcAft>
                          <a:spcPts val="0"/>
                        </a:spcAft>
                        <a:buClr>
                          <a:schemeClr val="dk1"/>
                        </a:buClr>
                        <a:buSzPts val="1200"/>
                        <a:buFont typeface="Meiryo"/>
                        <a:buNone/>
                      </a:pPr>
                      <a:r>
                        <a:rPr lang="ja-JP" sz="1200" b="1" u="none" strike="noStrike" cap="none">
                          <a:latin typeface="Meiryo"/>
                          <a:ea typeface="Meiryo"/>
                          <a:cs typeface="Meiryo"/>
                          <a:sym typeface="Meiryo"/>
                        </a:rPr>
                        <a:t>魅力伝達</a:t>
                      </a:r>
                      <a:endParaRPr sz="1200" b="1" u="none" strike="noStrike" cap="none">
                        <a:latin typeface="Meiryo"/>
                        <a:ea typeface="Meiryo"/>
                        <a:cs typeface="Meiryo"/>
                        <a:sym typeface="Meiryo"/>
                      </a:endParaRPr>
                    </a:p>
                    <a:p>
                      <a:pPr marL="0" marR="0" lvl="0" indent="0" algn="ctr" rtl="0">
                        <a:lnSpc>
                          <a:spcPct val="100000"/>
                        </a:lnSpc>
                        <a:spcBef>
                          <a:spcPts val="0"/>
                        </a:spcBef>
                        <a:spcAft>
                          <a:spcPts val="0"/>
                        </a:spcAft>
                        <a:buClr>
                          <a:schemeClr val="dk1"/>
                        </a:buClr>
                        <a:buSzPts val="1200"/>
                        <a:buFont typeface="Meiryo"/>
                        <a:buNone/>
                      </a:pPr>
                      <a:r>
                        <a:rPr lang="ja-JP" sz="1200" b="1" u="none" strike="noStrike" cap="none">
                          <a:latin typeface="Meiryo"/>
                          <a:ea typeface="Meiryo"/>
                          <a:cs typeface="Meiryo"/>
                          <a:sym typeface="Meiryo"/>
                        </a:rPr>
                        <a:t>機能の整備</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tc>
                  <a:txBody>
                    <a:bodyPr/>
                    <a:lstStyle/>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Web上に足跡を残してお客様から見つけてもらえるよう、情熱を持って情報発信する</a:t>
                      </a:r>
                      <a:endParaRPr sz="1800" u="none" strike="noStrike" cap="none">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日常業務の中で伝えるべき時に正確に伝えられるように、魅力をデジタル化して利用しやすくしておく（提案資料、売れ筋商品データ、顧客の評価、接客ノウハウ等）</a:t>
                      </a:r>
                      <a:endParaRPr sz="1800" u="none" strike="noStrike" cap="none">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社外に発信する情報を統一し、一貫性のあるメッセージを伝える</a:t>
                      </a:r>
                      <a:endParaRPr sz="1800" u="none" strike="noStrike" cap="none">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発信している情報が古くならないよう定期的に見直して更新する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297425">
                <a:tc>
                  <a:txBody>
                    <a:bodyPr/>
                    <a:lstStyle/>
                    <a:p>
                      <a:pPr marL="0" marR="0" lvl="0" indent="0" algn="ctr" rtl="0">
                        <a:lnSpc>
                          <a:spcPct val="100000"/>
                        </a:lnSpc>
                        <a:spcBef>
                          <a:spcPts val="0"/>
                        </a:spcBef>
                        <a:spcAft>
                          <a:spcPts val="0"/>
                        </a:spcAft>
                        <a:buClr>
                          <a:schemeClr val="dk1"/>
                        </a:buClr>
                        <a:buSzPts val="1200"/>
                        <a:buFont typeface="Meiryo"/>
                        <a:buNone/>
                      </a:pPr>
                      <a:r>
                        <a:rPr lang="ja-JP" sz="1200" b="1" u="none" strike="noStrike" cap="none">
                          <a:latin typeface="Meiryo"/>
                          <a:ea typeface="Meiryo"/>
                          <a:cs typeface="Meiryo"/>
                          <a:sym typeface="Meiryo"/>
                        </a:rPr>
                        <a:t>魅力形成</a:t>
                      </a:r>
                      <a:endParaRPr sz="1200" b="1" u="none" strike="noStrike" cap="none">
                        <a:latin typeface="Meiryo"/>
                        <a:ea typeface="Meiryo"/>
                        <a:cs typeface="Meiryo"/>
                        <a:sym typeface="Meiryo"/>
                      </a:endParaRPr>
                    </a:p>
                    <a:p>
                      <a:pPr marL="0" marR="0" lvl="0" indent="0" algn="ctr" rtl="0">
                        <a:lnSpc>
                          <a:spcPct val="100000"/>
                        </a:lnSpc>
                        <a:spcBef>
                          <a:spcPts val="0"/>
                        </a:spcBef>
                        <a:spcAft>
                          <a:spcPts val="0"/>
                        </a:spcAft>
                        <a:buClr>
                          <a:schemeClr val="dk1"/>
                        </a:buClr>
                        <a:buSzPts val="1200"/>
                        <a:buFont typeface="Meiryo"/>
                        <a:buNone/>
                      </a:pPr>
                      <a:r>
                        <a:rPr lang="ja-JP" sz="1200" b="1" u="none" strike="noStrike" cap="none">
                          <a:latin typeface="Meiryo"/>
                          <a:ea typeface="Meiryo"/>
                          <a:cs typeface="Meiryo"/>
                          <a:sym typeface="Meiryo"/>
                        </a:rPr>
                        <a:t>機能の整備</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tc>
                  <a:txBody>
                    <a:bodyPr/>
                    <a:lstStyle/>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職場のありのままを写し取る写真や動画を魅力を伝える素材にする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お客様から頂戴したお礼のメール、サイトに投稿いただいたクチコミ、手書きのアンケートに書かれた温かい応援メッセージなど、お客様の生の声を素材にする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人気メニュー、売れ筋商品、最近の受注傾向など、自社に期待されているポイントを見出せる社内の販売関連のデータを素材にする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自社の歴史や実績から魅力の源泉を考え、その中からさらにお客様や社会から評価されてきたものを抽出する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172950">
                <a:tc>
                  <a:txBody>
                    <a:bodyPr/>
                    <a:lstStyle/>
                    <a:p>
                      <a:pPr marL="0" marR="0" lvl="0" indent="0" algn="ctr" rtl="0">
                        <a:lnSpc>
                          <a:spcPct val="100000"/>
                        </a:lnSpc>
                        <a:spcBef>
                          <a:spcPts val="0"/>
                        </a:spcBef>
                        <a:spcAft>
                          <a:spcPts val="0"/>
                        </a:spcAft>
                        <a:buClr>
                          <a:schemeClr val="dk1"/>
                        </a:buClr>
                        <a:buSzPts val="1200"/>
                        <a:buFont typeface="Calibri"/>
                        <a:buNone/>
                      </a:pPr>
                      <a:r>
                        <a:rPr lang="ja-JP" sz="1200" b="1" u="none" strike="noStrike" cap="none">
                          <a:latin typeface="Meiryo"/>
                          <a:ea typeface="Meiryo"/>
                          <a:cs typeface="Meiryo"/>
                          <a:sym typeface="Meiryo"/>
                        </a:rPr>
                        <a:t>育成の習慣</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tc>
                  <a:txBody>
                    <a:bodyPr/>
                    <a:lstStyle/>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自社の魅力の源泉である商品やサービスそのものを磨く</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社内に経営理念や価値観を浸透させる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r h="172950">
                <a:tc>
                  <a:txBody>
                    <a:bodyPr/>
                    <a:lstStyle/>
                    <a:p>
                      <a:pPr marL="0" marR="0" lvl="0" indent="0" algn="ctr" rtl="0">
                        <a:lnSpc>
                          <a:spcPct val="100000"/>
                        </a:lnSpc>
                        <a:spcBef>
                          <a:spcPts val="0"/>
                        </a:spcBef>
                        <a:spcAft>
                          <a:spcPts val="0"/>
                        </a:spcAft>
                        <a:buClr>
                          <a:schemeClr val="dk1"/>
                        </a:buClr>
                        <a:buSzPts val="1200"/>
                        <a:buFont typeface="Meiryo"/>
                        <a:buNone/>
                      </a:pPr>
                      <a:r>
                        <a:rPr lang="ja-JP" sz="1200" b="1" u="none" strike="noStrike" cap="none">
                          <a:latin typeface="Meiryo"/>
                          <a:ea typeface="Meiryo"/>
                          <a:cs typeface="Meiryo"/>
                          <a:sym typeface="Meiryo"/>
                        </a:rPr>
                        <a:t>外の声を</a:t>
                      </a:r>
                      <a:endParaRPr sz="1200" b="1" u="none" strike="noStrike" cap="none">
                        <a:latin typeface="Meiryo"/>
                        <a:ea typeface="Meiryo"/>
                        <a:cs typeface="Meiryo"/>
                        <a:sym typeface="Meiryo"/>
                      </a:endParaRPr>
                    </a:p>
                    <a:p>
                      <a:pPr marL="0" marR="0" lvl="0" indent="0" algn="ctr" rtl="0">
                        <a:lnSpc>
                          <a:spcPct val="100000"/>
                        </a:lnSpc>
                        <a:spcBef>
                          <a:spcPts val="0"/>
                        </a:spcBef>
                        <a:spcAft>
                          <a:spcPts val="0"/>
                        </a:spcAft>
                        <a:buClr>
                          <a:schemeClr val="dk1"/>
                        </a:buClr>
                        <a:buSzPts val="1200"/>
                        <a:buFont typeface="Meiryo"/>
                        <a:buNone/>
                      </a:pPr>
                      <a:r>
                        <a:rPr lang="ja-JP" sz="1200" b="1" u="none" strike="noStrike" cap="none">
                          <a:latin typeface="Meiryo"/>
                          <a:ea typeface="Meiryo"/>
                          <a:cs typeface="Meiryo"/>
                          <a:sym typeface="Meiryo"/>
                        </a:rPr>
                        <a:t>聞く習慣</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tc>
                  <a:txBody>
                    <a:bodyPr/>
                    <a:lstStyle/>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サイトのアクセス数やコンバージョン率などを定量化し、社外からどう見えているかをつかむ</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アンケートによりお客様や協業先、スタッフの評価や満足度を把握する</a:t>
                      </a:r>
                      <a:endParaRPr sz="1200" u="none" strike="noStrike" cap="none">
                        <a:solidFill>
                          <a:schemeClr val="dk1"/>
                        </a:solidFill>
                        <a:latin typeface="Meiryo"/>
                        <a:ea typeface="Meiryo"/>
                        <a:cs typeface="Meiryo"/>
                        <a:sym typeface="Meiryo"/>
                      </a:endParaRPr>
                    </a:p>
                    <a:p>
                      <a:pPr marL="171450" marR="0" lvl="0" indent="-171450" algn="l" rtl="0">
                        <a:lnSpc>
                          <a:spcPct val="100000"/>
                        </a:lnSpc>
                        <a:spcBef>
                          <a:spcPts val="0"/>
                        </a:spcBef>
                        <a:spcAft>
                          <a:spcPts val="0"/>
                        </a:spcAft>
                        <a:buClr>
                          <a:schemeClr val="dk1"/>
                        </a:buClr>
                        <a:buSzPts val="1200"/>
                        <a:buFont typeface="Noto Sans Symbols"/>
                        <a:buChar char="●"/>
                      </a:pPr>
                      <a:r>
                        <a:rPr lang="ja-JP" sz="1200" u="none" strike="noStrike" cap="none">
                          <a:solidFill>
                            <a:schemeClr val="dk1"/>
                          </a:solidFill>
                          <a:latin typeface="Meiryo"/>
                          <a:ea typeface="Meiryo"/>
                          <a:cs typeface="Meiryo"/>
                          <a:sym typeface="Meiryo"/>
                        </a:rPr>
                        <a:t>社外と接点のあるスタッフからのフィードバックにより社外で起きた小さな動きから兆しをとらえる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bl>
          </a:graphicData>
        </a:graphic>
      </p:graphicFrame>
      <p:pic>
        <p:nvPicPr>
          <p:cNvPr id="148" name="Google Shape;148;p8" descr="タブレットで説明する人のイラスト（男性）"/>
          <p:cNvPicPr preferRelativeResize="0"/>
          <p:nvPr/>
        </p:nvPicPr>
        <p:blipFill rotWithShape="1">
          <a:blip r:embed="rId3">
            <a:alphaModFix/>
          </a:blip>
          <a:srcRect/>
          <a:stretch/>
        </p:blipFill>
        <p:spPr>
          <a:xfrm>
            <a:off x="761505" y="5314703"/>
            <a:ext cx="980209" cy="852781"/>
          </a:xfrm>
          <a:prstGeom prst="rect">
            <a:avLst/>
          </a:prstGeom>
          <a:noFill/>
          <a:ln>
            <a:noFill/>
          </a:ln>
        </p:spPr>
      </p:pic>
      <p:sp>
        <p:nvSpPr>
          <p:cNvPr id="149" name="Google Shape;149;p8"/>
          <p:cNvSpPr txBox="1"/>
          <p:nvPr/>
        </p:nvSpPr>
        <p:spPr>
          <a:xfrm>
            <a:off x="380358" y="835434"/>
            <a:ext cx="1959430"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1600"/>
              <a:buFont typeface="Calibri"/>
              <a:buNone/>
            </a:pPr>
            <a:r>
              <a:rPr lang="ja-JP" sz="1600" b="1" i="0" u="none" strike="noStrike" cap="none">
                <a:solidFill>
                  <a:schemeClr val="dk1"/>
                </a:solidFill>
                <a:latin typeface="Meiryo"/>
                <a:ea typeface="Meiryo"/>
                <a:cs typeface="Meiryo"/>
                <a:sym typeface="Meiryo"/>
              </a:rPr>
              <a:t>自社の魅力を</a:t>
            </a:r>
            <a:endParaRPr sz="1600" b="1" i="0" u="none" strike="noStrike" cap="none">
              <a:solidFill>
                <a:schemeClr val="dk1"/>
              </a:solidFill>
              <a:latin typeface="Meiryo"/>
              <a:ea typeface="Meiryo"/>
              <a:cs typeface="Meiryo"/>
              <a:sym typeface="Meiryo"/>
            </a:endParaRPr>
          </a:p>
          <a:p>
            <a:pPr marL="0" marR="0" lvl="0" indent="0" algn="ctr" rtl="0">
              <a:lnSpc>
                <a:spcPct val="100000"/>
              </a:lnSpc>
              <a:spcBef>
                <a:spcPts val="0"/>
              </a:spcBef>
              <a:spcAft>
                <a:spcPts val="0"/>
              </a:spcAft>
              <a:buClr>
                <a:schemeClr val="dk1"/>
              </a:buClr>
              <a:buSzPts val="1600"/>
              <a:buFont typeface="Calibri"/>
              <a:buNone/>
            </a:pPr>
            <a:r>
              <a:rPr lang="ja-JP" sz="1600" b="1" i="0" u="none" strike="noStrike" cap="none">
                <a:solidFill>
                  <a:schemeClr val="dk1"/>
                </a:solidFill>
                <a:latin typeface="Meiryo"/>
                <a:ea typeface="Meiryo"/>
                <a:cs typeface="Meiryo"/>
                <a:sym typeface="Meiryo"/>
              </a:rPr>
              <a:t>伝達する</a:t>
            </a:r>
            <a:endParaRPr sz="1800" b="0" i="0" u="none" strike="noStrike" cap="none">
              <a:solidFill>
                <a:schemeClr val="dk1"/>
              </a:solidFill>
              <a:latin typeface="Meiryo"/>
              <a:ea typeface="Meiryo"/>
              <a:cs typeface="Meiryo"/>
              <a:sym typeface="Meiryo"/>
            </a:endParaRPr>
          </a:p>
        </p:txBody>
      </p:sp>
      <p:sp>
        <p:nvSpPr>
          <p:cNvPr id="150" name="Google Shape;150;p8"/>
          <p:cNvSpPr txBox="1"/>
          <p:nvPr/>
        </p:nvSpPr>
        <p:spPr>
          <a:xfrm>
            <a:off x="380358" y="3206434"/>
            <a:ext cx="2153100" cy="2108700"/>
          </a:xfrm>
          <a:prstGeom prst="rect">
            <a:avLst/>
          </a:prstGeom>
          <a:noFill/>
          <a:ln>
            <a:noFill/>
          </a:ln>
        </p:spPr>
        <p:txBody>
          <a:bodyPr spcFirstLastPara="1" wrap="square" lIns="91425" tIns="45700" rIns="91425" bIns="45700" anchor="t" anchorCtr="0">
            <a:spAutoFit/>
          </a:bodyPr>
          <a:lstStyle/>
          <a:p>
            <a:pPr marL="171450" marR="0" lvl="0" indent="-171450" algn="l" rtl="0">
              <a:lnSpc>
                <a:spcPct val="100000"/>
              </a:lnSpc>
              <a:spcBef>
                <a:spcPts val="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新規顧客の獲得</a:t>
            </a:r>
            <a:endParaRPr sz="18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ファンの育成</a:t>
            </a:r>
            <a:endParaRPr sz="18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既存顧客の</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自社理解</a:t>
            </a:r>
            <a:r>
              <a:rPr lang="ja-JP" sz="1200" b="0" i="0" u="none" strike="noStrike" cap="none">
                <a:solidFill>
                  <a:schemeClr val="dk1"/>
                </a:solidFill>
                <a:latin typeface="Meiryo"/>
                <a:ea typeface="Meiryo"/>
                <a:cs typeface="Meiryo"/>
                <a:sym typeface="Meiryo"/>
              </a:rPr>
              <a:t>促進</a:t>
            </a:r>
            <a:endParaRPr sz="12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新たな協業先の開拓</a:t>
            </a:r>
            <a:endParaRPr sz="12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顧客応対のレベルアップ</a:t>
            </a:r>
            <a:endParaRPr sz="12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提案力強化</a:t>
            </a:r>
            <a:endParaRPr sz="18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求人への応募者の増加</a:t>
            </a:r>
            <a:endParaRPr sz="1200" b="0" i="0" u="none" strike="noStrike" cap="none">
              <a:solidFill>
                <a:schemeClr val="dk1"/>
              </a:solidFill>
              <a:latin typeface="Meiryo"/>
              <a:ea typeface="Meiryo"/>
              <a:cs typeface="Meiryo"/>
              <a:sym typeface="Meiryo"/>
            </a:endParaRPr>
          </a:p>
          <a:p>
            <a:pPr marL="171450" marR="0" lvl="0" indent="-171450" algn="l" rtl="0">
              <a:lnSpc>
                <a:spcPct val="100000"/>
              </a:lnSpc>
              <a:spcBef>
                <a:spcPts val="600"/>
              </a:spcBef>
              <a:spcAft>
                <a:spcPts val="0"/>
              </a:spcAft>
              <a:buClr>
                <a:schemeClr val="dk1"/>
              </a:buClr>
              <a:buSzPts val="1200"/>
              <a:buFont typeface="Arial"/>
              <a:buChar char="•"/>
            </a:pPr>
            <a:r>
              <a:rPr lang="ja-JP" sz="1200" b="0" i="0" u="none" strike="noStrike" cap="none">
                <a:solidFill>
                  <a:schemeClr val="dk1"/>
                </a:solidFill>
                <a:latin typeface="Meiryo"/>
                <a:ea typeface="Meiryo"/>
                <a:cs typeface="Meiryo"/>
                <a:sym typeface="Meiryo"/>
              </a:rPr>
              <a:t>社員の定着率向上</a:t>
            </a:r>
            <a:endParaRPr sz="1800" b="0" i="0" u="none" strike="noStrike" cap="none">
              <a:solidFill>
                <a:schemeClr val="dk1"/>
              </a:solidFill>
              <a:latin typeface="Meiryo"/>
              <a:ea typeface="Meiryo"/>
              <a:cs typeface="Meiryo"/>
              <a:sym typeface="Meiryo"/>
            </a:endParaRPr>
          </a:p>
        </p:txBody>
      </p:sp>
      <p:sp>
        <p:nvSpPr>
          <p:cNvPr id="151" name="Google Shape;151;p8"/>
          <p:cNvSpPr txBox="1"/>
          <p:nvPr/>
        </p:nvSpPr>
        <p:spPr>
          <a:xfrm>
            <a:off x="2533438" y="878606"/>
            <a:ext cx="7094227" cy="141577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Calibri"/>
              <a:buNone/>
            </a:pPr>
            <a:r>
              <a:rPr lang="ja-JP" sz="1400" b="1" i="0" u="none" strike="noStrike" cap="none">
                <a:solidFill>
                  <a:schemeClr val="dk1"/>
                </a:solidFill>
                <a:latin typeface="Meiryo"/>
                <a:ea typeface="Meiryo"/>
                <a:cs typeface="Meiryo"/>
                <a:sym typeface="Meiryo"/>
              </a:rPr>
              <a:t>伝える力とは、デジタル技術を活用して自社の魅力を社外へ伝達し、顧客やファン、共に働く仲間を増やしていく組織の力。</a:t>
            </a:r>
            <a:endParaRPr sz="1800" b="0" i="0" u="none" strike="noStrike" cap="none">
              <a:solidFill>
                <a:schemeClr val="dk1"/>
              </a:solidFill>
              <a:latin typeface="Meiryo"/>
              <a:ea typeface="Meiryo"/>
              <a:cs typeface="Meiryo"/>
              <a:sym typeface="Meiryo"/>
            </a:endParaRPr>
          </a:p>
          <a:p>
            <a:pPr marL="0" marR="0" lvl="0" indent="0" algn="l" rtl="0">
              <a:lnSpc>
                <a:spcPct val="100000"/>
              </a:lnSpc>
              <a:spcBef>
                <a:spcPts val="1200"/>
              </a:spcBef>
              <a:spcAft>
                <a:spcPts val="0"/>
              </a:spcAft>
              <a:buClr>
                <a:schemeClr val="dk1"/>
              </a:buClr>
              <a:buSzPts val="1200"/>
              <a:buFont typeface="Calibri"/>
              <a:buNone/>
            </a:pPr>
            <a:r>
              <a:rPr lang="ja-JP" sz="1200" b="0" i="0" u="none" strike="noStrike" cap="none">
                <a:solidFill>
                  <a:schemeClr val="dk1"/>
                </a:solidFill>
                <a:latin typeface="Meiryo"/>
                <a:ea typeface="Meiryo"/>
                <a:cs typeface="Meiryo"/>
                <a:sym typeface="Meiryo"/>
              </a:rPr>
              <a:t>インターネットでは広く宣誓し、営業・接客・採用の場面ではスタッフが言葉と行動で対面するその人に届ける。社外の声に耳を傾け、自社の理念と魅力を伝えられる素材をアップデートし、Webサイトや提案資料、業務マニュアルを更新し続けていく取り組み。商品・サービスそのものの魅力磨きも忘れてはいけない点。</a:t>
            </a:r>
            <a:endParaRPr sz="1800" b="0" i="0" u="none" strike="noStrike" cap="none">
              <a:solidFill>
                <a:schemeClr val="dk1"/>
              </a:solidFill>
              <a:latin typeface="Meiryo"/>
              <a:ea typeface="Meiryo"/>
              <a:cs typeface="Meiryo"/>
              <a:sym typeface="Meiryo"/>
            </a:endParaRPr>
          </a:p>
        </p:txBody>
      </p:sp>
      <p:sp>
        <p:nvSpPr>
          <p:cNvPr id="152" name="Google Shape;152;p8"/>
          <p:cNvSpPr txBox="1"/>
          <p:nvPr/>
        </p:nvSpPr>
        <p:spPr>
          <a:xfrm>
            <a:off x="380358" y="2526176"/>
            <a:ext cx="1898559"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200"/>
              <a:buFont typeface="Calibri"/>
              <a:buNone/>
            </a:pPr>
            <a:r>
              <a:rPr lang="ja-JP" sz="1200" b="0" i="0" u="none" strike="noStrike" cap="none">
                <a:solidFill>
                  <a:schemeClr val="dk1"/>
                </a:solidFill>
                <a:latin typeface="Meiryo"/>
                <a:ea typeface="Meiryo"/>
                <a:cs typeface="Meiryo"/>
                <a:sym typeface="Meiryo"/>
              </a:rPr>
              <a:t>伝える力を</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i="0" u="none" strike="noStrike" cap="none">
                <a:solidFill>
                  <a:schemeClr val="dk1"/>
                </a:solidFill>
                <a:latin typeface="Meiryo"/>
                <a:ea typeface="Meiryo"/>
                <a:cs typeface="Meiryo"/>
                <a:sym typeface="Meiryo"/>
              </a:rPr>
              <a:t>伸ばすことで実現したい</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i="0" u="none" strike="noStrike" cap="none">
                <a:solidFill>
                  <a:schemeClr val="dk1"/>
                </a:solidFill>
                <a:latin typeface="Meiryo"/>
                <a:ea typeface="Meiryo"/>
                <a:cs typeface="Meiryo"/>
                <a:sym typeface="Meiryo"/>
              </a:rPr>
              <a:t>経営課題の例</a:t>
            </a:r>
            <a:endParaRPr sz="1800" b="0" i="0" u="none" strike="noStrike" cap="none">
              <a:solidFill>
                <a:schemeClr val="dk1"/>
              </a:solidFill>
              <a:latin typeface="Meiryo"/>
              <a:ea typeface="Meiryo"/>
              <a:cs typeface="Meiryo"/>
              <a:sym typeface="Meiryo"/>
            </a:endParaRPr>
          </a:p>
        </p:txBody>
      </p:sp>
      <p:pic>
        <p:nvPicPr>
          <p:cNvPr id="153" name="Google Shape;153;p8" descr="ロゴ, 会社名&#10;&#10;自動的に生成された説明"/>
          <p:cNvPicPr preferRelativeResize="0"/>
          <p:nvPr/>
        </p:nvPicPr>
        <p:blipFill rotWithShape="1">
          <a:blip r:embed="rId4">
            <a:alphaModFix/>
          </a:blip>
          <a:srcRect l="32906" t="48452" r="35382" b="4610"/>
          <a:stretch/>
        </p:blipFill>
        <p:spPr>
          <a:xfrm>
            <a:off x="902880" y="1432582"/>
            <a:ext cx="914386" cy="997633"/>
          </a:xfrm>
          <a:prstGeom prst="rect">
            <a:avLst/>
          </a:prstGeom>
          <a:noFill/>
          <a:ln>
            <a:noFill/>
          </a:ln>
        </p:spPr>
      </p:pic>
      <p:sp>
        <p:nvSpPr>
          <p:cNvPr id="154" name="Google Shape;154;p8"/>
          <p:cNvSpPr txBox="1"/>
          <p:nvPr/>
        </p:nvSpPr>
        <p:spPr>
          <a:xfrm>
            <a:off x="3513460" y="492457"/>
            <a:ext cx="1632875" cy="21544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800"/>
              <a:buFont typeface="Meiryo"/>
              <a:buNone/>
            </a:pPr>
            <a:r>
              <a:rPr lang="ja-JP" sz="800" b="0" i="0" u="none" strike="noStrike" cap="none">
                <a:solidFill>
                  <a:schemeClr val="dk1"/>
                </a:solidFill>
                <a:latin typeface="Meiryo"/>
                <a:ea typeface="Meiryo"/>
                <a:cs typeface="Meiryo"/>
                <a:sym typeface="Meiryo"/>
              </a:rPr>
              <a:t>（出所：合同会社デジトレ）</a:t>
            </a:r>
            <a:endParaRPr sz="800" b="0" i="0" u="none" strike="noStrike" cap="none">
              <a:solidFill>
                <a:schemeClr val="dk1"/>
              </a:solidFill>
              <a:latin typeface="Meiryo"/>
              <a:ea typeface="Meiryo"/>
              <a:cs typeface="Meiryo"/>
              <a:sym typeface="Meiryo"/>
            </a:endParaRPr>
          </a:p>
        </p:txBody>
      </p:sp>
      <p:sp>
        <p:nvSpPr>
          <p:cNvPr id="155" name="Google Shape;155;p8"/>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5</a:t>
            </a:fld>
            <a:endParaRPr/>
          </a:p>
        </p:txBody>
      </p:sp>
      <p:sp>
        <p:nvSpPr>
          <p:cNvPr id="156" name="Google Shape;156;p8"/>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157" name="Google Shape;157;p8"/>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Presentation</a:t>
            </a:r>
            <a:endParaRPr sz="1050" b="0" i="0" u="none" strike="noStrike" cap="none">
              <a:solidFill>
                <a:schemeClr val="lt1"/>
              </a:solidFill>
              <a:latin typeface="Meiryo"/>
              <a:ea typeface="Meiryo"/>
              <a:cs typeface="Meiryo"/>
              <a:sym typeface="Meiryo"/>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704"/>
        <p:cNvGrpSpPr/>
        <p:nvPr/>
      </p:nvGrpSpPr>
      <p:grpSpPr>
        <a:xfrm>
          <a:off x="0" y="0"/>
          <a:ext cx="0" cy="0"/>
          <a:chOff x="0" y="0"/>
          <a:chExt cx="0" cy="0"/>
        </a:xfrm>
      </p:grpSpPr>
      <p:graphicFrame>
        <p:nvGraphicFramePr>
          <p:cNvPr id="705" name="Google Shape;705;p53"/>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社外に出て人と会い、価値観や競争環境の変化、思い違いや前提の消滅など、社会の移り変わりと自社のズレにアンテナを張ることができる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3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在の社会やビジネスを取り巻く状況は予測困難な状況（VUCA）であり、社会へのデジタル実装の進展、技術進化の更なるスピード化などにより、業界やビジネスモデルの在り方や価値観が大きく変わる可能性があります。その時流に乗り遅れないように、今までに培ってきた価値観や考え方に固執せず、異なる考え方や価値観を積極的に受入れ、自分自身の視野を広げていくことが大切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・異なる価値観や考え方</a:t>
                      </a:r>
                      <a:r>
                        <a:rPr lang="ja-JP" sz="1200" u="none" strike="noStrike" cap="none">
                          <a:solidFill>
                            <a:schemeClr val="dk1"/>
                          </a:solidFill>
                          <a:latin typeface="Meiryo"/>
                          <a:ea typeface="Meiryo"/>
                          <a:cs typeface="Meiryo"/>
                          <a:sym typeface="Meiryo"/>
                        </a:rPr>
                        <a:t>に</a:t>
                      </a:r>
                      <a:r>
                        <a:rPr lang="ja-JP" sz="1200" b="0" i="0" u="none" strike="noStrike" cap="none">
                          <a:solidFill>
                            <a:schemeClr val="dk1"/>
                          </a:solidFill>
                          <a:latin typeface="Meiryo"/>
                          <a:ea typeface="Meiryo"/>
                          <a:cs typeface="Meiryo"/>
                          <a:sym typeface="Meiryo"/>
                        </a:rPr>
                        <a:t>興味を持ち、受け入れることができる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・異なる価値観や考え方を持つ人と意見交換できる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・自分自身の価値観にもとづいた意見や考え方を主張できる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・異なる価値観や考え方を取り入れ、自分自身の持つ価値観や考え方と融合させて、自分なりの新しい価値観や考え方を創り出し、それを自身（自社）のビジネスに反映できる</a:t>
                      </a:r>
                      <a:endParaRPr sz="1400" u="none" strike="noStrike" cap="none">
                        <a:solidFill>
                          <a:schemeClr val="dk1"/>
                        </a:solidFil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76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・アクティブリスニングやプレゼンテーション、ファシリテーションといった対話手法</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・ロジカルシンキングやディベート、4象限マトリクスなどの思考の視点</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・既存顧客市場と隣接市場の変化とその背景についての理解</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有志で行っている勉強会や交流会などのイベントや、社会人の学び続ける場、学びなおす場（大学などが行う職業実践力育成プログラムやリカレント教育）などに参加し、他業界の人との議論や意見交換を通して視野を広げ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92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違う世代、違う地域、違う業種、違うライフスタイルなど、異なる価値観や考え方を持つ人の話すことに興味を持って聴くようにしましょう。また、その人の話すことを自分自身（あるいは自社や自社の属している業界）に置き換えてみたらどうなるかを考えるようにしましょう。</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706" name="Google Shape;706;p53"/>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RC3　社会の変化にアンテナを張る</a:t>
            </a:r>
            <a:endParaRPr sz="1400" b="1" i="0" u="none" strike="noStrike" cap="none">
              <a:solidFill>
                <a:schemeClr val="dk1"/>
              </a:solidFill>
              <a:latin typeface="Meiryo"/>
              <a:ea typeface="Meiryo"/>
              <a:cs typeface="Meiryo"/>
              <a:sym typeface="Meiryo"/>
            </a:endParaRPr>
          </a:p>
        </p:txBody>
      </p:sp>
      <p:sp>
        <p:nvSpPr>
          <p:cNvPr id="707" name="Google Shape;707;p53"/>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708" name="Google Shape;708;p53"/>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組織の「つながる力」を伸ばすスキル</a:t>
            </a:r>
            <a:endParaRPr sz="1800" b="0" i="0" u="none" strike="noStrike" cap="none">
              <a:solidFill>
                <a:schemeClr val="dk1"/>
              </a:solidFill>
              <a:latin typeface="Meiryo"/>
              <a:ea typeface="Meiryo"/>
              <a:cs typeface="Meiryo"/>
              <a:sym typeface="Meiryo"/>
            </a:endParaRPr>
          </a:p>
        </p:txBody>
      </p:sp>
      <p:sp>
        <p:nvSpPr>
          <p:cNvPr id="709" name="Google Shape;709;p53"/>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50</a:t>
            </a:fld>
            <a:endParaRPr/>
          </a:p>
        </p:txBody>
      </p:sp>
      <p:sp>
        <p:nvSpPr>
          <p:cNvPr id="710" name="Google Shape;710;p53"/>
          <p:cNvSpPr txBox="1"/>
          <p:nvPr/>
        </p:nvSpPr>
        <p:spPr>
          <a:xfrm>
            <a:off x="4798538" y="410778"/>
            <a:ext cx="41040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新たな関係を創る人材【リレーション・ビルダー】</a:t>
            </a:r>
            <a:endParaRPr sz="1200" b="1" i="0" u="none" strike="noStrike" cap="none">
              <a:solidFill>
                <a:srgbClr val="595959"/>
              </a:solidFill>
              <a:latin typeface="Meiryo"/>
              <a:ea typeface="Meiryo"/>
              <a:cs typeface="Meiryo"/>
              <a:sym typeface="Meiryo"/>
            </a:endParaRPr>
          </a:p>
        </p:txBody>
      </p:sp>
      <p:sp>
        <p:nvSpPr>
          <p:cNvPr id="711" name="Google Shape;711;p53"/>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Relation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715"/>
        <p:cNvGrpSpPr/>
        <p:nvPr/>
      </p:nvGrpSpPr>
      <p:grpSpPr>
        <a:xfrm>
          <a:off x="0" y="0"/>
          <a:ext cx="0" cy="0"/>
          <a:chOff x="0" y="0"/>
          <a:chExt cx="0" cy="0"/>
        </a:xfrm>
      </p:grpSpPr>
      <p:graphicFrame>
        <p:nvGraphicFramePr>
          <p:cNvPr id="716" name="Google Shape;716;p54"/>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トライの結果から次にすべきテーマを抽出し、さらなる競争力強化に向けたアクションを立案するなど、PDCAを小さく早く回すための働きかけができる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30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定量評価、定性評価、社会の変化を踏まえて、自社が提供している顧客利便性策や協業先連携策の実効性とその持続可能性を、上手くいかなかったケースや想定外の点も含めて正しく評価しましょう。振り返りの結果をもとに、デジタル技術を使ってつながることで、さらに高い価値を提供できる可能性を整理して方向性を示しましょう。社会が変化している以上、やるべきこと、自社がやれるはずのこと、は尽きないものですが、相手のあることですので、あれもこれもではなく、効果性、実行しやすさ、経済性などの観点から優先度づけを行い、特に相手から高評価を得た施策をより充実させる方向で取り組むとよいでしょう。</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・つながる施策の良否を自己評価できる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・特に高評価の施策について、さらなる発展の可能性を調査して整理できる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・改善の方向とその理由を示せる、裏付けとなる事実を紹介できる</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76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・つながる施策の狙い、評価ポイントの理解</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・ビジネスモデルの知識（ペルソナ、共感マップ、カスタマージャーニーマップ、4Pなど）</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・ECやWeb予約、オンライン接客などインターネットを使ったビジネスの基本的な知識</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高評価の施策については、より多くの一次情報を得ると共に、業界や世間での評価も調べる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自社ビジネスの経営環境分析を実施する、社会トレンドや業界内の動向から新しい技術やサービスについて調べ、まとめ・発表し、ディスカッションする（ブレスト＋プレゼン研修）</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828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つながる施策の実施結果に、必要以上に一喜一憂したりせず、結果をできる限り客観的に受け止めるようにしましょう。上手くいかなかった原因を探る際は、「犯人捜し」をするのではなく、「起こった事柄」に焦点を当て、そこから学びを得るように思考しましょう。</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717" name="Google Shape;717;p54"/>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RA1　高評価からの方向付け</a:t>
            </a:r>
            <a:endParaRPr sz="1400" b="1" i="0" u="none" strike="noStrike" cap="none">
              <a:solidFill>
                <a:schemeClr val="dk1"/>
              </a:solidFill>
              <a:latin typeface="Meiryo"/>
              <a:ea typeface="Meiryo"/>
              <a:cs typeface="Meiryo"/>
              <a:sym typeface="Meiryo"/>
            </a:endParaRPr>
          </a:p>
        </p:txBody>
      </p:sp>
      <p:sp>
        <p:nvSpPr>
          <p:cNvPr id="718" name="Google Shape;718;p54"/>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719" name="Google Shape;719;p54"/>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組織の「つながる力」を伸ばすスキル</a:t>
            </a:r>
            <a:endParaRPr sz="1800" b="0" i="0" u="none" strike="noStrike" cap="none">
              <a:solidFill>
                <a:schemeClr val="dk1"/>
              </a:solidFill>
              <a:latin typeface="Meiryo"/>
              <a:ea typeface="Meiryo"/>
              <a:cs typeface="Meiryo"/>
              <a:sym typeface="Meiryo"/>
            </a:endParaRPr>
          </a:p>
        </p:txBody>
      </p:sp>
      <p:sp>
        <p:nvSpPr>
          <p:cNvPr id="720" name="Google Shape;720;p54"/>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51</a:t>
            </a:fld>
            <a:endParaRPr/>
          </a:p>
        </p:txBody>
      </p:sp>
      <p:sp>
        <p:nvSpPr>
          <p:cNvPr id="721" name="Google Shape;721;p54"/>
          <p:cNvSpPr txBox="1"/>
          <p:nvPr/>
        </p:nvSpPr>
        <p:spPr>
          <a:xfrm>
            <a:off x="4798538" y="410778"/>
            <a:ext cx="41040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新たな関係を創る人材【リレーション・ビルダー】</a:t>
            </a:r>
            <a:endParaRPr sz="1200" b="1" i="0" u="none" strike="noStrike" cap="none">
              <a:solidFill>
                <a:srgbClr val="595959"/>
              </a:solidFill>
              <a:latin typeface="Meiryo"/>
              <a:ea typeface="Meiryo"/>
              <a:cs typeface="Meiryo"/>
              <a:sym typeface="Meiryo"/>
            </a:endParaRPr>
          </a:p>
        </p:txBody>
      </p:sp>
      <p:sp>
        <p:nvSpPr>
          <p:cNvPr id="722" name="Google Shape;722;p54"/>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Relation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726"/>
        <p:cNvGrpSpPr/>
        <p:nvPr/>
      </p:nvGrpSpPr>
      <p:grpSpPr>
        <a:xfrm>
          <a:off x="0" y="0"/>
          <a:ext cx="0" cy="0"/>
          <a:chOff x="0" y="0"/>
          <a:chExt cx="0" cy="0"/>
        </a:xfrm>
      </p:grpSpPr>
      <p:sp>
        <p:nvSpPr>
          <p:cNvPr id="727" name="Google Shape;727;p55"/>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52</a:t>
            </a:fld>
            <a:endParaRPr/>
          </a:p>
        </p:txBody>
      </p:sp>
      <p:sp>
        <p:nvSpPr>
          <p:cNvPr id="728" name="Google Shape;728;p55"/>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729" name="Google Shape;729;p55"/>
          <p:cNvSpPr/>
          <p:nvPr/>
        </p:nvSpPr>
        <p:spPr>
          <a:xfrm>
            <a:off x="1205099" y="3105000"/>
            <a:ext cx="7495801" cy="648000"/>
          </a:xfrm>
          <a:prstGeom prst="roundRect">
            <a:avLst>
              <a:gd name="adj" fmla="val 50000"/>
            </a:avLst>
          </a:prstGeom>
          <a:solidFill>
            <a:schemeClr val="lt1"/>
          </a:solidFill>
          <a:ln w="19050" cap="flat" cmpd="sng">
            <a:solidFill>
              <a:srgbClr val="44546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ja-JP" sz="2400" b="1" i="0" u="none" strike="noStrike" cap="none">
                <a:solidFill>
                  <a:srgbClr val="44546A"/>
                </a:solidFill>
                <a:latin typeface="Meiryo"/>
                <a:ea typeface="Meiryo"/>
                <a:cs typeface="Meiryo"/>
                <a:sym typeface="Meiryo"/>
              </a:rPr>
              <a:t>デジタルツールの導入を推進するスキル</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733"/>
        <p:cNvGrpSpPr/>
        <p:nvPr/>
      </p:nvGrpSpPr>
      <p:grpSpPr>
        <a:xfrm>
          <a:off x="0" y="0"/>
          <a:ext cx="0" cy="0"/>
          <a:chOff x="0" y="0"/>
          <a:chExt cx="0" cy="0"/>
        </a:xfrm>
      </p:grpSpPr>
      <p:sp>
        <p:nvSpPr>
          <p:cNvPr id="734" name="Google Shape;734;p56"/>
          <p:cNvSpPr/>
          <p:nvPr/>
        </p:nvSpPr>
        <p:spPr>
          <a:xfrm>
            <a:off x="331687" y="2165561"/>
            <a:ext cx="4716000" cy="576000"/>
          </a:xfrm>
          <a:prstGeom prst="roundRect">
            <a:avLst>
              <a:gd name="adj" fmla="val 15956"/>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MP3　現実的な実行計画</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予算、人員、時間等の制約を踏まえ、投資対効果のバランスを最適にできる実行計画を策定できる</a:t>
            </a:r>
            <a:endParaRPr sz="1400" b="0" i="0" u="none" strike="noStrike" cap="none">
              <a:solidFill>
                <a:srgbClr val="000000"/>
              </a:solidFill>
              <a:latin typeface="Arial"/>
              <a:ea typeface="Arial"/>
              <a:cs typeface="Arial"/>
              <a:sym typeface="Arial"/>
            </a:endParaRPr>
          </a:p>
        </p:txBody>
      </p:sp>
      <p:sp>
        <p:nvSpPr>
          <p:cNvPr id="735" name="Google Shape;735;p56"/>
          <p:cNvSpPr txBox="1"/>
          <p:nvPr/>
        </p:nvSpPr>
        <p:spPr>
          <a:xfrm>
            <a:off x="8815808" y="536707"/>
            <a:ext cx="780416"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Do/Act</a:t>
            </a:r>
            <a:endParaRPr sz="1200" b="0" i="0" u="none" strike="noStrike" cap="none">
              <a:solidFill>
                <a:schemeClr val="dk1"/>
              </a:solidFill>
              <a:latin typeface="Meiryo"/>
              <a:ea typeface="Meiryo"/>
              <a:cs typeface="Meiryo"/>
              <a:sym typeface="Meiryo"/>
            </a:endParaRPr>
          </a:p>
        </p:txBody>
      </p:sp>
      <p:sp>
        <p:nvSpPr>
          <p:cNvPr id="736" name="Google Shape;736;p56"/>
          <p:cNvSpPr/>
          <p:nvPr/>
        </p:nvSpPr>
        <p:spPr>
          <a:xfrm>
            <a:off x="331687" y="1562234"/>
            <a:ext cx="4716000" cy="576000"/>
          </a:xfrm>
          <a:prstGeom prst="roundRect">
            <a:avLst>
              <a:gd name="adj" fmla="val 13527"/>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MP2　非デジタルとデジタル</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目的を実現するための手段として、非デジタルとデジタルの両方を組み合わせた課題解決方法を検討できる</a:t>
            </a:r>
            <a:endParaRPr sz="1200" b="0" i="0" u="none" strike="noStrike" cap="none">
              <a:solidFill>
                <a:schemeClr val="dk1"/>
              </a:solidFill>
              <a:latin typeface="Meiryo"/>
              <a:ea typeface="Meiryo"/>
              <a:cs typeface="Meiryo"/>
              <a:sym typeface="Meiryo"/>
            </a:endParaRPr>
          </a:p>
        </p:txBody>
      </p:sp>
      <p:sp>
        <p:nvSpPr>
          <p:cNvPr id="737" name="Google Shape;737;p56"/>
          <p:cNvSpPr/>
          <p:nvPr/>
        </p:nvSpPr>
        <p:spPr>
          <a:xfrm>
            <a:off x="331687" y="958907"/>
            <a:ext cx="4716000" cy="576000"/>
          </a:xfrm>
          <a:prstGeom prst="roundRect">
            <a:avLst>
              <a:gd name="adj" fmla="val 14217"/>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72000"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MP1　目指す旗を立てる</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経営者のビジョンを理解し、経営方針に基づいてプロジェクトが解決すべき課題を定義し、目指すべき旗を立てることができる</a:t>
            </a:r>
            <a:endParaRPr sz="1400" b="0" i="0" u="none" strike="noStrike" cap="none">
              <a:solidFill>
                <a:srgbClr val="000000"/>
              </a:solidFill>
              <a:latin typeface="Arial"/>
              <a:ea typeface="Arial"/>
              <a:cs typeface="Arial"/>
              <a:sym typeface="Arial"/>
            </a:endParaRPr>
          </a:p>
        </p:txBody>
      </p:sp>
      <p:sp>
        <p:nvSpPr>
          <p:cNvPr id="738" name="Google Shape;738;p56"/>
          <p:cNvSpPr/>
          <p:nvPr/>
        </p:nvSpPr>
        <p:spPr>
          <a:xfrm>
            <a:off x="331687" y="2768887"/>
            <a:ext cx="4716000" cy="720000"/>
          </a:xfrm>
          <a:prstGeom prst="roundRect">
            <a:avLst>
              <a:gd name="adj" fmla="val 13527"/>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MP4　理解と納得の形成</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自社が実現したいことを網羅的にわかりやすく資料化し、経営層、社内、外部委託先などすべての関係者に説明し、理解と納得を形成できる　</a:t>
            </a:r>
            <a:endParaRPr sz="1400" b="0" i="0" u="none" strike="noStrike" cap="none">
              <a:solidFill>
                <a:srgbClr val="000000"/>
              </a:solidFill>
              <a:latin typeface="Arial"/>
              <a:ea typeface="Arial"/>
              <a:cs typeface="Arial"/>
              <a:sym typeface="Arial"/>
            </a:endParaRPr>
          </a:p>
        </p:txBody>
      </p:sp>
      <p:sp>
        <p:nvSpPr>
          <p:cNvPr id="739" name="Google Shape;739;p56"/>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740" name="Google Shape;740;p56"/>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741" name="Google Shape;741;p56"/>
          <p:cNvSpPr txBox="1"/>
          <p:nvPr/>
        </p:nvSpPr>
        <p:spPr>
          <a:xfrm>
            <a:off x="220959" y="701991"/>
            <a:ext cx="1134572"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Plan/Decide</a:t>
            </a:r>
            <a:endParaRPr sz="1200" b="0" i="0" u="none" strike="noStrike" cap="none">
              <a:solidFill>
                <a:schemeClr val="dk1"/>
              </a:solidFill>
              <a:latin typeface="Meiryo"/>
              <a:ea typeface="Meiryo"/>
              <a:cs typeface="Meiryo"/>
              <a:sym typeface="Meiryo"/>
            </a:endParaRPr>
          </a:p>
        </p:txBody>
      </p:sp>
      <p:sp>
        <p:nvSpPr>
          <p:cNvPr id="742" name="Google Shape;742;p56"/>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53</a:t>
            </a:fld>
            <a:endParaRPr/>
          </a:p>
        </p:txBody>
      </p:sp>
      <p:sp>
        <p:nvSpPr>
          <p:cNvPr id="743" name="Google Shape;743;p56"/>
          <p:cNvSpPr/>
          <p:nvPr/>
        </p:nvSpPr>
        <p:spPr>
          <a:xfrm>
            <a:off x="5391327" y="1491393"/>
            <a:ext cx="4176000" cy="648000"/>
          </a:xfrm>
          <a:prstGeom prst="roundRect">
            <a:avLst>
              <a:gd name="adj" fmla="val 20583"/>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000000"/>
                </a:solidFill>
                <a:latin typeface="Meiryo"/>
                <a:ea typeface="Meiryo"/>
                <a:cs typeface="Meiryo"/>
                <a:sym typeface="Meiryo"/>
              </a:rPr>
              <a:t>MD2　WBSを使いこなす</a:t>
            </a:r>
            <a:endParaRPr sz="12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Meiryo"/>
                <a:ea typeface="Meiryo"/>
                <a:cs typeface="Meiryo"/>
                <a:sym typeface="Meiryo"/>
              </a:rPr>
              <a:t>WBS（work breakdown structure）を作成し、タスク相関、マイルスートン、ボトルネックを明らかにできる</a:t>
            </a:r>
            <a:endParaRPr sz="1200" b="0" i="0" u="none" strike="noStrike" cap="none">
              <a:solidFill>
                <a:srgbClr val="000000"/>
              </a:solidFill>
              <a:latin typeface="Meiryo"/>
              <a:ea typeface="Meiryo"/>
              <a:cs typeface="Meiryo"/>
              <a:sym typeface="Meiryo"/>
            </a:endParaRPr>
          </a:p>
        </p:txBody>
      </p:sp>
      <p:sp>
        <p:nvSpPr>
          <p:cNvPr id="744" name="Google Shape;744;p56"/>
          <p:cNvSpPr/>
          <p:nvPr/>
        </p:nvSpPr>
        <p:spPr>
          <a:xfrm>
            <a:off x="5391327" y="5789266"/>
            <a:ext cx="4176000" cy="648000"/>
          </a:xfrm>
          <a:prstGeom prst="roundRect">
            <a:avLst>
              <a:gd name="adj" fmla="val 16617"/>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000000"/>
                </a:solidFill>
                <a:latin typeface="Meiryo"/>
                <a:ea typeface="Meiryo"/>
                <a:cs typeface="Meiryo"/>
                <a:sym typeface="Meiryo"/>
              </a:rPr>
              <a:t>MD8　良い仲間をつくる</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Meiryo"/>
                <a:ea typeface="Meiryo"/>
                <a:cs typeface="Meiryo"/>
                <a:sym typeface="Meiryo"/>
              </a:rPr>
              <a:t>社内の誰がどんな知識や経験を持っているかを把握し、現場の情報を直接集めることができる</a:t>
            </a:r>
            <a:endParaRPr sz="1200" b="0" i="0" u="none" strike="noStrike" cap="none">
              <a:solidFill>
                <a:srgbClr val="000000"/>
              </a:solidFill>
              <a:latin typeface="Meiryo"/>
              <a:ea typeface="Meiryo"/>
              <a:cs typeface="Meiryo"/>
              <a:sym typeface="Meiryo"/>
            </a:endParaRPr>
          </a:p>
        </p:txBody>
      </p:sp>
      <p:sp>
        <p:nvSpPr>
          <p:cNvPr id="745" name="Google Shape;745;p56"/>
          <p:cNvSpPr/>
          <p:nvPr/>
        </p:nvSpPr>
        <p:spPr>
          <a:xfrm>
            <a:off x="5391327" y="793081"/>
            <a:ext cx="4176000" cy="648000"/>
          </a:xfrm>
          <a:prstGeom prst="roundRect">
            <a:avLst>
              <a:gd name="adj" fmla="val 13547"/>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000000"/>
                </a:solidFill>
                <a:latin typeface="Meiryo"/>
                <a:ea typeface="Meiryo"/>
                <a:cs typeface="Meiryo"/>
                <a:sym typeface="Meiryo"/>
              </a:rPr>
              <a:t>MD1　徹底した資料化</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Meiryo"/>
                <a:ea typeface="Meiryo"/>
                <a:cs typeface="Meiryo"/>
                <a:sym typeface="Meiryo"/>
              </a:rPr>
              <a:t>方針、計画、ルール、体制、課題、議事、ToDoなどを、徹底して資料化してプロジェクトを可視化できる</a:t>
            </a:r>
            <a:endParaRPr sz="1200" b="0" i="0" u="none" strike="noStrike" cap="none">
              <a:solidFill>
                <a:srgbClr val="000000"/>
              </a:solidFill>
              <a:latin typeface="Meiryo"/>
              <a:ea typeface="Meiryo"/>
              <a:cs typeface="Meiryo"/>
              <a:sym typeface="Meiryo"/>
            </a:endParaRPr>
          </a:p>
        </p:txBody>
      </p:sp>
      <p:sp>
        <p:nvSpPr>
          <p:cNvPr id="746" name="Google Shape;746;p56"/>
          <p:cNvSpPr/>
          <p:nvPr/>
        </p:nvSpPr>
        <p:spPr>
          <a:xfrm>
            <a:off x="357288" y="3804650"/>
            <a:ext cx="4716000" cy="576000"/>
          </a:xfrm>
          <a:prstGeom prst="roundRect">
            <a:avLst>
              <a:gd name="adj" fmla="val 15816"/>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MA1　軌道修正</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進捗を振り返り、良い点と悪い点を整理し、より良く進めるために必要な軌道修正を提案できる</a:t>
            </a:r>
            <a:endParaRPr sz="1200" b="0" i="0" u="none" strike="noStrike" cap="none">
              <a:solidFill>
                <a:schemeClr val="dk1"/>
              </a:solidFill>
              <a:latin typeface="Meiryo"/>
              <a:ea typeface="Meiryo"/>
              <a:cs typeface="Meiryo"/>
              <a:sym typeface="Meiryo"/>
            </a:endParaRPr>
          </a:p>
        </p:txBody>
      </p:sp>
      <p:sp>
        <p:nvSpPr>
          <p:cNvPr id="747" name="Google Shape;747;p56"/>
          <p:cNvSpPr/>
          <p:nvPr/>
        </p:nvSpPr>
        <p:spPr>
          <a:xfrm>
            <a:off x="357288" y="5908403"/>
            <a:ext cx="4716000" cy="576000"/>
          </a:xfrm>
          <a:prstGeom prst="roundRect">
            <a:avLst>
              <a:gd name="adj" fmla="val 20583"/>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MC2　定期的な情報発信</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定期的にプロジェクトの状況を社内関係者へ共有し、課題達成のモチベーションを高め、関心と協力を持続できる</a:t>
            </a:r>
            <a:endParaRPr sz="1400" b="0" i="0" u="none" strike="noStrike" cap="none">
              <a:solidFill>
                <a:srgbClr val="000000"/>
              </a:solidFill>
              <a:latin typeface="Arial"/>
              <a:ea typeface="Arial"/>
              <a:cs typeface="Arial"/>
              <a:sym typeface="Arial"/>
            </a:endParaRPr>
          </a:p>
        </p:txBody>
      </p:sp>
      <p:sp>
        <p:nvSpPr>
          <p:cNvPr id="748" name="Google Shape;748;p56"/>
          <p:cNvSpPr/>
          <p:nvPr/>
        </p:nvSpPr>
        <p:spPr>
          <a:xfrm>
            <a:off x="357288" y="5302265"/>
            <a:ext cx="4716000" cy="576000"/>
          </a:xfrm>
          <a:prstGeom prst="roundRect">
            <a:avLst>
              <a:gd name="adj" fmla="val 21702"/>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MC1　問題を早めに拾う</a:t>
            </a:r>
            <a:r>
              <a:rPr lang="ja-JP" sz="1200" b="0" i="0" u="none" strike="noStrike" cap="none">
                <a:solidFill>
                  <a:schemeClr val="dk1"/>
                </a:solidFill>
                <a:latin typeface="Meiryo"/>
                <a:ea typeface="Meiryo"/>
                <a:cs typeface="Meiryo"/>
                <a:sym typeface="Meiryo"/>
              </a:rPr>
              <a:t>　</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進捗状況と全体像を把握し、進行上の問題やリスクなど悪い情報こそ早めに拾って経営者へ報告・相談できる</a:t>
            </a:r>
            <a:endParaRPr sz="1400" b="0" i="0" u="none" strike="noStrike" cap="none">
              <a:solidFill>
                <a:srgbClr val="000000"/>
              </a:solidFill>
              <a:latin typeface="Arial"/>
              <a:ea typeface="Arial"/>
              <a:cs typeface="Arial"/>
              <a:sym typeface="Arial"/>
            </a:endParaRPr>
          </a:p>
        </p:txBody>
      </p:sp>
      <p:sp>
        <p:nvSpPr>
          <p:cNvPr id="749" name="Google Shape;749;p56"/>
          <p:cNvSpPr/>
          <p:nvPr/>
        </p:nvSpPr>
        <p:spPr>
          <a:xfrm>
            <a:off x="5391327" y="3694329"/>
            <a:ext cx="4176000" cy="648000"/>
          </a:xfrm>
          <a:prstGeom prst="roundRect">
            <a:avLst>
              <a:gd name="adj" fmla="val 13412"/>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000000"/>
                </a:solidFill>
                <a:latin typeface="Meiryo"/>
                <a:ea typeface="Meiryo"/>
                <a:cs typeface="Meiryo"/>
                <a:sym typeface="Meiryo"/>
              </a:rPr>
              <a:t>MD5　ITベンダーとの良好な関係</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Meiryo"/>
                <a:ea typeface="Meiryo"/>
                <a:cs typeface="Meiryo"/>
                <a:sym typeface="Meiryo"/>
              </a:rPr>
              <a:t>ITベンダー等の外部委託先と良好な関係を形成し、齟齬のないコミュニケーションができる</a:t>
            </a:r>
            <a:endParaRPr sz="1400" b="0" i="0" u="none" strike="noStrike" cap="none">
              <a:solidFill>
                <a:srgbClr val="000000"/>
              </a:solidFill>
              <a:latin typeface="Arial"/>
              <a:ea typeface="Arial"/>
              <a:cs typeface="Arial"/>
              <a:sym typeface="Arial"/>
            </a:endParaRPr>
          </a:p>
        </p:txBody>
      </p:sp>
      <p:sp>
        <p:nvSpPr>
          <p:cNvPr id="750" name="Google Shape;750;p56"/>
          <p:cNvSpPr/>
          <p:nvPr/>
        </p:nvSpPr>
        <p:spPr>
          <a:xfrm>
            <a:off x="5391327" y="5090953"/>
            <a:ext cx="4176000" cy="648000"/>
          </a:xfrm>
          <a:prstGeom prst="roundRect">
            <a:avLst>
              <a:gd name="adj" fmla="val 20583"/>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000000"/>
                </a:solidFill>
                <a:latin typeface="Meiryo"/>
                <a:ea typeface="Meiryo"/>
                <a:cs typeface="Meiryo"/>
                <a:sym typeface="Meiryo"/>
              </a:rPr>
              <a:t>MD7　契約手続き</a:t>
            </a:r>
            <a:endParaRPr sz="12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Meiryo"/>
                <a:ea typeface="Meiryo"/>
                <a:cs typeface="Meiryo"/>
                <a:sym typeface="Meiryo"/>
              </a:rPr>
              <a:t>外部委託先との契約手続きができる（条文確認、条件整理、合意形成、等）</a:t>
            </a:r>
            <a:endParaRPr sz="1400" b="0" i="0" u="none" strike="noStrike" cap="none">
              <a:solidFill>
                <a:srgbClr val="000000"/>
              </a:solidFill>
              <a:latin typeface="Arial"/>
              <a:ea typeface="Arial"/>
              <a:cs typeface="Arial"/>
              <a:sym typeface="Arial"/>
            </a:endParaRPr>
          </a:p>
        </p:txBody>
      </p:sp>
      <p:sp>
        <p:nvSpPr>
          <p:cNvPr id="751" name="Google Shape;751;p56"/>
          <p:cNvSpPr/>
          <p:nvPr/>
        </p:nvSpPr>
        <p:spPr>
          <a:xfrm>
            <a:off x="5391327" y="4392641"/>
            <a:ext cx="4176000" cy="648000"/>
          </a:xfrm>
          <a:prstGeom prst="roundRect">
            <a:avLst>
              <a:gd name="adj" fmla="val 14847"/>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000000"/>
                </a:solidFill>
                <a:latin typeface="Meiryo"/>
                <a:ea typeface="Meiryo"/>
                <a:cs typeface="Meiryo"/>
                <a:sym typeface="Meiryo"/>
              </a:rPr>
              <a:t>MD6　ITベンダーの理解度をつかむ</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Meiryo"/>
                <a:ea typeface="Meiryo"/>
                <a:cs typeface="Meiryo"/>
                <a:sym typeface="Meiryo"/>
              </a:rPr>
              <a:t>外部委託先から説明された資料や仕様書等から、自社の要望がどこまで実現できるかを評価できる</a:t>
            </a:r>
            <a:endParaRPr sz="1400" b="0" i="0" u="none" strike="noStrike" cap="none">
              <a:solidFill>
                <a:srgbClr val="000000"/>
              </a:solidFill>
              <a:latin typeface="Arial"/>
              <a:ea typeface="Arial"/>
              <a:cs typeface="Arial"/>
              <a:sym typeface="Arial"/>
            </a:endParaRPr>
          </a:p>
        </p:txBody>
      </p:sp>
      <p:sp>
        <p:nvSpPr>
          <p:cNvPr id="752" name="Google Shape;752;p56"/>
          <p:cNvSpPr/>
          <p:nvPr/>
        </p:nvSpPr>
        <p:spPr>
          <a:xfrm>
            <a:off x="5379962" y="2996017"/>
            <a:ext cx="4176000" cy="648000"/>
          </a:xfrm>
          <a:prstGeom prst="roundRect">
            <a:avLst>
              <a:gd name="adj" fmla="val 12504"/>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000000"/>
                </a:solidFill>
                <a:latin typeface="Meiryo"/>
                <a:ea typeface="Meiryo"/>
                <a:cs typeface="Meiryo"/>
                <a:sym typeface="Meiryo"/>
              </a:rPr>
              <a:t>MD4　環境準備とテスト計画</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Meiryo"/>
                <a:ea typeface="Meiryo"/>
                <a:cs typeface="Meiryo"/>
                <a:sym typeface="Meiryo"/>
              </a:rPr>
              <a:t>新システムを使い始めるために必要な環境準備やマスタ設定、入念なテストなどを計画的に遂行できる</a:t>
            </a:r>
            <a:endParaRPr sz="1400" b="0" i="0" u="none" strike="noStrike" cap="none">
              <a:solidFill>
                <a:srgbClr val="000000"/>
              </a:solidFill>
              <a:latin typeface="Arial"/>
              <a:ea typeface="Arial"/>
              <a:cs typeface="Arial"/>
              <a:sym typeface="Arial"/>
            </a:endParaRPr>
          </a:p>
        </p:txBody>
      </p:sp>
      <p:sp>
        <p:nvSpPr>
          <p:cNvPr id="753" name="Google Shape;753;p56"/>
          <p:cNvSpPr/>
          <p:nvPr/>
        </p:nvSpPr>
        <p:spPr>
          <a:xfrm>
            <a:off x="5379962" y="2189705"/>
            <a:ext cx="4176000" cy="756000"/>
          </a:xfrm>
          <a:prstGeom prst="roundRect">
            <a:avLst>
              <a:gd name="adj" fmla="val 15468"/>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000000"/>
                </a:solidFill>
                <a:latin typeface="Meiryo"/>
                <a:ea typeface="Meiryo"/>
                <a:cs typeface="Meiryo"/>
                <a:sym typeface="Meiryo"/>
              </a:rPr>
              <a:t>MD3　システムと業務の設計</a:t>
            </a:r>
            <a:endParaRPr sz="1200" b="1"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rgbClr val="000000"/>
                </a:solidFill>
                <a:latin typeface="Meiryo"/>
                <a:ea typeface="Meiryo"/>
                <a:cs typeface="Meiryo"/>
                <a:sym typeface="Meiryo"/>
              </a:rPr>
              <a:t>誰がいつ動くのか、どう使うのか、何を操作するのか、運用手順の変更も踏まえ、具体的な運用を織り込んだシステムと業務の設計を行える</a:t>
            </a:r>
            <a:endParaRPr sz="1200" b="0" i="0" u="none" strike="noStrike" cap="none">
              <a:solidFill>
                <a:srgbClr val="000000"/>
              </a:solidFill>
              <a:latin typeface="Meiryo"/>
              <a:ea typeface="Meiryo"/>
              <a:cs typeface="Meiryo"/>
              <a:sym typeface="Meiryo"/>
            </a:endParaRPr>
          </a:p>
        </p:txBody>
      </p:sp>
      <p:sp>
        <p:nvSpPr>
          <p:cNvPr id="754" name="Google Shape;754;p56"/>
          <p:cNvSpPr/>
          <p:nvPr/>
        </p:nvSpPr>
        <p:spPr>
          <a:xfrm>
            <a:off x="357288" y="4401376"/>
            <a:ext cx="4716000" cy="576000"/>
          </a:xfrm>
          <a:prstGeom prst="roundRect">
            <a:avLst>
              <a:gd name="adj" fmla="val 20233"/>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chemeClr val="dk1"/>
                </a:solidFill>
                <a:latin typeface="Meiryo"/>
                <a:ea typeface="Meiryo"/>
                <a:cs typeface="Meiryo"/>
                <a:sym typeface="Meiryo"/>
              </a:rPr>
              <a:t>MA2　頼る、力を借りる</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問題は必ず出るもの、抱え込まずに困った時に困ったとはっきり言い、社内に助けを求めることができる</a:t>
            </a:r>
            <a:endParaRPr sz="1400" b="0" i="0" u="none" strike="noStrike" cap="none">
              <a:solidFill>
                <a:srgbClr val="000000"/>
              </a:solidFill>
              <a:latin typeface="Arial"/>
              <a:ea typeface="Arial"/>
              <a:cs typeface="Arial"/>
              <a:sym typeface="Arial"/>
            </a:endParaRPr>
          </a:p>
        </p:txBody>
      </p:sp>
      <p:sp>
        <p:nvSpPr>
          <p:cNvPr id="755" name="Google Shape;755;p56"/>
          <p:cNvSpPr txBox="1"/>
          <p:nvPr/>
        </p:nvSpPr>
        <p:spPr>
          <a:xfrm>
            <a:off x="220959" y="5045790"/>
            <a:ext cx="1329193"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Check/Observe</a:t>
            </a:r>
            <a:endParaRPr sz="1200" b="0" i="0" u="none" strike="noStrike" cap="none">
              <a:solidFill>
                <a:schemeClr val="dk1"/>
              </a:solidFill>
              <a:latin typeface="Meiryo"/>
              <a:ea typeface="Meiryo"/>
              <a:cs typeface="Meiryo"/>
              <a:sym typeface="Meiryo"/>
            </a:endParaRPr>
          </a:p>
        </p:txBody>
      </p:sp>
      <p:sp>
        <p:nvSpPr>
          <p:cNvPr id="756" name="Google Shape;756;p56"/>
          <p:cNvSpPr txBox="1"/>
          <p:nvPr/>
        </p:nvSpPr>
        <p:spPr>
          <a:xfrm>
            <a:off x="220959" y="3546066"/>
            <a:ext cx="1134572"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0" i="0" u="none" strike="noStrike" cap="none">
                <a:solidFill>
                  <a:schemeClr val="dk1"/>
                </a:solidFill>
                <a:latin typeface="Meiryo"/>
                <a:ea typeface="Meiryo"/>
                <a:cs typeface="Meiryo"/>
                <a:sym typeface="Meiryo"/>
              </a:rPr>
              <a:t>Act/Orient</a:t>
            </a:r>
            <a:endParaRPr sz="1400" b="0" i="0" u="none" strike="noStrike" cap="none">
              <a:solidFill>
                <a:srgbClr val="000000"/>
              </a:solidFill>
              <a:latin typeface="Arial"/>
              <a:ea typeface="Arial"/>
              <a:cs typeface="Arial"/>
              <a:sym typeface="Arial"/>
            </a:endParaRPr>
          </a:p>
        </p:txBody>
      </p:sp>
      <p:sp>
        <p:nvSpPr>
          <p:cNvPr id="757" name="Google Shape;757;p56"/>
          <p:cNvSpPr/>
          <p:nvPr/>
        </p:nvSpPr>
        <p:spPr>
          <a:xfrm>
            <a:off x="5144062" y="1885331"/>
            <a:ext cx="180000" cy="540000"/>
          </a:xfrm>
          <a:prstGeom prst="rightArrow">
            <a:avLst>
              <a:gd name="adj1" fmla="val 50000"/>
              <a:gd name="adj2" fmla="val 50000"/>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0000"/>
              </a:solidFill>
              <a:latin typeface="Calibri"/>
              <a:ea typeface="Calibri"/>
              <a:cs typeface="Calibri"/>
              <a:sym typeface="Calibri"/>
            </a:endParaRPr>
          </a:p>
        </p:txBody>
      </p:sp>
      <p:sp>
        <p:nvSpPr>
          <p:cNvPr id="758" name="Google Shape;758;p56"/>
          <p:cNvSpPr/>
          <p:nvPr/>
        </p:nvSpPr>
        <p:spPr>
          <a:xfrm rot="10800000">
            <a:off x="5144649" y="5591265"/>
            <a:ext cx="180000" cy="540000"/>
          </a:xfrm>
          <a:prstGeom prst="rightArrow">
            <a:avLst>
              <a:gd name="adj1" fmla="val 50000"/>
              <a:gd name="adj2" fmla="val 50000"/>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0000"/>
              </a:solidFill>
              <a:latin typeface="Calibri"/>
              <a:ea typeface="Calibri"/>
              <a:cs typeface="Calibri"/>
              <a:sym typeface="Calibri"/>
            </a:endParaRPr>
          </a:p>
        </p:txBody>
      </p:sp>
      <p:sp>
        <p:nvSpPr>
          <p:cNvPr id="759" name="Google Shape;759;p56"/>
          <p:cNvSpPr/>
          <p:nvPr/>
        </p:nvSpPr>
        <p:spPr>
          <a:xfrm rot="-5400000">
            <a:off x="2599687" y="3380223"/>
            <a:ext cx="180000" cy="540000"/>
          </a:xfrm>
          <a:prstGeom prst="rightArrow">
            <a:avLst>
              <a:gd name="adj1" fmla="val 50000"/>
              <a:gd name="adj2" fmla="val 50000"/>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0000"/>
              </a:solidFill>
              <a:latin typeface="Calibri"/>
              <a:ea typeface="Calibri"/>
              <a:cs typeface="Calibri"/>
              <a:sym typeface="Calibri"/>
            </a:endParaRPr>
          </a:p>
        </p:txBody>
      </p:sp>
      <p:sp>
        <p:nvSpPr>
          <p:cNvPr id="760" name="Google Shape;760;p56"/>
          <p:cNvSpPr/>
          <p:nvPr/>
        </p:nvSpPr>
        <p:spPr>
          <a:xfrm rot="-5400000">
            <a:off x="2625288" y="4886468"/>
            <a:ext cx="180000" cy="540000"/>
          </a:xfrm>
          <a:prstGeom prst="rightArrow">
            <a:avLst>
              <a:gd name="adj1" fmla="val 50000"/>
              <a:gd name="adj2" fmla="val 50000"/>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0000"/>
              </a:solidFill>
              <a:latin typeface="Calibri"/>
              <a:ea typeface="Calibri"/>
              <a:cs typeface="Calibri"/>
              <a:sym typeface="Calibri"/>
            </a:endParaRPr>
          </a:p>
        </p:txBody>
      </p:sp>
      <p:sp>
        <p:nvSpPr>
          <p:cNvPr id="761" name="Google Shape;761;p56"/>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762" name="Google Shape;762;p56"/>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766"/>
        <p:cNvGrpSpPr/>
        <p:nvPr/>
      </p:nvGrpSpPr>
      <p:grpSpPr>
        <a:xfrm>
          <a:off x="0" y="0"/>
          <a:ext cx="0" cy="0"/>
          <a:chOff x="0" y="0"/>
          <a:chExt cx="0" cy="0"/>
        </a:xfrm>
      </p:grpSpPr>
      <p:graphicFrame>
        <p:nvGraphicFramePr>
          <p:cNvPr id="767" name="Google Shape;767;p57"/>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経営者のビジョンを理解し、経営方針に基づいてプロジェクトが解決すべき課題を定義し、目指すべき旗を立てることができる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98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発足時は、プロジェクトの方向性はおおよそ決まっていても関係者全員が腹落ちしているわけではありません。会社の方向性や経営者の意図を汲み、プロジェクトの背景やあるべき姿を文書化し、経営者やプロジェクトメンバーの合意形成を行いましょう。その後、プロジェクト会議で、現在の状況を鑑みながら解決すべき課題や解決策を認識し、目指すべきゴールを決めましょう。</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・経営ビジョンや環境変化から「ありたい姿」を具体化して描くことができる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・「ありたい姿」と自社の「現状」のギャップから「解決すべき課題」を定義できる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2088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・自社の経営の方向性の理解 ⇒ 経営理念、経営方針、会社の歴史、ITパスポートのストラテジ系（企業活動、経営戦略、システム戦略）</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・自社やお客様の業界の知識 ⇒ インターネット、業界雑誌や新聞、業界団体参加</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・同業他社の動向 ⇒ 同業他社のホームページ、DX認定企業のDX推進計画書</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・デジタル活用の知識 ⇒ 中堅・中小企業向け デジタルガバナンス・コード実践の手引き</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ワークグループ活動によりビジネスドメイン分析（As-Is、</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7"/>
                            </a:ext>
                          </a:extLst>
                        </a:rPr>
                        <a:t>To-</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8"/>
                            </a:ext>
                          </a:extLst>
                        </a:rPr>
                        <a:t>Be</a:t>
                      </a:r>
                      <a:r>
                        <a:rPr lang="ja-JP" sz="1200" b="0" i="0" u="none" strike="noStrike" cap="none">
                          <a:solidFill>
                            <a:schemeClr val="dk1"/>
                          </a:solidFill>
                          <a:latin typeface="Meiryo"/>
                          <a:ea typeface="Meiryo"/>
                          <a:cs typeface="Meiryo"/>
                          <a:sym typeface="Meiryo"/>
                        </a:rPr>
                        <a:t>）やビジネスモデルキャンバスを作成する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9"/>
                            </a:ext>
                          </a:extLst>
                        </a:rPr>
                        <a:t>「</a:t>
                      </a:r>
                      <a:r>
                        <a:rPr lang="ja-JP" sz="1200" u="none" strike="noStrike" cap="none">
                          <a:solidFill>
                            <a:schemeClr val="dk1"/>
                          </a:solidFill>
                          <a:latin typeface="Meiryo"/>
                          <a:ea typeface="Meiryo"/>
                          <a:cs typeface="Meiryo"/>
                          <a:sym typeface="Meiryo"/>
                        </a:rPr>
                        <a:t>ありたい姿」と自社の「現状」のギャップから</a:t>
                      </a:r>
                      <a:r>
                        <a:rPr lang="ja-JP" sz="1200" b="0" i="0" u="none" strike="noStrike" cap="none">
                          <a:solidFill>
                            <a:schemeClr val="dk1"/>
                          </a:solidFill>
                          <a:latin typeface="Meiryo"/>
                          <a:ea typeface="Meiryo"/>
                          <a:cs typeface="Meiryo"/>
                          <a:sym typeface="Meiryo"/>
                        </a:rPr>
                        <a:t>課題抽出と実施項目の検討を行う</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8219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方針のたたき台を作成しプロジェクトメンバーでディスカッションを行いましょう。事前に進め方について経営者と会話を持ち、方向性の合意を取っておくと進めやすくなります。プロジェクトメンバーの腹落ち度を高め積極的な参加を促すために、一部の人の意見だけでなくみんなの意見を聞くようにしましょう。</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768" name="Google Shape;768;p57"/>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MP1　目指す旗を立てる</a:t>
            </a:r>
            <a:endParaRPr sz="1400" b="1" i="0" u="none" strike="noStrike" cap="none">
              <a:solidFill>
                <a:schemeClr val="dk1"/>
              </a:solidFill>
              <a:latin typeface="Meiryo"/>
              <a:ea typeface="Meiryo"/>
              <a:cs typeface="Meiryo"/>
              <a:sym typeface="Meiryo"/>
            </a:endParaRPr>
          </a:p>
        </p:txBody>
      </p:sp>
      <p:sp>
        <p:nvSpPr>
          <p:cNvPr id="769" name="Google Shape;769;p57"/>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770" name="Google Shape;770;p57"/>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771" name="Google Shape;771;p57"/>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54</a:t>
            </a:fld>
            <a:endParaRPr/>
          </a:p>
        </p:txBody>
      </p:sp>
      <p:sp>
        <p:nvSpPr>
          <p:cNvPr id="772" name="Google Shape;772;p57"/>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773" name="Google Shape;773;p57"/>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777"/>
        <p:cNvGrpSpPr/>
        <p:nvPr/>
      </p:nvGrpSpPr>
      <p:grpSpPr>
        <a:xfrm>
          <a:off x="0" y="0"/>
          <a:ext cx="0" cy="0"/>
          <a:chOff x="0" y="0"/>
          <a:chExt cx="0" cy="0"/>
        </a:xfrm>
      </p:grpSpPr>
      <p:graphicFrame>
        <p:nvGraphicFramePr>
          <p:cNvPr id="778" name="Google Shape;778;p58"/>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目的を実現するための手段として、非デジタルとデジタルの両方を組み合わせた課題解決方法を検討できる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41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ツールは業務改善に非常に有効な手段ですが、導入までに時間がかかったり、導入や維持コストが大きくなる可能性もあります。課題によっては現場の知恵を活かしたアナログな改善により短期間で効果が出る場合もありますし、社員のスキルアップで解決できる課題もあります。あるべき姿の実現を念頭に置き、デジタルツールの導入が目的にならないように、課題によっては現場の業務改善やスキルアップで一時対応を行い業務を回し、その後、本質的な対策としてシステムを導入するなど、非デジタルとデジタルを効率的に組み合わせた課題解決方法を検討しましょう。</a:t>
                      </a:r>
                      <a:endParaRPr sz="1400" u="none" strike="noStrike" cap="none"/>
                    </a:p>
                    <a:p>
                      <a:pPr marL="0" marR="0" lvl="0" indent="0" algn="l" rtl="0">
                        <a:lnSpc>
                          <a:spcPct val="100000"/>
                        </a:lnSpc>
                        <a:spcBef>
                          <a:spcPts val="0"/>
                        </a:spcBef>
                        <a:spcAft>
                          <a:spcPts val="0"/>
                        </a:spcAft>
                        <a:buClr>
                          <a:schemeClr val="dk1"/>
                        </a:buClr>
                        <a:buSzPts val="600"/>
                        <a:buFont typeface="Calibri"/>
                        <a:buNone/>
                      </a:pPr>
                      <a:endParaRPr sz="6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・課題の内容や原因をまとめることができる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・これまでのIT活用の取り組みと現在地を整理できる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・課題の対策方法となるデジタルツールを調査し選定できる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・課題の対策を、非デジタルでの改善も含め、現場と協力して行うことができる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・会社のあるべき姿に向かうために業務をどう変えるかを検討できる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87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・自社の業務知識と業務の流れ</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・同業他社のベストプラクティス事例 ⇒ ITベンダーホームページ、まとめサイト</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・業務のデジタル活用基礎知識 ⇒ ITベンダーホームページ、まとめサイト、中堅・中小企業向けデジタルガバナンス・コード実践の手引き</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・業務改善の知識</a:t>
                      </a:r>
                      <a:endParaRPr sz="1400" u="none" strike="noStrike" cap="none"/>
                    </a:p>
                    <a:p>
                      <a:pPr marL="0" marR="0" lvl="0" indent="0" algn="l" rtl="0">
                        <a:lnSpc>
                          <a:spcPct val="100000"/>
                        </a:lnSpc>
                        <a:spcBef>
                          <a:spcPts val="0"/>
                        </a:spcBef>
                        <a:spcAft>
                          <a:spcPts val="0"/>
                        </a:spcAft>
                        <a:buClr>
                          <a:schemeClr val="dk1"/>
                        </a:buClr>
                        <a:buSzPts val="600"/>
                        <a:buFont typeface="Calibri"/>
                        <a:buNone/>
                      </a:pPr>
                      <a:endParaRPr sz="6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ロジックツリーや業務フロー図などのフレームワークを活用して課題整理を行う</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課題へのデジタルツール選定や非デジタルでの対応を検討する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684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できることをすぐにやる。これが業務改善で大事な姿勢です。マニュアルが見にくければ大きく印刷して張りだす。社内通知が浸透していなければ朝礼で直接伝えるなど、非デジタルですぐにできることは多くあります。そういう改善を次々に実施していく習慣を身につけることが大切です。</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779" name="Google Shape;779;p58"/>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MP2　非デジタルとデジタル</a:t>
            </a:r>
            <a:endParaRPr sz="1400" b="1" i="0" u="none" strike="noStrike" cap="none">
              <a:solidFill>
                <a:schemeClr val="dk1"/>
              </a:solidFill>
              <a:latin typeface="Meiryo"/>
              <a:ea typeface="Meiryo"/>
              <a:cs typeface="Meiryo"/>
              <a:sym typeface="Meiryo"/>
            </a:endParaRPr>
          </a:p>
        </p:txBody>
      </p:sp>
      <p:sp>
        <p:nvSpPr>
          <p:cNvPr id="780" name="Google Shape;780;p58"/>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781" name="Google Shape;781;p58"/>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782" name="Google Shape;782;p58"/>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55</a:t>
            </a:fld>
            <a:endParaRPr/>
          </a:p>
        </p:txBody>
      </p:sp>
      <p:sp>
        <p:nvSpPr>
          <p:cNvPr id="783" name="Google Shape;783;p58"/>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784" name="Google Shape;784;p58"/>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788"/>
        <p:cNvGrpSpPr/>
        <p:nvPr/>
      </p:nvGrpSpPr>
      <p:grpSpPr>
        <a:xfrm>
          <a:off x="0" y="0"/>
          <a:ext cx="0" cy="0"/>
          <a:chOff x="0" y="0"/>
          <a:chExt cx="0" cy="0"/>
        </a:xfrm>
      </p:grpSpPr>
      <p:graphicFrame>
        <p:nvGraphicFramePr>
          <p:cNvPr id="789" name="Google Shape;789;p59"/>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予算、人員、時間等の制約を踏まえ、投資対効果のバランスを最適にできる実行計画を策定できる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48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企業のありたい姿に必ずしも一気にたどり着けるわけではありません。</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例えば、</a:t>
                      </a:r>
                      <a:r>
                        <a:rPr lang="ja-JP" sz="1200" u="none" strike="noStrike" cap="none">
                          <a:solidFill>
                            <a:schemeClr val="dk1"/>
                          </a:solidFill>
                          <a:latin typeface="Meiryo"/>
                          <a:ea typeface="Meiryo"/>
                          <a:cs typeface="Meiryo"/>
                          <a:sym typeface="Meiryo"/>
                        </a:rPr>
                        <a:t>すべ</a:t>
                      </a:r>
                      <a:r>
                        <a:rPr lang="ja-JP" sz="1200" b="0" i="0" u="none" strike="noStrike" cap="none">
                          <a:solidFill>
                            <a:schemeClr val="dk1"/>
                          </a:solidFill>
                          <a:latin typeface="Meiryo"/>
                          <a:ea typeface="Meiryo"/>
                          <a:cs typeface="Meiryo"/>
                          <a:sym typeface="Meiryo"/>
                        </a:rPr>
                        <a:t>ての要求を満たすシステムを検討すると、導入費用や保守費用が高額だったり、移行準備や導入教育及び運用サポートに人手がかかったり、検討～導入に大幅な期間を要したりします。中小企業においてはデジタル活用の推進を通常業務を行いながら進めていくので、プロジェクト本来の目的、課題の優先度とリソースを鑑みながらスケジュールや体制を検討し、現実的な実行計画を策定するようにしましょう。</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0"/>
                            </a:ext>
                          </a:extLst>
                        </a:rPr>
                        <a:t>【スキルの内容】</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・課題を解決した場合の効果をまとめることができる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・課題を放置した時のリスクを優先度（緊急度と影響度）でまとめることができる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・課題の優先度にあわせた対策スケジュールを策定できる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・対策にかかる社内リソースへの負担を評価できる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・対策実行に向けた体制を構築できる</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58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・現状及び対策実施時の</a:t>
                      </a:r>
                      <a:r>
                        <a:rPr lang="ja-JP" sz="1200" u="none" strike="noStrike" cap="none">
                          <a:solidFill>
                            <a:schemeClr val="dk1"/>
                          </a:solidFill>
                          <a:latin typeface="Meiryo"/>
                          <a:ea typeface="Meiryo"/>
                          <a:cs typeface="Meiryo"/>
                          <a:sym typeface="Meiryo"/>
                        </a:rPr>
                        <a:t>工数見積方法や</a:t>
                      </a:r>
                      <a:r>
                        <a:rPr lang="ja-JP" sz="1200" b="0" i="0" u="none" strike="noStrike" cap="none">
                          <a:solidFill>
                            <a:schemeClr val="dk1"/>
                          </a:solidFill>
                          <a:latin typeface="Meiryo"/>
                          <a:ea typeface="Meiryo"/>
                          <a:cs typeface="Meiryo"/>
                          <a:sym typeface="Meiryo"/>
                        </a:rPr>
                        <a:t>社内の業務負荷の理解</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・効果やリスク分析のフレームワークの知識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・スケジュール表や体制図の理解</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重要度のマトリクスなどによる課題の評価を行う</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スケジュール表や体制図の作成を行う</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864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部署や役割毎に繁忙期が異なったり突発的に業務負荷が高くなることがあります。計画的にプロジェクトを行うためには、プロジェクトメンバーの時期による業務負荷を鑑みながら実施計画を立てることが必要です。</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また、自社のデジタル化の状況などを鑑みて、一気にゴールを目指すのではなく、ステップ分けをして実行計画を立てることも有効です。</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790" name="Google Shape;790;p59"/>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MP3　現実的な実行計画</a:t>
            </a:r>
            <a:endParaRPr sz="1400" b="1" i="0" u="none" strike="noStrike" cap="none">
              <a:solidFill>
                <a:schemeClr val="dk1"/>
              </a:solidFill>
              <a:latin typeface="Meiryo"/>
              <a:ea typeface="Meiryo"/>
              <a:cs typeface="Meiryo"/>
              <a:sym typeface="Meiryo"/>
            </a:endParaRPr>
          </a:p>
        </p:txBody>
      </p:sp>
      <p:sp>
        <p:nvSpPr>
          <p:cNvPr id="791" name="Google Shape;791;p59"/>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792" name="Google Shape;792;p59"/>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793" name="Google Shape;793;p59"/>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56</a:t>
            </a:fld>
            <a:endParaRPr/>
          </a:p>
        </p:txBody>
      </p:sp>
      <p:sp>
        <p:nvSpPr>
          <p:cNvPr id="794" name="Google Shape;794;p59"/>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795" name="Google Shape;795;p59"/>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799"/>
        <p:cNvGrpSpPr/>
        <p:nvPr/>
      </p:nvGrpSpPr>
      <p:grpSpPr>
        <a:xfrm>
          <a:off x="0" y="0"/>
          <a:ext cx="0" cy="0"/>
          <a:chOff x="0" y="0"/>
          <a:chExt cx="0" cy="0"/>
        </a:xfrm>
      </p:grpSpPr>
      <p:graphicFrame>
        <p:nvGraphicFramePr>
          <p:cNvPr id="800" name="Google Shape;800;p60"/>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自社が実現したいことを網羅的にわかりやすく資料化し、経営層、社内、外部委託先などすべての関係者に説明し、理解と納得を形成できる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3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システム導入に伴い、今までの仕事のやり方やルールが変わることで、その仕事に丁寧に取り組んできた担当者がないがしろにされたように受け止めたり、ITに対する苦手意識から一部のメンバーが反対したりすることがあります。誰もが変化に積極的に向き合えるわけではありませんし、ITは見えにくい、わかりにいものですから、ただでさえ誤解が生まれがちです。正しく理解し、納得してもらえる取り組みをしましょう。</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・計画の目的や影響範囲を誤解なく正確にわかりやすく資料化できる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・会議の場や一対一の場を組み合わせて、正確な理解形成のための情報発信に取り組める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・同意できなくても納得してもらえる落着点を追求することができる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・相手が誤解していること、理解が不十分であることを推察できる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・理解と納得を形成すべき相手を漏れなく列挙できる</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65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・ITは見えにくい、わかりにくい、誤解されやすいもの、という基本認識</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・正しい理解を形成するための資料作成方法</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・立場や性格、経緯が判断に影響することの理解</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形式的に資料をつくり、形式的な会議をして、ということでは実現できないことを理解し、立ち話や雑談、個別面談など、対話の場を多面的に工夫して設ける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828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共通理解を形成するためには、口頭での伝達ではなく、資料をもとにした説明がやはり大切です。各関係者の立場を理解し、それぞれの視点や課題感を踏まえて資料を作成することで、理解を深めることができるでしょう。修正があった際には修正履歴を残して、経緯を把握しやすくしておく工夫も重要です。</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801" name="Google Shape;801;p60"/>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MP4　理解と納得の形成</a:t>
            </a:r>
            <a:endParaRPr sz="1400" b="1" i="0" u="none" strike="noStrike" cap="none">
              <a:solidFill>
                <a:schemeClr val="dk1"/>
              </a:solidFill>
              <a:latin typeface="Meiryo"/>
              <a:ea typeface="Meiryo"/>
              <a:cs typeface="Meiryo"/>
              <a:sym typeface="Meiryo"/>
            </a:endParaRPr>
          </a:p>
        </p:txBody>
      </p:sp>
      <p:sp>
        <p:nvSpPr>
          <p:cNvPr id="802" name="Google Shape;802;p60"/>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803" name="Google Shape;803;p60"/>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804" name="Google Shape;804;p60"/>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805" name="Google Shape;805;p60"/>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
        <p:nvSpPr>
          <p:cNvPr id="806" name="Google Shape;806;p60"/>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57</a:t>
            </a:fld>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810"/>
        <p:cNvGrpSpPr/>
        <p:nvPr/>
      </p:nvGrpSpPr>
      <p:grpSpPr>
        <a:xfrm>
          <a:off x="0" y="0"/>
          <a:ext cx="0" cy="0"/>
          <a:chOff x="0" y="0"/>
          <a:chExt cx="0" cy="0"/>
        </a:xfrm>
      </p:grpSpPr>
      <p:graphicFrame>
        <p:nvGraphicFramePr>
          <p:cNvPr id="811" name="Google Shape;811;p61"/>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方針、計画、ルール、体制、課題、議事、ToDoなどを、徹底して資料化してプロジェクトを可視化できる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12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多くの人間で関わり合って行うプロジェクトにおいては、わかりやすい資料の作成が重要です。プロジェクトの大きさにかかわらず、一つ一つ決めたことを資料にまとめて共有しましょう。ITプロジェクトというものは、IT知識やIT活用の経験、ITに関する苦手意識、先入観によってメンバー間にIT導入後のイメージや課題解決の効果などについて認識の違いが起きるものです。こまめに資料に起こして可視化することで理解を合わせやすくなります。ITに不慣れなメンバー</a:t>
                      </a:r>
                      <a:r>
                        <a:rPr lang="ja-JP" sz="1200" u="none" strike="noStrike" cap="none">
                          <a:solidFill>
                            <a:schemeClr val="dk1"/>
                          </a:solidFill>
                          <a:latin typeface="Meiryo"/>
                          <a:ea typeface="Meiryo"/>
                          <a:cs typeface="Meiryo"/>
                          <a:sym typeface="Meiryo"/>
                        </a:rPr>
                        <a:t>が</a:t>
                      </a:r>
                      <a:r>
                        <a:rPr lang="ja-JP" sz="1200" b="0" i="0" u="none" strike="noStrike" cap="none">
                          <a:solidFill>
                            <a:schemeClr val="dk1"/>
                          </a:solidFill>
                          <a:latin typeface="Meiryo"/>
                          <a:ea typeface="Meiryo"/>
                          <a:cs typeface="Meiryo"/>
                          <a:sym typeface="Meiryo"/>
                        </a:rPr>
                        <a:t>いることを想像して、資料</a:t>
                      </a:r>
                      <a:r>
                        <a:rPr lang="ja-JP" sz="1200" u="none" strike="noStrike" cap="none">
                          <a:solidFill>
                            <a:schemeClr val="dk1"/>
                          </a:solidFill>
                          <a:latin typeface="Meiryo"/>
                          <a:ea typeface="Meiryo"/>
                          <a:cs typeface="Meiryo"/>
                          <a:sym typeface="Meiryo"/>
                        </a:rPr>
                        <a:t>を</a:t>
                      </a:r>
                      <a:r>
                        <a:rPr lang="ja-JP" sz="1200" b="0" i="0" u="none" strike="noStrike" cap="none">
                          <a:solidFill>
                            <a:schemeClr val="dk1"/>
                          </a:solidFill>
                          <a:latin typeface="Meiryo"/>
                          <a:ea typeface="Meiryo"/>
                          <a:cs typeface="Meiryo"/>
                          <a:sym typeface="Meiryo"/>
                        </a:rPr>
                        <a:t>作成することが大切です。</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・要点を簡潔に伝える資料や管理表などを素早く作成できる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・伝えるべき内容をITが不慣れなメンバーにもわかりやすい表現で資料を作ることができる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・グループウ</a:t>
                      </a:r>
                      <a:r>
                        <a:rPr lang="ja-JP" sz="1200" u="none" strike="noStrike" cap="none">
                          <a:solidFill>
                            <a:schemeClr val="dk1"/>
                          </a:solidFill>
                          <a:latin typeface="Meiryo"/>
                          <a:ea typeface="Meiryo"/>
                          <a:cs typeface="Meiryo"/>
                          <a:sym typeface="Meiryo"/>
                        </a:rPr>
                        <a:t>ェ</a:t>
                      </a:r>
                      <a:r>
                        <a:rPr lang="ja-JP" sz="1200" b="0" i="0" u="none" strike="noStrike" cap="none">
                          <a:solidFill>
                            <a:schemeClr val="dk1"/>
                          </a:solidFill>
                          <a:latin typeface="Meiryo"/>
                          <a:ea typeface="Meiryo"/>
                          <a:cs typeface="Meiryo"/>
                          <a:sym typeface="Meiryo"/>
                        </a:rPr>
                        <a:t>アなど情報共有ツールを使うことができる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62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1"/>
                            </a:ext>
                          </a:extLst>
                        </a:rPr>
                        <a:t>【座学・基礎知識】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・プロジェクトマネジメント</a:t>
                      </a:r>
                      <a:r>
                        <a:rPr lang="ja-JP" sz="1200" u="none" strike="noStrike" cap="none">
                          <a:solidFill>
                            <a:schemeClr val="dk1"/>
                          </a:solidFill>
                          <a:latin typeface="Meiryo"/>
                          <a:ea typeface="Meiryo"/>
                          <a:cs typeface="Meiryo"/>
                          <a:sym typeface="Meiryo"/>
                        </a:rPr>
                        <a:t>（フレームワークを活用した資料作成や図解スキル）の知識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・To-Do管理ツールや情報共有ツールの知識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まずは記録をとることを習慣化する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情報が構造化され、優先順位の判断などがしやすくなるので、できるだけ一覧表形式でまとめる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プロジェクトマネジメントの教材（PMの7つ道具など）を学ぶ</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108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に関する資料は、社内で統一したひな形を決め、自ら率先してひな形を活用しましょう。書記や作成者を決めて、作成ソフトや締め切り、共有方法も決めておきましょう。可視化した資料は、メールで共有したり共有フォルダーに置</a:t>
                      </a:r>
                      <a:r>
                        <a:rPr lang="ja-JP" sz="1200" u="none" strike="noStrike" cap="none">
                          <a:solidFill>
                            <a:schemeClr val="dk1"/>
                          </a:solidFill>
                          <a:latin typeface="Meiryo"/>
                          <a:ea typeface="Meiryo"/>
                          <a:cs typeface="Meiryo"/>
                          <a:sym typeface="Meiryo"/>
                        </a:rPr>
                        <a:t>く</a:t>
                      </a:r>
                      <a:r>
                        <a:rPr lang="ja-JP" sz="1200" b="0" i="0" u="none" strike="noStrike" cap="none">
                          <a:solidFill>
                            <a:schemeClr val="dk1"/>
                          </a:solidFill>
                          <a:latin typeface="Meiryo"/>
                          <a:ea typeface="Meiryo"/>
                          <a:cs typeface="Meiryo"/>
                          <a:sym typeface="Meiryo"/>
                        </a:rPr>
                        <a:t>だけではなく、掲示板に貼り出したり社内回覧することも有効です。伝える努力が必要です。ITベンダーとの会議の議事録やTo-Do管理もITベンダー任せにせず、自分たちで主体的に資料化しましょう。</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812" name="Google Shape;812;p61"/>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MD1　徹底した資料化</a:t>
            </a:r>
            <a:endParaRPr sz="1400" b="1" i="0" u="none" strike="noStrike" cap="none">
              <a:solidFill>
                <a:schemeClr val="dk1"/>
              </a:solidFill>
              <a:latin typeface="Meiryo"/>
              <a:ea typeface="Meiryo"/>
              <a:cs typeface="Meiryo"/>
              <a:sym typeface="Meiryo"/>
            </a:endParaRPr>
          </a:p>
        </p:txBody>
      </p:sp>
      <p:sp>
        <p:nvSpPr>
          <p:cNvPr id="813" name="Google Shape;813;p61"/>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814" name="Google Shape;814;p61"/>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815" name="Google Shape;815;p61"/>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58</a:t>
            </a:fld>
            <a:endParaRPr/>
          </a:p>
        </p:txBody>
      </p:sp>
      <p:sp>
        <p:nvSpPr>
          <p:cNvPr id="816" name="Google Shape;816;p61"/>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817" name="Google Shape;817;p61"/>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821"/>
        <p:cNvGrpSpPr/>
        <p:nvPr/>
      </p:nvGrpSpPr>
      <p:grpSpPr>
        <a:xfrm>
          <a:off x="0" y="0"/>
          <a:ext cx="0" cy="0"/>
          <a:chOff x="0" y="0"/>
          <a:chExt cx="0" cy="0"/>
        </a:xfrm>
      </p:grpSpPr>
      <p:graphicFrame>
        <p:nvGraphicFramePr>
          <p:cNvPr id="822" name="Google Shape;822;p62"/>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WBS（work breakdown structure）を作成し、タスク相関、マイルスートン、ボトルネックを明らかにできる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55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には多くの関係者が参加し、必要なタスクも多岐に渡ってきます。プロジェクトが進行していくと、途中で進捗がつかみにくくなったり、上手く進まなかったりすることがあります。そのタスクは誰が担当すべきなのか、いつが期日なのか、誰かの作業を待たなければいけないかなど、関係者間で共通認識を形成していくことが大切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必要なタスクを洗い出し、洗い出された項目を表にし、それをスケジュール化していきましょう。そして無理や無駄がないかを確認することが重要です。</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・ゴールから逆算して全体スケジュールを分解し、詳細スケジュールに落とし込むことができる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・タスク同士の相関や因果関係を明らかにできる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・ITベンダーの作成したスケジュールをもとに自社のタスクを記載したスケジュールを作成できる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・工程の進捗、メンバーの忙しさ、納期見通しなどを定期的に確認できる</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4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・WBSの知識、活用方法の理解</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・プロジェクトマネジメントの一般的知識</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インターネットでサンプルとなるWBSを入手する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いつ誰が何をどのようにいつまでに行うかなどの項目を書き出す</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90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の繁忙期や決算期に重ならないかなど、プロジェクトの計画に無理がないか計画時点で確認しましょう。作成したWBSをもとに進捗会議を進めていきましょう。そして上手く進んだこと、上手くいかないことなどを教訓として記録していきましょう。不慣れでも良いのでWBSを作成しはじめ、回数を重ねて書き慣れていきましょう。</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823" name="Google Shape;823;p62"/>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MD2　WBSを使いこなす</a:t>
            </a:r>
            <a:endParaRPr sz="1400" b="1" i="0" u="none" strike="noStrike" cap="none">
              <a:solidFill>
                <a:schemeClr val="dk1"/>
              </a:solidFill>
              <a:latin typeface="Meiryo"/>
              <a:ea typeface="Meiryo"/>
              <a:cs typeface="Meiryo"/>
              <a:sym typeface="Meiryo"/>
            </a:endParaRPr>
          </a:p>
        </p:txBody>
      </p:sp>
      <p:sp>
        <p:nvSpPr>
          <p:cNvPr id="824" name="Google Shape;824;p62"/>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825" name="Google Shape;825;p62"/>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826" name="Google Shape;826;p62"/>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59</a:t>
            </a:fld>
            <a:endParaRPr/>
          </a:p>
        </p:txBody>
      </p:sp>
      <p:sp>
        <p:nvSpPr>
          <p:cNvPr id="827" name="Google Shape;827;p62"/>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828" name="Google Shape;828;p62"/>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9"/>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6</a:t>
            </a:fld>
            <a:endParaRPr/>
          </a:p>
        </p:txBody>
      </p:sp>
      <p:sp>
        <p:nvSpPr>
          <p:cNvPr id="163" name="Google Shape;163;p9"/>
          <p:cNvSpPr/>
          <p:nvPr/>
        </p:nvSpPr>
        <p:spPr>
          <a:xfrm>
            <a:off x="4314210" y="970429"/>
            <a:ext cx="5112000" cy="684000"/>
          </a:xfrm>
          <a:prstGeom prst="roundRect">
            <a:avLst>
              <a:gd name="adj" fmla="val 10263"/>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200"/>
              <a:buFont typeface="Meiryo"/>
              <a:buNone/>
            </a:pPr>
            <a:r>
              <a:rPr lang="ja-JP" sz="1200" b="1" i="0" u="none" strike="noStrike" cap="none">
                <a:solidFill>
                  <a:schemeClr val="dk1"/>
                </a:solidFill>
                <a:latin typeface="Meiryo"/>
                <a:ea typeface="Meiryo"/>
                <a:cs typeface="Meiryo"/>
                <a:sym typeface="Meiryo"/>
              </a:rPr>
              <a:t>PD1　コンテンツを自ら作る</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部分的にでも自社の強みや顧客価値を伝えるコンテンツを制作できる（文章、図表、写真、動画、販促資料、業務マニュアル等） </a:t>
            </a:r>
            <a:endParaRPr sz="1200" b="0" i="0" u="none" strike="noStrike" cap="none">
              <a:solidFill>
                <a:schemeClr val="dk1"/>
              </a:solidFill>
              <a:latin typeface="Meiryo"/>
              <a:ea typeface="Meiryo"/>
              <a:cs typeface="Meiryo"/>
              <a:sym typeface="Meiryo"/>
            </a:endParaRPr>
          </a:p>
        </p:txBody>
      </p:sp>
      <p:sp>
        <p:nvSpPr>
          <p:cNvPr id="164" name="Google Shape;164;p9"/>
          <p:cNvSpPr/>
          <p:nvPr/>
        </p:nvSpPr>
        <p:spPr>
          <a:xfrm>
            <a:off x="476022" y="1497647"/>
            <a:ext cx="3276000" cy="864000"/>
          </a:xfrm>
          <a:prstGeom prst="roundRect">
            <a:avLst>
              <a:gd name="adj" fmla="val 7920"/>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200"/>
              <a:buFont typeface="Meiryo"/>
              <a:buNone/>
            </a:pPr>
            <a:r>
              <a:rPr lang="ja-JP" sz="1200" b="1" i="0" u="none" strike="noStrike" cap="none">
                <a:solidFill>
                  <a:schemeClr val="dk1"/>
                </a:solidFill>
                <a:latin typeface="Meiryo"/>
                <a:ea typeface="Meiryo"/>
                <a:cs typeface="Meiryo"/>
                <a:sym typeface="Meiryo"/>
              </a:rPr>
              <a:t>PP1　土台となる仮説づくり</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誰に何をどのように伝え、いつまでにどういった成果を目指すのか、狙いを仮説として資料にまとめることができる</a:t>
            </a:r>
            <a:endParaRPr sz="1200" b="0" i="0" u="none" strike="noStrike" cap="none">
              <a:solidFill>
                <a:schemeClr val="dk1"/>
              </a:solidFill>
              <a:latin typeface="Meiryo"/>
              <a:ea typeface="Meiryo"/>
              <a:cs typeface="Meiryo"/>
              <a:sym typeface="Meiryo"/>
            </a:endParaRPr>
          </a:p>
        </p:txBody>
      </p:sp>
      <p:sp>
        <p:nvSpPr>
          <p:cNvPr id="165" name="Google Shape;165;p9"/>
          <p:cNvSpPr txBox="1"/>
          <p:nvPr/>
        </p:nvSpPr>
        <p:spPr>
          <a:xfrm>
            <a:off x="357290" y="1187906"/>
            <a:ext cx="1134572"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Plan/Decide</a:t>
            </a:r>
            <a:endParaRPr sz="1200" b="0" i="0" u="none" strike="noStrike" cap="none">
              <a:solidFill>
                <a:schemeClr val="dk1"/>
              </a:solidFill>
              <a:latin typeface="Meiryo"/>
              <a:ea typeface="Meiryo"/>
              <a:cs typeface="Meiryo"/>
              <a:sym typeface="Meiryo"/>
            </a:endParaRPr>
          </a:p>
        </p:txBody>
      </p:sp>
      <p:sp>
        <p:nvSpPr>
          <p:cNvPr id="166" name="Google Shape;166;p9"/>
          <p:cNvSpPr txBox="1"/>
          <p:nvPr/>
        </p:nvSpPr>
        <p:spPr>
          <a:xfrm>
            <a:off x="8729066" y="727485"/>
            <a:ext cx="793069" cy="27695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Do/Act</a:t>
            </a:r>
            <a:endParaRPr sz="1200" b="0" i="0" u="none" strike="noStrike" cap="none">
              <a:solidFill>
                <a:schemeClr val="dk1"/>
              </a:solidFill>
              <a:latin typeface="Meiryo"/>
              <a:ea typeface="Meiryo"/>
              <a:cs typeface="Meiryo"/>
              <a:sym typeface="Meiryo"/>
            </a:endParaRPr>
          </a:p>
        </p:txBody>
      </p:sp>
      <p:sp>
        <p:nvSpPr>
          <p:cNvPr id="167" name="Google Shape;167;p9"/>
          <p:cNvSpPr/>
          <p:nvPr/>
        </p:nvSpPr>
        <p:spPr>
          <a:xfrm>
            <a:off x="476022" y="4829812"/>
            <a:ext cx="3276000" cy="864000"/>
          </a:xfrm>
          <a:prstGeom prst="roundRect">
            <a:avLst>
              <a:gd name="adj" fmla="val 12252"/>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200"/>
              <a:buFont typeface="Meiryo"/>
              <a:buNone/>
            </a:pPr>
            <a:r>
              <a:rPr lang="ja-JP" sz="1200" b="1" i="0" u="none" strike="noStrike" cap="none">
                <a:solidFill>
                  <a:schemeClr val="dk1"/>
                </a:solidFill>
                <a:latin typeface="Meiryo"/>
                <a:ea typeface="Meiryo"/>
                <a:cs typeface="Meiryo"/>
                <a:sym typeface="Meiryo"/>
              </a:rPr>
              <a:t>PA2　あらたな可能性に目を配る</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既存客はもとより、新規・潜在顧客のニーズ・要望から、自社が提供できる魅力を整理できる</a:t>
            </a:r>
            <a:endParaRPr sz="1800" b="0" i="0" u="none" strike="noStrike" cap="none">
              <a:solidFill>
                <a:schemeClr val="dk1"/>
              </a:solidFill>
              <a:latin typeface="Meiryo"/>
              <a:ea typeface="Meiryo"/>
              <a:cs typeface="Meiryo"/>
              <a:sym typeface="Meiryo"/>
            </a:endParaRPr>
          </a:p>
        </p:txBody>
      </p:sp>
      <p:sp>
        <p:nvSpPr>
          <p:cNvPr id="168" name="Google Shape;168;p9"/>
          <p:cNvSpPr/>
          <p:nvPr/>
        </p:nvSpPr>
        <p:spPr>
          <a:xfrm>
            <a:off x="4308969" y="3197561"/>
            <a:ext cx="5112000" cy="684000"/>
          </a:xfrm>
          <a:prstGeom prst="roundRect">
            <a:avLst>
              <a:gd name="adj" fmla="val 10263"/>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200"/>
              <a:buFont typeface="Meiryo"/>
              <a:buNone/>
            </a:pPr>
            <a:r>
              <a:rPr lang="ja-JP" sz="1200" b="1" i="0" u="none" strike="noStrike" cap="none">
                <a:solidFill>
                  <a:schemeClr val="dk1"/>
                </a:solidFill>
                <a:latin typeface="Meiryo"/>
                <a:ea typeface="Meiryo"/>
                <a:cs typeface="Meiryo"/>
                <a:sym typeface="Meiryo"/>
              </a:rPr>
              <a:t>PD4　正しく楽しめる</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著作権法や景品表示法、業界固有のガイドライン等を遵守し、リアルでウソのない等身大の情報発信を熱量を持って楽しめる</a:t>
            </a:r>
            <a:endParaRPr sz="1800" b="0" i="0" u="none" strike="noStrike" cap="none">
              <a:solidFill>
                <a:schemeClr val="dk1"/>
              </a:solidFill>
              <a:latin typeface="Meiryo"/>
              <a:ea typeface="Meiryo"/>
              <a:cs typeface="Meiryo"/>
              <a:sym typeface="Meiryo"/>
            </a:endParaRPr>
          </a:p>
        </p:txBody>
      </p:sp>
      <p:sp>
        <p:nvSpPr>
          <p:cNvPr id="169" name="Google Shape;169;p9"/>
          <p:cNvSpPr txBox="1"/>
          <p:nvPr/>
        </p:nvSpPr>
        <p:spPr>
          <a:xfrm>
            <a:off x="357290" y="3510143"/>
            <a:ext cx="1134572"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Meiryo"/>
              <a:buNone/>
            </a:pPr>
            <a:r>
              <a:rPr lang="ja-JP" sz="1200" b="0" i="0" u="none" strike="noStrike" cap="none">
                <a:solidFill>
                  <a:srgbClr val="000000"/>
                </a:solidFill>
                <a:latin typeface="Meiryo"/>
                <a:ea typeface="Meiryo"/>
                <a:cs typeface="Meiryo"/>
                <a:sym typeface="Meiryo"/>
              </a:rPr>
              <a:t>Act/Orient</a:t>
            </a:r>
            <a:endParaRPr sz="1200" b="0" i="0" u="none" strike="noStrike" cap="none">
              <a:solidFill>
                <a:schemeClr val="dk1"/>
              </a:solidFill>
              <a:latin typeface="Meiryo"/>
              <a:ea typeface="Meiryo"/>
              <a:cs typeface="Meiryo"/>
              <a:sym typeface="Meiryo"/>
            </a:endParaRPr>
          </a:p>
        </p:txBody>
      </p:sp>
      <p:sp>
        <p:nvSpPr>
          <p:cNvPr id="170" name="Google Shape;170;p9"/>
          <p:cNvSpPr/>
          <p:nvPr/>
        </p:nvSpPr>
        <p:spPr>
          <a:xfrm>
            <a:off x="4308970" y="2455183"/>
            <a:ext cx="5111999" cy="684000"/>
          </a:xfrm>
          <a:prstGeom prst="roundRect">
            <a:avLst>
              <a:gd name="adj" fmla="val 10263"/>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200"/>
              <a:buFont typeface="Meiryo"/>
              <a:buNone/>
            </a:pPr>
            <a:r>
              <a:rPr lang="ja-JP" sz="1200" b="1" i="0" u="none" strike="noStrike" cap="none">
                <a:solidFill>
                  <a:schemeClr val="dk1"/>
                </a:solidFill>
                <a:latin typeface="Meiryo"/>
                <a:ea typeface="Meiryo"/>
                <a:cs typeface="Meiryo"/>
                <a:sym typeface="Meiryo"/>
              </a:rPr>
              <a:t>PD3　ディレクション</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専門業者やクラウドソーシングなど社外の制作者を選定し、発注し、狙いを伝え、ディレクション（指揮・進行管理）できる</a:t>
            </a:r>
            <a:endParaRPr sz="1200" b="0" i="0" u="none" strike="noStrike" cap="none">
              <a:solidFill>
                <a:schemeClr val="dk1"/>
              </a:solidFill>
              <a:latin typeface="Meiryo"/>
              <a:ea typeface="Meiryo"/>
              <a:cs typeface="Meiryo"/>
              <a:sym typeface="Meiryo"/>
            </a:endParaRPr>
          </a:p>
        </p:txBody>
      </p:sp>
      <p:sp>
        <p:nvSpPr>
          <p:cNvPr id="171" name="Google Shape;171;p9"/>
          <p:cNvSpPr/>
          <p:nvPr/>
        </p:nvSpPr>
        <p:spPr>
          <a:xfrm>
            <a:off x="4314210" y="1712806"/>
            <a:ext cx="5112000" cy="684000"/>
          </a:xfrm>
          <a:prstGeom prst="roundRect">
            <a:avLst>
              <a:gd name="adj" fmla="val 10263"/>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200"/>
              <a:buFont typeface="Meiryo"/>
              <a:buNone/>
            </a:pPr>
            <a:r>
              <a:rPr lang="ja-JP" sz="1200" b="1" i="0" u="none" strike="noStrike" cap="none">
                <a:solidFill>
                  <a:schemeClr val="dk1"/>
                </a:solidFill>
                <a:latin typeface="Meiryo"/>
                <a:ea typeface="Meiryo"/>
                <a:cs typeface="Meiryo"/>
                <a:sym typeface="Meiryo"/>
              </a:rPr>
              <a:t>PD2　情報発信ツールを自ら使う</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Meiryo"/>
              <a:buNone/>
            </a:pPr>
            <a:r>
              <a:rPr lang="ja-JP" sz="1200" b="0" i="0" u="none" strike="noStrike" cap="none">
                <a:solidFill>
                  <a:srgbClr val="000000"/>
                </a:solidFill>
                <a:latin typeface="Meiryo"/>
                <a:ea typeface="Meiryo"/>
                <a:cs typeface="Meiryo"/>
                <a:sym typeface="Meiryo"/>
              </a:rPr>
              <a:t>部分的にでも定番の</a:t>
            </a:r>
            <a:r>
              <a:rPr lang="ja-JP" sz="1200" b="0" i="0" u="none" strike="noStrike" cap="none">
                <a:solidFill>
                  <a:schemeClr val="dk1"/>
                </a:solidFill>
                <a:latin typeface="Meiryo"/>
                <a:ea typeface="Meiryo"/>
                <a:cs typeface="Meiryo"/>
                <a:sym typeface="Meiryo"/>
              </a:rPr>
              <a:t>情報発信ツールを使うことができる(WordPress(CMS)、YouTube、Instagram、画像動画編集ソフト等)</a:t>
            </a:r>
            <a:endParaRPr sz="1200" b="0" i="0" u="none" strike="noStrike" cap="none">
              <a:solidFill>
                <a:schemeClr val="dk1"/>
              </a:solidFill>
              <a:latin typeface="Meiryo"/>
              <a:ea typeface="Meiryo"/>
              <a:cs typeface="Meiryo"/>
              <a:sym typeface="Meiryo"/>
            </a:endParaRPr>
          </a:p>
        </p:txBody>
      </p:sp>
      <p:sp>
        <p:nvSpPr>
          <p:cNvPr id="172" name="Google Shape;172;p9"/>
          <p:cNvSpPr/>
          <p:nvPr/>
        </p:nvSpPr>
        <p:spPr>
          <a:xfrm>
            <a:off x="3946669" y="1659647"/>
            <a:ext cx="180000" cy="540000"/>
          </a:xfrm>
          <a:prstGeom prst="rightArrow">
            <a:avLst>
              <a:gd name="adj1" fmla="val 50000"/>
              <a:gd name="adj2" fmla="val 50000"/>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0000"/>
              </a:solidFill>
              <a:latin typeface="Calibri"/>
              <a:ea typeface="Calibri"/>
              <a:cs typeface="Calibri"/>
              <a:sym typeface="Calibri"/>
            </a:endParaRPr>
          </a:p>
        </p:txBody>
      </p:sp>
      <p:sp>
        <p:nvSpPr>
          <p:cNvPr id="173" name="Google Shape;173;p9"/>
          <p:cNvSpPr/>
          <p:nvPr/>
        </p:nvSpPr>
        <p:spPr>
          <a:xfrm rot="5400000">
            <a:off x="6774964" y="4589200"/>
            <a:ext cx="180000" cy="540000"/>
          </a:xfrm>
          <a:prstGeom prst="rightArrow">
            <a:avLst>
              <a:gd name="adj1" fmla="val 50000"/>
              <a:gd name="adj2" fmla="val 50000"/>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0000"/>
              </a:solidFill>
              <a:latin typeface="Meiryo"/>
              <a:ea typeface="Meiryo"/>
              <a:cs typeface="Meiryo"/>
              <a:sym typeface="Meiryo"/>
            </a:endParaRPr>
          </a:p>
        </p:txBody>
      </p:sp>
      <p:sp>
        <p:nvSpPr>
          <p:cNvPr id="174" name="Google Shape;174;p9"/>
          <p:cNvSpPr/>
          <p:nvPr/>
        </p:nvSpPr>
        <p:spPr>
          <a:xfrm rot="10800000">
            <a:off x="3940621" y="4991812"/>
            <a:ext cx="180000" cy="540000"/>
          </a:xfrm>
          <a:prstGeom prst="rightArrow">
            <a:avLst>
              <a:gd name="adj1" fmla="val 50000"/>
              <a:gd name="adj2" fmla="val 50000"/>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0000"/>
              </a:solidFill>
              <a:latin typeface="Meiryo"/>
              <a:ea typeface="Meiryo"/>
              <a:cs typeface="Meiryo"/>
              <a:sym typeface="Meiryo"/>
            </a:endParaRPr>
          </a:p>
        </p:txBody>
      </p:sp>
      <p:sp>
        <p:nvSpPr>
          <p:cNvPr id="175" name="Google Shape;175;p9"/>
          <p:cNvSpPr/>
          <p:nvPr/>
        </p:nvSpPr>
        <p:spPr>
          <a:xfrm>
            <a:off x="476022" y="2437783"/>
            <a:ext cx="3276000" cy="864000"/>
          </a:xfrm>
          <a:prstGeom prst="roundRect">
            <a:avLst>
              <a:gd name="adj" fmla="val 10263"/>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200"/>
              <a:buFont typeface="Meiryo"/>
              <a:buNone/>
            </a:pPr>
            <a:r>
              <a:rPr lang="ja-JP" sz="1200" b="1" i="0" u="none" strike="noStrike" cap="none">
                <a:solidFill>
                  <a:schemeClr val="dk1"/>
                </a:solidFill>
                <a:latin typeface="Meiryo"/>
                <a:ea typeface="Meiryo"/>
                <a:cs typeface="Meiryo"/>
                <a:sym typeface="Meiryo"/>
              </a:rPr>
              <a:t>PP2　複数の伝達手段を組み合わせる</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魅力を伝えるための手段（資料、Webメディア、接客応対）について理解し、それぞれの活用方針を整理できる</a:t>
            </a:r>
            <a:endParaRPr sz="1200" b="0" i="0" u="none" strike="noStrike" cap="none">
              <a:solidFill>
                <a:schemeClr val="dk1"/>
              </a:solidFill>
              <a:latin typeface="Meiryo"/>
              <a:ea typeface="Meiryo"/>
              <a:cs typeface="Meiryo"/>
              <a:sym typeface="Meiryo"/>
            </a:endParaRPr>
          </a:p>
        </p:txBody>
      </p:sp>
      <p:sp>
        <p:nvSpPr>
          <p:cNvPr id="176" name="Google Shape;176;p9"/>
          <p:cNvSpPr/>
          <p:nvPr/>
        </p:nvSpPr>
        <p:spPr>
          <a:xfrm>
            <a:off x="476425" y="3891866"/>
            <a:ext cx="3276000" cy="864000"/>
          </a:xfrm>
          <a:prstGeom prst="roundRect">
            <a:avLst>
              <a:gd name="adj" fmla="val 9397"/>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200"/>
              <a:buFont typeface="Meiryo"/>
              <a:buNone/>
            </a:pPr>
            <a:r>
              <a:rPr lang="ja-JP" sz="1200" b="1" i="0" u="none" strike="noStrike" cap="none">
                <a:solidFill>
                  <a:schemeClr val="dk1"/>
                </a:solidFill>
                <a:latin typeface="Meiryo"/>
                <a:ea typeface="Meiryo"/>
                <a:cs typeface="Meiryo"/>
                <a:sym typeface="Meiryo"/>
              </a:rPr>
              <a:t>PA1　伝えられたかどうか、結果を直視</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仮説の通りに伝えたいことを伝えられたか、結果を受け止めて、見えたこと、見えなかったことを評価しあう場を運営できる</a:t>
            </a:r>
            <a:endParaRPr sz="1800" b="0" i="0" u="none" strike="noStrike" cap="none">
              <a:solidFill>
                <a:schemeClr val="dk1"/>
              </a:solidFill>
              <a:latin typeface="Meiryo"/>
              <a:ea typeface="Meiryo"/>
              <a:cs typeface="Meiryo"/>
              <a:sym typeface="Meiryo"/>
            </a:endParaRPr>
          </a:p>
        </p:txBody>
      </p:sp>
      <p:sp>
        <p:nvSpPr>
          <p:cNvPr id="177" name="Google Shape;177;p9"/>
          <p:cNvSpPr/>
          <p:nvPr/>
        </p:nvSpPr>
        <p:spPr>
          <a:xfrm>
            <a:off x="4308968" y="5059378"/>
            <a:ext cx="5112000" cy="684000"/>
          </a:xfrm>
          <a:prstGeom prst="roundRect">
            <a:avLst>
              <a:gd name="adj" fmla="val 15597"/>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200"/>
              <a:buFont typeface="Meiryo"/>
              <a:buNone/>
            </a:pPr>
            <a:r>
              <a:rPr lang="ja-JP" sz="1200" b="1" i="0" u="none" strike="noStrike" cap="none">
                <a:solidFill>
                  <a:schemeClr val="dk1"/>
                </a:solidFill>
                <a:latin typeface="Meiryo"/>
                <a:ea typeface="Meiryo"/>
                <a:cs typeface="Meiryo"/>
                <a:sym typeface="Meiryo"/>
              </a:rPr>
              <a:t>PC1　リアクションを定量的につかむ</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Meiryo"/>
              <a:buNone/>
            </a:pPr>
            <a:r>
              <a:rPr lang="ja-JP" sz="1200" b="0" i="0" u="none" strike="noStrike" cap="none">
                <a:solidFill>
                  <a:srgbClr val="000000"/>
                </a:solidFill>
                <a:latin typeface="Meiryo"/>
                <a:ea typeface="Meiryo"/>
                <a:cs typeface="Meiryo"/>
                <a:sym typeface="Meiryo"/>
              </a:rPr>
              <a:t>GoogleアナリティクスなどでWebサイトへのアクセス数を、ページ別</a:t>
            </a:r>
            <a:endParaRPr sz="1200" b="0" i="0" u="none" strike="noStrike" cap="none">
              <a:solidFill>
                <a:srgbClr val="000000"/>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Meiryo"/>
              <a:buNone/>
            </a:pPr>
            <a:r>
              <a:rPr lang="ja-JP" sz="1200" b="0" i="0" u="none" strike="noStrike" cap="none">
                <a:solidFill>
                  <a:srgbClr val="000000"/>
                </a:solidFill>
                <a:latin typeface="Meiryo"/>
                <a:ea typeface="Meiryo"/>
                <a:cs typeface="Meiryo"/>
                <a:sym typeface="Meiryo"/>
              </a:rPr>
              <a:t>・時系列などで</a:t>
            </a:r>
            <a:r>
              <a:rPr lang="ja-JP" sz="1200" b="0" i="0" u="none" strike="noStrike" cap="none">
                <a:solidFill>
                  <a:schemeClr val="dk1"/>
                </a:solidFill>
                <a:latin typeface="Meiryo"/>
                <a:ea typeface="Meiryo"/>
                <a:cs typeface="Meiryo"/>
                <a:sym typeface="Meiryo"/>
              </a:rPr>
              <a:t>定量的に</a:t>
            </a:r>
            <a:r>
              <a:rPr lang="ja-JP" sz="1200" b="0" i="0" u="none" strike="noStrike" cap="none">
                <a:solidFill>
                  <a:srgbClr val="000000"/>
                </a:solidFill>
                <a:latin typeface="Meiryo"/>
                <a:ea typeface="Meiryo"/>
                <a:cs typeface="Meiryo"/>
                <a:sym typeface="Meiryo"/>
              </a:rPr>
              <a:t>把握し変化を知ることができる</a:t>
            </a:r>
            <a:endParaRPr sz="1200" b="0" i="0" u="none" strike="noStrike" cap="none">
              <a:solidFill>
                <a:schemeClr val="dk1"/>
              </a:solidFill>
              <a:latin typeface="Meiryo"/>
              <a:ea typeface="Meiryo"/>
              <a:cs typeface="Meiryo"/>
              <a:sym typeface="Meiryo"/>
            </a:endParaRPr>
          </a:p>
        </p:txBody>
      </p:sp>
      <p:sp>
        <p:nvSpPr>
          <p:cNvPr id="178" name="Google Shape;178;p9"/>
          <p:cNvSpPr txBox="1"/>
          <p:nvPr/>
        </p:nvSpPr>
        <p:spPr>
          <a:xfrm>
            <a:off x="8192942" y="4758699"/>
            <a:ext cx="1329193" cy="27695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200"/>
              <a:buFont typeface="Meiryo"/>
              <a:buNone/>
            </a:pPr>
            <a:r>
              <a:rPr lang="ja-JP" sz="1200" b="0" i="0" u="none" strike="noStrike" cap="none">
                <a:solidFill>
                  <a:srgbClr val="000000"/>
                </a:solidFill>
                <a:latin typeface="Meiryo"/>
                <a:ea typeface="Meiryo"/>
                <a:cs typeface="Meiryo"/>
                <a:sym typeface="Meiryo"/>
              </a:rPr>
              <a:t>Check/Observe</a:t>
            </a:r>
            <a:endParaRPr sz="1200" b="0" i="0" u="none" strike="noStrike" cap="none">
              <a:solidFill>
                <a:srgbClr val="000000"/>
              </a:solidFill>
              <a:latin typeface="Meiryo"/>
              <a:ea typeface="Meiryo"/>
              <a:cs typeface="Meiryo"/>
              <a:sym typeface="Meiryo"/>
            </a:endParaRPr>
          </a:p>
        </p:txBody>
      </p:sp>
      <p:sp>
        <p:nvSpPr>
          <p:cNvPr id="179" name="Google Shape;179;p9"/>
          <p:cNvSpPr/>
          <p:nvPr/>
        </p:nvSpPr>
        <p:spPr>
          <a:xfrm>
            <a:off x="4308968" y="3939939"/>
            <a:ext cx="5111993" cy="684000"/>
          </a:xfrm>
          <a:prstGeom prst="roundRect">
            <a:avLst>
              <a:gd name="adj" fmla="val 10263"/>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200"/>
              <a:buFont typeface="Meiryo"/>
              <a:buNone/>
            </a:pPr>
            <a:r>
              <a:rPr lang="ja-JP" sz="1200" b="1" i="0" u="none" strike="noStrike" cap="none">
                <a:solidFill>
                  <a:schemeClr val="dk1"/>
                </a:solidFill>
                <a:latin typeface="Meiryo"/>
                <a:ea typeface="Meiryo"/>
                <a:cs typeface="Meiryo"/>
                <a:sym typeface="Meiryo"/>
              </a:rPr>
              <a:t>PD5　炎上対策</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ミスコミュニケーションがあった際に、そのフォローやクレーム対応、炎上対策に真摯に取り組める</a:t>
            </a:r>
            <a:endParaRPr sz="1800" b="0" i="0" u="none" strike="noStrike" cap="none">
              <a:solidFill>
                <a:schemeClr val="dk1"/>
              </a:solidFill>
              <a:latin typeface="Meiryo"/>
              <a:ea typeface="Meiryo"/>
              <a:cs typeface="Meiryo"/>
              <a:sym typeface="Meiryo"/>
            </a:endParaRPr>
          </a:p>
        </p:txBody>
      </p:sp>
      <p:sp>
        <p:nvSpPr>
          <p:cNvPr id="180" name="Google Shape;180;p9"/>
          <p:cNvSpPr/>
          <p:nvPr/>
        </p:nvSpPr>
        <p:spPr>
          <a:xfrm rot="-5400000">
            <a:off x="2024022" y="3359561"/>
            <a:ext cx="180000" cy="540000"/>
          </a:xfrm>
          <a:prstGeom prst="rightArrow">
            <a:avLst>
              <a:gd name="adj1" fmla="val 50000"/>
              <a:gd name="adj2" fmla="val 50000"/>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0000"/>
              </a:solidFill>
              <a:latin typeface="Meiryo"/>
              <a:ea typeface="Meiryo"/>
              <a:cs typeface="Meiryo"/>
              <a:sym typeface="Meiryo"/>
            </a:endParaRPr>
          </a:p>
        </p:txBody>
      </p:sp>
      <p:sp>
        <p:nvSpPr>
          <p:cNvPr id="181" name="Google Shape;181;p9"/>
          <p:cNvSpPr/>
          <p:nvPr/>
        </p:nvSpPr>
        <p:spPr>
          <a:xfrm>
            <a:off x="4308968" y="5805547"/>
            <a:ext cx="5112000" cy="684000"/>
          </a:xfrm>
          <a:prstGeom prst="roundRect">
            <a:avLst>
              <a:gd name="adj" fmla="val 15597"/>
            </a:avLst>
          </a:prstGeom>
          <a:solidFill>
            <a:srgbClr val="F2F2F2"/>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200"/>
              <a:buFont typeface="Meiryo"/>
              <a:buNone/>
            </a:pPr>
            <a:r>
              <a:rPr lang="ja-JP" sz="1200" b="1" i="0" u="none" strike="noStrike" cap="none">
                <a:solidFill>
                  <a:schemeClr val="dk1"/>
                </a:solidFill>
                <a:latin typeface="Meiryo"/>
                <a:ea typeface="Meiryo"/>
                <a:cs typeface="Meiryo"/>
                <a:sym typeface="Meiryo"/>
              </a:rPr>
              <a:t>PC2　リアクションを定性的につかむ</a:t>
            </a:r>
            <a:endParaRPr sz="1200" b="1"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200"/>
              <a:buFont typeface="Meiryo"/>
              <a:buNone/>
            </a:pPr>
            <a:r>
              <a:rPr lang="ja-JP" sz="1200" b="0" i="0" u="none" strike="noStrike" cap="none">
                <a:solidFill>
                  <a:srgbClr val="000000"/>
                </a:solidFill>
                <a:latin typeface="Meiryo"/>
                <a:ea typeface="Meiryo"/>
                <a:cs typeface="Meiryo"/>
                <a:sym typeface="Meiryo"/>
              </a:rPr>
              <a:t>コミュニケーションへの社外の反応、問い合わせやクレーム、スタッフの気づき</a:t>
            </a:r>
            <a:r>
              <a:rPr lang="ja-JP" sz="1200" b="0" i="0" u="none" strike="noStrike" cap="none">
                <a:solidFill>
                  <a:schemeClr val="dk1"/>
                </a:solidFill>
                <a:latin typeface="Meiryo"/>
                <a:ea typeface="Meiryo"/>
                <a:cs typeface="Meiryo"/>
                <a:sym typeface="Meiryo"/>
              </a:rPr>
              <a:t>など定性的な情報</a:t>
            </a:r>
            <a:r>
              <a:rPr lang="ja-JP" sz="1200" b="0" i="0" u="none" strike="noStrike" cap="none">
                <a:solidFill>
                  <a:srgbClr val="000000"/>
                </a:solidFill>
                <a:latin typeface="Meiryo"/>
                <a:ea typeface="Meiryo"/>
                <a:cs typeface="Meiryo"/>
                <a:sym typeface="Meiryo"/>
              </a:rPr>
              <a:t>をまめに記録できる</a:t>
            </a:r>
            <a:endParaRPr sz="1200" b="0" i="0" u="none" strike="noStrike" cap="none">
              <a:solidFill>
                <a:schemeClr val="dk1"/>
              </a:solidFill>
              <a:latin typeface="Meiryo"/>
              <a:ea typeface="Meiryo"/>
              <a:cs typeface="Meiryo"/>
              <a:sym typeface="Meiryo"/>
            </a:endParaRPr>
          </a:p>
        </p:txBody>
      </p:sp>
      <p:sp>
        <p:nvSpPr>
          <p:cNvPr id="182" name="Google Shape;182;p9"/>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組織の「伝える力」を伸ばすスキル</a:t>
            </a:r>
            <a:endParaRPr sz="1800" b="0" i="0" u="none" strike="noStrike" cap="none">
              <a:solidFill>
                <a:schemeClr val="dk1"/>
              </a:solidFill>
              <a:latin typeface="Meiryo"/>
              <a:ea typeface="Meiryo"/>
              <a:cs typeface="Meiryo"/>
              <a:sym typeface="Meiryo"/>
            </a:endParaRPr>
          </a:p>
        </p:txBody>
      </p:sp>
      <p:sp>
        <p:nvSpPr>
          <p:cNvPr id="183" name="Google Shape;183;p9"/>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184" name="Google Shape;184;p9"/>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社外に魅力を伝える人材【ファン・メイカー】</a:t>
            </a:r>
            <a:endParaRPr sz="1200" b="1" i="0" u="none" strike="noStrike" cap="none">
              <a:solidFill>
                <a:srgbClr val="595959"/>
              </a:solidFill>
              <a:latin typeface="Meiryo"/>
              <a:ea typeface="Meiryo"/>
              <a:cs typeface="Meiryo"/>
              <a:sym typeface="Meiryo"/>
            </a:endParaRPr>
          </a:p>
        </p:txBody>
      </p:sp>
      <p:sp>
        <p:nvSpPr>
          <p:cNvPr id="185" name="Google Shape;185;p9"/>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Presentation</a:t>
            </a:r>
            <a:endParaRPr sz="1050" b="0" i="0" u="none" strike="noStrike" cap="none">
              <a:solidFill>
                <a:schemeClr val="lt1"/>
              </a:solidFill>
              <a:latin typeface="Meiryo"/>
              <a:ea typeface="Meiryo"/>
              <a:cs typeface="Meiryo"/>
              <a:sym typeface="Meiryo"/>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832"/>
        <p:cNvGrpSpPr/>
        <p:nvPr/>
      </p:nvGrpSpPr>
      <p:grpSpPr>
        <a:xfrm>
          <a:off x="0" y="0"/>
          <a:ext cx="0" cy="0"/>
          <a:chOff x="0" y="0"/>
          <a:chExt cx="0" cy="0"/>
        </a:xfrm>
      </p:grpSpPr>
      <p:graphicFrame>
        <p:nvGraphicFramePr>
          <p:cNvPr id="833" name="Google Shape;833;p63"/>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誰がいつ動くのか、どう使うのか、何を操作するのか、運用手順の変更も踏まえ、具体的な運用を織り込んだシステムと業務の設計を行える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268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全体最適や付加価値向上を目指してデジタル化を行うことで、これまでと業務の流れが変わり、業務担当者の作業内容が変わります。例えば、これまで後工程が入力していた項目を前工程で入力するようにして、手書きやシステム入力の重複を無くして全体的な効率化を実現することもあるでしょう。取引先に出している紙の帳票を電子帳票に変えようとすれば、社外にも変化が及びま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具体的な運用の姿をイメージし、システム導入による影響範囲を特定してシステム設計と同時に業務設計を行いましょう。</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endParaRPr sz="8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・システムフローを理解し業務フローに落とし込める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・業務フロー（現在とシステム導入後）を作成しながら影響範囲を明確化できる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・関連部門やITベンダーの協力を得ながら自社用の操作手順書や社外への説明資料を作成できる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548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・自社の業務の知識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・業務フローの作成知識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・システムフローの理解</a:t>
                      </a:r>
                      <a:endParaRPr sz="1400" u="none" strike="noStrike" cap="none"/>
                    </a:p>
                    <a:p>
                      <a:pPr marL="0" marR="0" lvl="0" indent="0" algn="l" rtl="0">
                        <a:lnSpc>
                          <a:spcPct val="100000"/>
                        </a:lnSpc>
                        <a:spcBef>
                          <a:spcPts val="0"/>
                        </a:spcBef>
                        <a:spcAft>
                          <a:spcPts val="0"/>
                        </a:spcAft>
                        <a:buClr>
                          <a:schemeClr val="dk1"/>
                        </a:buClr>
                        <a:buSzPts val="700"/>
                        <a:buFont typeface="Calibri"/>
                        <a:buNone/>
                      </a:pPr>
                      <a:endParaRPr sz="7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現状のフローとシステム導入後のフローを作成する(before/after)</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システム導入後の操作手順書を作成する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108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システムの標準機能で</a:t>
                      </a:r>
                      <a:r>
                        <a:rPr lang="ja-JP" sz="1200" u="none" strike="noStrike" cap="none">
                          <a:solidFill>
                            <a:schemeClr val="dk1"/>
                          </a:solidFill>
                          <a:latin typeface="Meiryo"/>
                          <a:ea typeface="Meiryo"/>
                          <a:cs typeface="Meiryo"/>
                          <a:sym typeface="Meiryo"/>
                        </a:rPr>
                        <a:t>は</a:t>
                      </a:r>
                      <a:r>
                        <a:rPr lang="ja-JP" sz="1200" b="0" i="0" u="none" strike="noStrike" cap="none">
                          <a:solidFill>
                            <a:schemeClr val="dk1"/>
                          </a:solidFill>
                          <a:latin typeface="Meiryo"/>
                          <a:ea typeface="Meiryo"/>
                          <a:cs typeface="Meiryo"/>
                          <a:sym typeface="Meiryo"/>
                        </a:rPr>
                        <a:t>まかなえない業務もあるでしょう。そういった場合には、その業務が会社の強みにつながっている（競争領域）かが一つの判断基準になります。競争優位につながる業務であれば費用をかけてカスタマイズすることも検討します。強みにつながらない非競争領域の業務であればシステムの標準に合わせて業務を見直すことで効率化につなげます。現在の業務に合わせるのではなく、これからのあるべき（競争力のある）業務のためのシステムを設計することが大切です。</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834" name="Google Shape;834;p63"/>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MD3　システムと業務の設計</a:t>
            </a:r>
            <a:endParaRPr sz="1400" b="1" i="0" u="none" strike="noStrike" cap="none">
              <a:solidFill>
                <a:schemeClr val="dk1"/>
              </a:solidFill>
              <a:latin typeface="Meiryo"/>
              <a:ea typeface="Meiryo"/>
              <a:cs typeface="Meiryo"/>
              <a:sym typeface="Meiryo"/>
            </a:endParaRPr>
          </a:p>
        </p:txBody>
      </p:sp>
      <p:sp>
        <p:nvSpPr>
          <p:cNvPr id="835" name="Google Shape;835;p63"/>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836" name="Google Shape;836;p63"/>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837" name="Google Shape;837;p63"/>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60</a:t>
            </a:fld>
            <a:endParaRPr/>
          </a:p>
        </p:txBody>
      </p:sp>
      <p:sp>
        <p:nvSpPr>
          <p:cNvPr id="838" name="Google Shape;838;p63"/>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839" name="Google Shape;839;p63"/>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843"/>
        <p:cNvGrpSpPr/>
        <p:nvPr/>
      </p:nvGrpSpPr>
      <p:grpSpPr>
        <a:xfrm>
          <a:off x="0" y="0"/>
          <a:ext cx="0" cy="0"/>
          <a:chOff x="0" y="0"/>
          <a:chExt cx="0" cy="0"/>
        </a:xfrm>
      </p:grpSpPr>
      <p:graphicFrame>
        <p:nvGraphicFramePr>
          <p:cNvPr id="844" name="Google Shape;844;p64"/>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新システムを使い始めるために必要な環境準備やマスタ設定、入念なテストなどを計画的に遂行できる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41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新しくシステムを使い始めるためには、そのシステムに合わせた環境の準備が必要になります。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クラウド型のシステムを外出先から利用するなら、外出先でインターネットに接続するためのモバイル環境の手配が必要になります。会議室で業務システムを使うために無線LANの整備が必要なこともあるでしょう。各種マスタ（商品マスタや利用者マスタなど）を設定することも必要です。スムーズに新システムの利用を始めるために導入前テストを行って、業務が滞りなく進められるかの確認も必要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自社で事前に行うべきことを洗い出し、役割分担と期日を明らかにして、入念な準備を行いましょう。</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800"/>
                        <a:buFont typeface="Calibri"/>
                        <a:buNone/>
                      </a:pPr>
                      <a:endParaRPr sz="8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2"/>
                            </a:ext>
                          </a:extLst>
                        </a:rPr>
                        <a:t>【スキルの内容】</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・システム導入</a:t>
                      </a:r>
                      <a:r>
                        <a:rPr lang="ja-JP" sz="1200" u="none" strike="noStrike" cap="none">
                          <a:solidFill>
                            <a:schemeClr val="dk1"/>
                          </a:solidFill>
                          <a:latin typeface="Meiryo"/>
                          <a:ea typeface="Meiryo"/>
                          <a:cs typeface="Meiryo"/>
                          <a:sym typeface="Meiryo"/>
                        </a:rPr>
                        <a:t>や移行</a:t>
                      </a:r>
                      <a:r>
                        <a:rPr lang="ja-JP" sz="1200" b="0" i="0" u="none" strike="noStrike" cap="none">
                          <a:solidFill>
                            <a:schemeClr val="dk1"/>
                          </a:solidFill>
                          <a:latin typeface="Meiryo"/>
                          <a:ea typeface="Meiryo"/>
                          <a:cs typeface="Meiryo"/>
                          <a:sym typeface="Meiryo"/>
                        </a:rPr>
                        <a:t>に必要な環境や準備事項を計画書に落とせる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・システム利用環境を整備できる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・各種マスタへの登録情報の整理・作成および登録（社内の関連部署に依頼）ができる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・テスト計画を作成し、社内やベンダーと協力しながらテストを行える</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51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・自社のデジタル環境（現状とシステム導入後）の理解</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・環境整備として導入するデジタル技術の知識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・自社の業務の理解、マスターデータの構造（取引先や材料・工程・加工設備など）の理解</a:t>
                      </a:r>
                      <a:endParaRPr sz="1400" u="none" strike="noStrike" cap="none"/>
                    </a:p>
                    <a:p>
                      <a:pPr marL="0" marR="0" lvl="0" indent="0" algn="l" rtl="0">
                        <a:lnSpc>
                          <a:spcPct val="100000"/>
                        </a:lnSpc>
                        <a:spcBef>
                          <a:spcPts val="0"/>
                        </a:spcBef>
                        <a:spcAft>
                          <a:spcPts val="0"/>
                        </a:spcAft>
                        <a:buClr>
                          <a:schemeClr val="dk1"/>
                        </a:buClr>
                        <a:buSzPts val="800"/>
                        <a:buFont typeface="Calibri"/>
                        <a:buNone/>
                      </a:pPr>
                      <a:endParaRPr sz="8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ITベンダーに相談しながらシステム利用環境を整備する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既存システムや帳票からシステム導入に必要なマスタ（の一部）を作成する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864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システム検討時や導入開始時に、ベンダーから準備事項と納期が記された全体スケジュールを提出してもらい、きちんと理解できる（社内スケジュールがイメージできる）まで説明してもらいましょう。</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また、環境準備やマスタ設定、テストには各部門の担当者の協力が必要です。普段（プロジェクト開始時から）、前向きに協力してもらえる関係を築いておきましょう。</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845" name="Google Shape;845;p64"/>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MD4　環境準備とテスト計画</a:t>
            </a:r>
            <a:endParaRPr sz="1400" b="1" i="0" u="none" strike="noStrike" cap="none">
              <a:solidFill>
                <a:schemeClr val="dk1"/>
              </a:solidFill>
              <a:latin typeface="Meiryo"/>
              <a:ea typeface="Meiryo"/>
              <a:cs typeface="Meiryo"/>
              <a:sym typeface="Meiryo"/>
            </a:endParaRPr>
          </a:p>
        </p:txBody>
      </p:sp>
      <p:sp>
        <p:nvSpPr>
          <p:cNvPr id="846" name="Google Shape;846;p64"/>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847" name="Google Shape;847;p64"/>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848" name="Google Shape;848;p64"/>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61</a:t>
            </a:fld>
            <a:endParaRPr/>
          </a:p>
        </p:txBody>
      </p:sp>
      <p:sp>
        <p:nvSpPr>
          <p:cNvPr id="849" name="Google Shape;849;p64"/>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850" name="Google Shape;850;p64"/>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854"/>
        <p:cNvGrpSpPr/>
        <p:nvPr/>
      </p:nvGrpSpPr>
      <p:grpSpPr>
        <a:xfrm>
          <a:off x="0" y="0"/>
          <a:ext cx="0" cy="0"/>
          <a:chOff x="0" y="0"/>
          <a:chExt cx="0" cy="0"/>
        </a:xfrm>
      </p:grpSpPr>
      <p:graphicFrame>
        <p:nvGraphicFramePr>
          <p:cNvPr id="855" name="Google Shape;855;p65"/>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ITベンダー等の外部委託先と良好な関係を形成し、齟齬のないコミュニケーションができる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37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2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ITベンダーなどの外部委託先はプロジェクトを成功させるためのパートナーです。必要なことを要求するのは</a:t>
                      </a:r>
                      <a:endParaRPr sz="12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当然ですが、相手の状況や立場を理解して一方的な要求にならないよう</a:t>
                      </a:r>
                      <a:r>
                        <a:rPr lang="ja-JP" sz="1200" u="none" strike="noStrike" cap="none">
                          <a:solidFill>
                            <a:schemeClr val="dk1"/>
                          </a:solidFill>
                          <a:latin typeface="Meiryo"/>
                          <a:ea typeface="Meiryo"/>
                          <a:cs typeface="Meiryo"/>
                          <a:sym typeface="Meiryo"/>
                        </a:rPr>
                        <a:t>に</a:t>
                      </a:r>
                      <a:r>
                        <a:rPr lang="ja-JP" sz="1200" b="0" i="0" u="none" strike="noStrike" cap="none">
                          <a:solidFill>
                            <a:schemeClr val="dk1"/>
                          </a:solidFill>
                          <a:latin typeface="Meiryo"/>
                          <a:ea typeface="Meiryo"/>
                          <a:cs typeface="Meiryo"/>
                          <a:sym typeface="Meiryo"/>
                        </a:rPr>
                        <a:t>することが大切です。要求事項や課題は口頭で伝えるだけでなく、主体的に資料にまとめて伝えるようにしましょう。資料により相互理解が深まることで、「こちらが気づいていない真の課題」に対する解決策を提示してくれるなど、プロジェクト成功へのアドバイスがもらえる関係を作ることができま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2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・ITベンダー等の外部委託先と対話し相互理解を形成する努力をできる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・対話の中で、相手が何をどのレベルでいつまでに求めているのかを推察できる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・ITベンダー等の外部委託先とのコミュニケーション手段やルールを決めることができる</a:t>
                      </a:r>
                      <a:endParaRPr sz="12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・良好な関係を形成するために合意したことを資料に起こして相互確認・共有することができる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51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・ITベンダー等の外部委託先の仕事の進め方、意思決定方法、利益についての基本的な理解</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・コミュニケーション手段の知識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・議事録や課題管理表記載の知識</a:t>
                      </a:r>
                      <a:endParaRPr sz="1400" u="none" strike="noStrike" cap="none"/>
                    </a:p>
                    <a:p>
                      <a:pPr marL="0" marR="0" lvl="0" indent="0" algn="l" rtl="0">
                        <a:lnSpc>
                          <a:spcPct val="100000"/>
                        </a:lnSpc>
                        <a:spcBef>
                          <a:spcPts val="0"/>
                        </a:spcBef>
                        <a:spcAft>
                          <a:spcPts val="0"/>
                        </a:spcAft>
                        <a:buClr>
                          <a:schemeClr val="dk1"/>
                        </a:buClr>
                        <a:buSzPts val="700"/>
                        <a:buFont typeface="Calibri"/>
                        <a:buNone/>
                      </a:pPr>
                      <a:endParaRPr sz="7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まずは記録をとることを習慣化する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情報が構造化され、優先順位の判断などがしやすくなるので、できるだけ一覧表形式でまとめる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864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コミュニケーションの齟齬は</a:t>
                      </a:r>
                      <a:r>
                        <a:rPr lang="ja-JP" sz="1200" u="none" strike="noStrike" cap="none">
                          <a:solidFill>
                            <a:schemeClr val="dk1"/>
                          </a:solidFill>
                          <a:latin typeface="Meiryo"/>
                          <a:ea typeface="Meiryo"/>
                          <a:cs typeface="Meiryo"/>
                          <a:sym typeface="Meiryo"/>
                        </a:rPr>
                        <a:t>パートナー</a:t>
                      </a:r>
                      <a:r>
                        <a:rPr lang="ja-JP" sz="1200" b="0" i="0" u="none" strike="noStrike" cap="none">
                          <a:solidFill>
                            <a:schemeClr val="dk1"/>
                          </a:solidFill>
                          <a:latin typeface="Meiryo"/>
                          <a:ea typeface="Meiryo"/>
                          <a:cs typeface="Meiryo"/>
                          <a:sym typeface="Meiryo"/>
                        </a:rPr>
                        <a:t>との関係を悪くする第一要因なので、事前にコミュニケーションパスや連絡方法を定めておきましょう。コミュニケーションパスは「自社とパートナー双方のプロジェクトマネージャー」</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3"/>
                            </a:ext>
                          </a:extLst>
                        </a:rPr>
                        <a:t>で構成する事が</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4"/>
                            </a:ext>
                          </a:extLst>
                        </a:rPr>
                        <a:t>望ましいです。</a:t>
                      </a:r>
                      <a:r>
                        <a:rPr lang="ja-JP" sz="1200" b="0" i="0" u="none" strike="noStrike" cap="none">
                          <a:solidFill>
                            <a:schemeClr val="dk1"/>
                          </a:solidFill>
                          <a:latin typeface="Meiryo"/>
                          <a:ea typeface="Meiryo"/>
                          <a:cs typeface="Meiryo"/>
                          <a:sym typeface="Meiryo"/>
                        </a:rPr>
                        <a:t>複数の人同士がやり取りをすると「言った言わない問題」が発生し関係悪化の原因となります。</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856" name="Google Shape;856;p65"/>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MD5　ITベンダーとの良好な関係</a:t>
            </a:r>
            <a:endParaRPr sz="1400" b="1" i="0" u="none" strike="noStrike" cap="none">
              <a:solidFill>
                <a:schemeClr val="dk1"/>
              </a:solidFill>
              <a:latin typeface="Meiryo"/>
              <a:ea typeface="Meiryo"/>
              <a:cs typeface="Meiryo"/>
              <a:sym typeface="Meiryo"/>
            </a:endParaRPr>
          </a:p>
        </p:txBody>
      </p:sp>
      <p:sp>
        <p:nvSpPr>
          <p:cNvPr id="857" name="Google Shape;857;p65"/>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858" name="Google Shape;858;p65"/>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859" name="Google Shape;859;p65"/>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62</a:t>
            </a:fld>
            <a:endParaRPr/>
          </a:p>
        </p:txBody>
      </p:sp>
      <p:sp>
        <p:nvSpPr>
          <p:cNvPr id="860" name="Google Shape;860;p65"/>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861" name="Google Shape;861;p65"/>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865"/>
        <p:cNvGrpSpPr/>
        <p:nvPr/>
      </p:nvGrpSpPr>
      <p:grpSpPr>
        <a:xfrm>
          <a:off x="0" y="0"/>
          <a:ext cx="0" cy="0"/>
          <a:chOff x="0" y="0"/>
          <a:chExt cx="0" cy="0"/>
        </a:xfrm>
      </p:grpSpPr>
      <p:graphicFrame>
        <p:nvGraphicFramePr>
          <p:cNvPr id="866" name="Google Shape;866;p66"/>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外部委託先から説明された資料や仕様書等から、自社の要望がどこまで実現できるかを評価できる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01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ITベンダーなどの外部委託会社からの提案書や仕様書をみて、依頼内容をどれだけ理解してもらっているか、認識違いがないかを確認しましょう。予め自社の要望を一覧にしておけば、提示された資料でどのように記載されているかをチェックし、各要望がどのレベルで満たされるかを評価しやすくなりま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記載がない場合や誤解が見られる場合はしっかりと対話の機会を設け、意思疎通を図ることが大切です。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・提供された資料から自社の要望内容が網羅されているか読み取ることができる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・提供された資料から自社の要望内容が網羅されていないものを読み取り対案を確認できる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・自社の要望内容を一覧表に整理できる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40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・コミュニケーションの基本的な知識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要望する内容を一覧表にまとめ評価表を作成することや提案を適切に評価することを学ぶ</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また、外部委託先とのコミュニケーションを密に行いながら意思疎通を諮っていく工夫する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1296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外部委託先から提示された資料の中には、どの顧客にも同じものを提示するような標準資料と、その顧客の要望に合わせて個別作成した資料があるものです。いま説明してもらっている資料はどちらでしょうか</a:t>
                      </a:r>
                      <a:r>
                        <a:rPr lang="ja-JP" sz="1200" u="none" strike="noStrike" cap="none">
                          <a:solidFill>
                            <a:schemeClr val="dk1"/>
                          </a:solidFill>
                          <a:latin typeface="Meiryo"/>
                          <a:ea typeface="Meiryo"/>
                          <a:cs typeface="Meiryo"/>
                          <a:sym typeface="Meiryo"/>
                        </a:rPr>
                        <a:t>？</a:t>
                      </a:r>
                      <a:r>
                        <a:rPr lang="ja-JP" sz="1200" b="0" i="0" u="none" strike="noStrike" cap="none">
                          <a:solidFill>
                            <a:schemeClr val="dk1"/>
                          </a:solidFill>
                          <a:latin typeface="Meiryo"/>
                          <a:ea typeface="Meiryo"/>
                          <a:cs typeface="Meiryo"/>
                          <a:sym typeface="Meiryo"/>
                        </a:rPr>
                        <a:t>標準資料であれば、こちらの要望が網羅されているのかを慎重に確認する必要があります。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また、例えば「顧客管理」と一口に言っても、実際の機能は各システムによって異なるものです。自社が期待する「顧客管理」とは具体的にどの様な機能を意味してるのかをしっかり伝え、外部委託先との間で生まれがちな誤解を減らしていきましょう。</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867" name="Google Shape;867;p66"/>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MD6　ITベンダーの理解度をつかむ</a:t>
            </a:r>
            <a:endParaRPr sz="1400" b="1" i="0" u="none" strike="noStrike" cap="none">
              <a:solidFill>
                <a:schemeClr val="dk1"/>
              </a:solidFill>
              <a:latin typeface="Meiryo"/>
              <a:ea typeface="Meiryo"/>
              <a:cs typeface="Meiryo"/>
              <a:sym typeface="Meiryo"/>
            </a:endParaRPr>
          </a:p>
        </p:txBody>
      </p:sp>
      <p:sp>
        <p:nvSpPr>
          <p:cNvPr id="868" name="Google Shape;868;p66"/>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869" name="Google Shape;869;p66"/>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870" name="Google Shape;870;p66"/>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63</a:t>
            </a:fld>
            <a:endParaRPr/>
          </a:p>
        </p:txBody>
      </p:sp>
      <p:sp>
        <p:nvSpPr>
          <p:cNvPr id="871" name="Google Shape;871;p66"/>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872" name="Google Shape;872;p66"/>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876"/>
        <p:cNvGrpSpPr/>
        <p:nvPr/>
      </p:nvGrpSpPr>
      <p:grpSpPr>
        <a:xfrm>
          <a:off x="0" y="0"/>
          <a:ext cx="0" cy="0"/>
          <a:chOff x="0" y="0"/>
          <a:chExt cx="0" cy="0"/>
        </a:xfrm>
      </p:grpSpPr>
      <p:graphicFrame>
        <p:nvGraphicFramePr>
          <p:cNvPr id="877" name="Google Shape;877;p67"/>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外部委託先との契約手続きができる（条文確認、条件整理、合意形成、等）</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70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ITベンダーなどの外部委託先との契約締結も必要なスキルです。基本的には通常の商取引と同様ですが、ソフトウェアは著作物ですので、専用システムを開発する場合には開発したシステムの著作権の帰属先を明らかにすることが必要です。また、システム開発では、取引先や原価なども含めた業務上の機密情報を扱いますので、秘密保持の条項と適用期間についても確認しましょう。第三者に開発作業が再委託されることもありますので、事前合意の方法や契約条文が第三者へも同様に適用されることの確認も必要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また、万が一を考え、契約解除の方法も明確化しましょう。検収方法や支払いタイミングも契約書に盛り込んでおくと齟齬がありません。</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・契約書の各条文の意味を読み取ることができる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・契約書の内容に自社の要望内容が網羅されているか確認することができる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・契約書の内容に自社が不利益になる点を見つけることができる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・契約書の内容で自分が理解できていない箇所を隠さず明らかにできる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62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・契約書に関する基礎的な知識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・業務委託契約、業務委任契約の標準的な条文の知識</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契約書をメンバーと読み合わせを行う</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経験を重ねて契約書を読みなれていく</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インターネットで契約書の雛形やサンプルを見て学ぶ</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2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契約には専門的な知識も必要です。疑問に思ったとき、わからない点がある場合には、社内の詳しい人間に相談したり、外部の専門家に問い合わせるなどして、あいまいなまま放置しないようにしましょう。</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878" name="Google Shape;878;p67"/>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MD7　契約手続き</a:t>
            </a:r>
            <a:endParaRPr sz="1400" b="1" i="0" u="none" strike="noStrike" cap="none">
              <a:solidFill>
                <a:schemeClr val="dk1"/>
              </a:solidFill>
              <a:latin typeface="Meiryo"/>
              <a:ea typeface="Meiryo"/>
              <a:cs typeface="Meiryo"/>
              <a:sym typeface="Meiryo"/>
            </a:endParaRPr>
          </a:p>
        </p:txBody>
      </p:sp>
      <p:sp>
        <p:nvSpPr>
          <p:cNvPr id="879" name="Google Shape;879;p67"/>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880" name="Google Shape;880;p67"/>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881" name="Google Shape;881;p67"/>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64</a:t>
            </a:fld>
            <a:endParaRPr/>
          </a:p>
        </p:txBody>
      </p:sp>
      <p:sp>
        <p:nvSpPr>
          <p:cNvPr id="882" name="Google Shape;882;p67"/>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883" name="Google Shape;883;p67"/>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887"/>
        <p:cNvGrpSpPr/>
        <p:nvPr/>
      </p:nvGrpSpPr>
      <p:grpSpPr>
        <a:xfrm>
          <a:off x="0" y="0"/>
          <a:ext cx="0" cy="0"/>
          <a:chOff x="0" y="0"/>
          <a:chExt cx="0" cy="0"/>
        </a:xfrm>
      </p:grpSpPr>
      <p:graphicFrame>
        <p:nvGraphicFramePr>
          <p:cNvPr id="888" name="Google Shape;888;p68"/>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社内の誰がどんな知識や経験を持っているかを把握し、現場の情報を直接集めることができる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16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社内の一部のメンバーの知識や経験、考え方だけでプロジェクトを進めないようにしましょう。事実と異なる情報に基づいて検討を進めてしまったり、解決すべき問題を見誤ったり、課題の優先順位を間違えてしまうことになります。業務の現実や詳細は現場の人が一番理解しています。管理者からは見えていない課題もあることでしょう。社内には様々な経験を持ったメンバーがいますから全員の力でデジタル活用を進めることが成功の秘訣です。プロジェクトを担当するリーダーが自分一人ですべてを抱え込む必要はありません。</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・現場の実情に詳しい人と一緒に現場の正しい情報を集めることができる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・現場の変化の経過や過去に克服してきた課題や知恵、知見をベテラン社員に聞くことができる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・デジタルになれた世代や創意工夫のアイディアを持っている人に問題解決の知恵出しを頼れる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4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・社内の各種キーマンや人間関係の把握</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・情報をまとめるフレームワークの知識</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誰が何に詳しいのか、どういう経験を持っているのか、メモとして書き出してみる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社内のキーマンと密接にコミュニケーションをとり、信頼関係を深める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1224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普段から社内の人とコミュニケーションを取り「良い仲間」を作っておきましょう。そして普段の会話から以下のことを聞いておくと良いでしょう。</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①どんな経歴で現在どんな仕事をしているか → どんな専門知識を持っているか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②好きなことや苦手なこと（仕事や生き方のスタンス） → 何に動機づけされるか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③「良い仲間」はだれか → 影響範囲やお願いできること</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また、人事管理の一環としてキャリアやスキルを管理しプロジェクトに活かすことも有効です。</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889" name="Google Shape;889;p68"/>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MD8　良い仲間をつくる</a:t>
            </a:r>
            <a:endParaRPr sz="1400" b="1" i="0" u="none" strike="noStrike" cap="none">
              <a:solidFill>
                <a:schemeClr val="dk1"/>
              </a:solidFill>
              <a:latin typeface="Meiryo"/>
              <a:ea typeface="Meiryo"/>
              <a:cs typeface="Meiryo"/>
              <a:sym typeface="Meiryo"/>
            </a:endParaRPr>
          </a:p>
        </p:txBody>
      </p:sp>
      <p:sp>
        <p:nvSpPr>
          <p:cNvPr id="890" name="Google Shape;890;p68"/>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891" name="Google Shape;891;p68"/>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892" name="Google Shape;892;p68"/>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65</a:t>
            </a:fld>
            <a:endParaRPr/>
          </a:p>
        </p:txBody>
      </p:sp>
      <p:sp>
        <p:nvSpPr>
          <p:cNvPr id="893" name="Google Shape;893;p68"/>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894" name="Google Shape;894;p68"/>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898"/>
        <p:cNvGrpSpPr/>
        <p:nvPr/>
      </p:nvGrpSpPr>
      <p:grpSpPr>
        <a:xfrm>
          <a:off x="0" y="0"/>
          <a:ext cx="0" cy="0"/>
          <a:chOff x="0" y="0"/>
          <a:chExt cx="0" cy="0"/>
        </a:xfrm>
      </p:grpSpPr>
      <p:graphicFrame>
        <p:nvGraphicFramePr>
          <p:cNvPr id="899" name="Google Shape;899;p69"/>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進捗状況と全体像を把握し、進行上の問題やリスクなど悪い情報こそ早めに拾って経営者へ報告・相談できる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3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定期的な会議でWBSを使い</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5"/>
                            </a:ext>
                          </a:extLst>
                        </a:rPr>
                        <a:t>各タスク</a:t>
                      </a:r>
                      <a:r>
                        <a:rPr lang="ja-JP" sz="1200" b="0" i="0" u="none" strike="noStrike" cap="none">
                          <a:solidFill>
                            <a:schemeClr val="dk1"/>
                          </a:solidFill>
                          <a:latin typeface="Meiryo"/>
                          <a:ea typeface="Meiryo"/>
                          <a:cs typeface="Meiryo"/>
                          <a:sym typeface="Meiryo"/>
                        </a:rPr>
                        <a:t>の進捗や全体の状況を把握しておくと、上手くいかないことへの対策を早めに行うことができ、プロジェクト全体を上手く進めることができます。</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進行の遅れが発生している場合は何らかの問題が発生していますが、担当者一人に背負わせずプロジェクトとしてフォロー体制、スケジュール変更、スキルアップなどの対応を行うようにしましょう。そして遅延や問題発生の状況と解決策を定期的に経営者に報告し、必要に応じて対策（場合によっては人やお金も含め）を支援してもらいましょう。優先度の高い（重要かつ緊急）な問題は早めに経営者に報告することが大切です。</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・WBSを活用して進捗管理をし、問題を検知できる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・遅延や問題発生の状況と解決策を整理し課題管理表を作成できる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・プロジェクトメンバーの心理的安全性を確保しながら悪いことも含め正確な状況を収集できる</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4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・WBS作成や活用の知識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6"/>
                            </a:ext>
                          </a:extLst>
                        </a:rPr>
                        <a:t>課題管理</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7"/>
                            </a:ext>
                          </a:extLst>
                        </a:rPr>
                        <a:t>表</a:t>
                      </a:r>
                      <a:r>
                        <a:rPr lang="ja-JP" sz="1200" b="0" i="0" u="none" strike="noStrike" cap="none">
                          <a:solidFill>
                            <a:schemeClr val="dk1"/>
                          </a:solidFill>
                          <a:latin typeface="Meiryo"/>
                          <a:ea typeface="Meiryo"/>
                          <a:cs typeface="Meiryo"/>
                          <a:sym typeface="Meiryo"/>
                        </a:rPr>
                        <a:t>作成や活用の知識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・問題発生時の経営者の視点を学ぶ ⇒ 書籍やインターネット、動画配信</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現在行っているプロジェクトでのWBSや課題管理表の作成</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108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プロジェクトメンバーと「リスクや悪い情報を早めに相談してもらえる」関係を築きましょう。</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〇相談すると大変さを分かち合ってくれる、アドバイスをくれる、解決に向けて動いてくれる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△解決してくれる（担当者の自主性やプロジェクトへの熱意が失われ成長を阻害する）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×相談すると怒られたり詰められたりする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上記を意識して遅れているタスクの担当者とまめにコミュニケーションをとるようにしましょう。</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900" name="Google Shape;900;p69"/>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MC1　問題を早めに拾う</a:t>
            </a:r>
            <a:endParaRPr sz="1400" b="1" i="0" u="none" strike="noStrike" cap="none">
              <a:solidFill>
                <a:schemeClr val="dk1"/>
              </a:solidFill>
              <a:latin typeface="Meiryo"/>
              <a:ea typeface="Meiryo"/>
              <a:cs typeface="Meiryo"/>
              <a:sym typeface="Meiryo"/>
            </a:endParaRPr>
          </a:p>
        </p:txBody>
      </p:sp>
      <p:sp>
        <p:nvSpPr>
          <p:cNvPr id="901" name="Google Shape;901;p69"/>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902" name="Google Shape;902;p69"/>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903" name="Google Shape;903;p69"/>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66</a:t>
            </a:fld>
            <a:endParaRPr/>
          </a:p>
        </p:txBody>
      </p:sp>
      <p:sp>
        <p:nvSpPr>
          <p:cNvPr id="904" name="Google Shape;904;p69"/>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905" name="Google Shape;905;p69"/>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909"/>
        <p:cNvGrpSpPr/>
        <p:nvPr/>
      </p:nvGrpSpPr>
      <p:grpSpPr>
        <a:xfrm>
          <a:off x="0" y="0"/>
          <a:ext cx="0" cy="0"/>
          <a:chOff x="0" y="0"/>
          <a:chExt cx="0" cy="0"/>
        </a:xfrm>
      </p:grpSpPr>
      <p:graphicFrame>
        <p:nvGraphicFramePr>
          <p:cNvPr id="910" name="Google Shape;910;p70"/>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定期的にプロジェクトの状況を社内関係者へ共有し、課題達成のモチベーションを高め、関心と協力を持続できる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196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ITプロジェクトは期間が長い場合もあり、多くの人にとって初めての経験で、不安や戸惑いを抱えるものです。</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特にプロジェクトメンバーは、通常業務と並行しての仕事となり負荷がかかりがちです。活動の経過と成果をわかりやすく整理し、目標を相互に確認しながら進めることでモチベーションを高めます。</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プロジェクトメンバーでない方には定期的にプロジェクトの状況を共有し、関心と協力を持続するための工夫をしましょう。</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・プロジェクトの状況をわかりやすく整理できる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・それぞれの仕事にどう影響するのか理解してもらえうよう伝える事ができる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・プロジェクトの進行に応じて、コミュニケーションの頻度と方法を工夫できる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62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・プロジェクトマネジメントの基本的な知識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・コミュニケーションの基本的な知識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・社内報や「かわら版」を作成する知識</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一方的に伝えるだけではなく相手にも理解してもらえる様なコミュニケーションをとる</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プロジェクトメンバーでない方には、理解が次第に深まるようにコミュニケーションする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1080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コミュニケーションを丁寧に行うために、</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8"/>
                            </a:ext>
                          </a:extLst>
                        </a:rPr>
                        <a:t>対</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9"/>
                            </a:ext>
                          </a:extLst>
                        </a:rPr>
                        <a:t>話</a:t>
                      </a:r>
                      <a:r>
                        <a:rPr lang="ja-JP" sz="1200" b="0" i="0" u="none" strike="noStrike" cap="none">
                          <a:solidFill>
                            <a:schemeClr val="dk1"/>
                          </a:solidFill>
                          <a:latin typeface="Meiryo"/>
                          <a:ea typeface="Meiryo"/>
                          <a:cs typeface="Meiryo"/>
                          <a:sym typeface="Meiryo"/>
                        </a:rPr>
                        <a:t>の機会</a:t>
                      </a:r>
                      <a:r>
                        <a:rPr lang="ja-JP" sz="1200" u="none" strike="noStrike" cap="none">
                          <a:solidFill>
                            <a:schemeClr val="dk1"/>
                          </a:solidFill>
                          <a:latin typeface="Meiryo"/>
                          <a:ea typeface="Meiryo"/>
                          <a:cs typeface="Meiryo"/>
                          <a:sym typeface="Meiryo"/>
                        </a:rPr>
                        <a:t>を</a:t>
                      </a:r>
                      <a:r>
                        <a:rPr lang="ja-JP" sz="1200" b="0" i="0" u="none" strike="noStrike" cap="none">
                          <a:solidFill>
                            <a:schemeClr val="dk1"/>
                          </a:solidFill>
                          <a:latin typeface="Meiryo"/>
                          <a:ea typeface="Meiryo"/>
                          <a:cs typeface="Meiryo"/>
                          <a:sym typeface="Meiryo"/>
                        </a:rPr>
                        <a:t>作ることやメールやチャットを活用しましょう。</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プロジェクトの中間段階や完了時など経営者も参加しての報告会などを行い、実績の評価だけでなくプロセスの評価なども含め慰労することで、参加者の意識向上を図る工夫も大切です。</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プロジェクトメンバーとは懇親会を設けるなどチームビルディングに努め、業務負荷を会社としてフォローする体制や方法を検討することが成功への道へと繋がります。</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911" name="Google Shape;911;p70"/>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MC2　定期的な情報発信</a:t>
            </a:r>
            <a:endParaRPr sz="1400" b="1" i="0" u="none" strike="noStrike" cap="none">
              <a:solidFill>
                <a:schemeClr val="dk1"/>
              </a:solidFill>
              <a:latin typeface="Meiryo"/>
              <a:ea typeface="Meiryo"/>
              <a:cs typeface="Meiryo"/>
              <a:sym typeface="Meiryo"/>
            </a:endParaRPr>
          </a:p>
        </p:txBody>
      </p:sp>
      <p:sp>
        <p:nvSpPr>
          <p:cNvPr id="912" name="Google Shape;912;p70"/>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913" name="Google Shape;913;p70"/>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914" name="Google Shape;914;p70"/>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67</a:t>
            </a:fld>
            <a:endParaRPr/>
          </a:p>
        </p:txBody>
      </p:sp>
      <p:sp>
        <p:nvSpPr>
          <p:cNvPr id="915" name="Google Shape;915;p70"/>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916" name="Google Shape;916;p70"/>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920"/>
        <p:cNvGrpSpPr/>
        <p:nvPr/>
      </p:nvGrpSpPr>
      <p:grpSpPr>
        <a:xfrm>
          <a:off x="0" y="0"/>
          <a:ext cx="0" cy="0"/>
          <a:chOff x="0" y="0"/>
          <a:chExt cx="0" cy="0"/>
        </a:xfrm>
      </p:grpSpPr>
      <p:graphicFrame>
        <p:nvGraphicFramePr>
          <p:cNvPr id="921" name="Google Shape;921;p71"/>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進捗を振り返り、良い点と悪い点を整理し、より良く進めるために必要な軌道修正を提案できる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52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定期的に進捗を振り返り、計画通りに進行しているか</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0"/>
                            </a:ext>
                          </a:extLst>
                        </a:rPr>
                        <a:t>確認</a:t>
                      </a:r>
                      <a:r>
                        <a:rPr lang="ja-JP" sz="1200" b="0" i="0" u="none" strike="noStrike" cap="none">
                          <a:solidFill>
                            <a:schemeClr val="dk1"/>
                          </a:solidFill>
                          <a:latin typeface="Meiryo"/>
                          <a:ea typeface="Meiryo"/>
                          <a:cs typeface="Meiryo"/>
                          <a:sym typeface="Meiryo"/>
                        </a:rPr>
                        <a:t>し、必要があれば軌道修正をタイミングよく行いましょう。無理なスケジュールや過大な機能要求のまま強引にプロジェクトを進めても、納期の遅延や費用の大幅アップ</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1"/>
                            </a:ext>
                          </a:extLst>
                        </a:rPr>
                        <a:t>、</a:t>
                      </a:r>
                      <a:r>
                        <a:rPr lang="ja-JP" sz="1200" u="none" strike="noStrike" cap="none">
                          <a:solidFill>
                            <a:schemeClr val="dk1"/>
                          </a:solidFill>
                          <a:latin typeface="Meiryo"/>
                          <a:ea typeface="Meiryo"/>
                          <a:cs typeface="Meiryo"/>
                          <a:sym typeface="Meiryo"/>
                        </a:rPr>
                        <a:t>最悪の場合は</a:t>
                      </a:r>
                      <a:r>
                        <a:rPr lang="ja-JP" sz="1200" b="0" i="0" u="none" strike="noStrike" cap="none">
                          <a:solidFill>
                            <a:schemeClr val="dk1"/>
                          </a:solidFill>
                          <a:latin typeface="Meiryo"/>
                          <a:ea typeface="Meiryo"/>
                          <a:cs typeface="Meiryo"/>
                          <a:sym typeface="Meiryo"/>
                        </a:rPr>
                        <a:t>プロジェクトの中止といった事態に至ることになります。</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タート当初とは違う結果が予想される際には、経営者の判断を求めるためにITベンダーや社内の協力をもらって軌道修正案をまとめます。開発範囲を絞る、仕様を変更する、機能を取りやめる、一部機能の開発を遅らせるなどを検討しましょう。</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・プロジェクトの進捗状況を定期的に把握し、軌道修正が必要な兆候を漏れなくキャッチできる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・軌道修正が必要な場合に、複数の対案をメリット・デメリットを整理して作成できる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・軌道修正が必要な場合に、ITベンダー等の外部委託先と解決案を相談できる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・開発の優先順位や機能の絞り込み方法を現場や関係各所と調整できる</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40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・プロジェクトマネジメントの基本的な知識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・コミュニケーションの基本的な知識</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WBSを使って進捗を確認し差異を判断する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ITベンダー等の外部委託先に軌道修正の提案を依頼し、提示された案から制約や効果を学び取る</a:t>
                      </a:r>
                      <a:endParaRPr sz="1400" u="none" strike="noStrike" cap="none">
                        <a:solidFill>
                          <a:schemeClr val="dk1"/>
                        </a:solidFil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864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軌道修正が必要になったとして、具体的にどんな修正を加えるのか、それを考案するのは簡単なことではありません。一人で解決しようとせず、関係者で複数の案を出し、メリット・デメリットを整理していくことで、自社にとっての最適な案を見出しやすくなります。意見がまとまらない、範囲が広すぎる、複雑で整理しきれない、などの場合には、社外の専門家にセカンドオピニオンを求めてもよいでしょう。</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922" name="Google Shape;922;p71"/>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MA1　軌道修正</a:t>
            </a:r>
            <a:endParaRPr sz="1400" b="1" i="0" u="none" strike="noStrike" cap="none">
              <a:solidFill>
                <a:schemeClr val="dk1"/>
              </a:solidFill>
              <a:latin typeface="Meiryo"/>
              <a:ea typeface="Meiryo"/>
              <a:cs typeface="Meiryo"/>
              <a:sym typeface="Meiryo"/>
            </a:endParaRPr>
          </a:p>
        </p:txBody>
      </p:sp>
      <p:sp>
        <p:nvSpPr>
          <p:cNvPr id="923" name="Google Shape;923;p71"/>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924" name="Google Shape;924;p71"/>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925" name="Google Shape;925;p71"/>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68</a:t>
            </a:fld>
            <a:endParaRPr/>
          </a:p>
        </p:txBody>
      </p:sp>
      <p:sp>
        <p:nvSpPr>
          <p:cNvPr id="926" name="Google Shape;926;p71"/>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927" name="Google Shape;927;p71"/>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931"/>
        <p:cNvGrpSpPr/>
        <p:nvPr/>
      </p:nvGrpSpPr>
      <p:grpSpPr>
        <a:xfrm>
          <a:off x="0" y="0"/>
          <a:ext cx="0" cy="0"/>
          <a:chOff x="0" y="0"/>
          <a:chExt cx="0" cy="0"/>
        </a:xfrm>
      </p:grpSpPr>
      <p:graphicFrame>
        <p:nvGraphicFramePr>
          <p:cNvPr id="932" name="Google Shape;932;p72"/>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393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問題は必ず出るもの、抱え込まずに困った時に困ったとはっきり言い、社内に助けを求めることができる</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41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デジタル活用推進プロジェクトに初めて取り組む方も多いことでしょう。経営層の思いや会社の環境変化を踏まえた計画を策定し、発生する問題に社内外の協力を得ながら対応し、関係者のモチベーションを高めながらプロジェクトをゴールに導いていくことは、担当者となった個人の努力だけでは成しえないこと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力を借りましょう。頑張り過ぎず、抱え込まないことが大切です。自分一人では出来ない事や経験不足で判断に迷うこと、わからないことは表に出して、経営層、プロジェクトメンバー、現場のスタッフ、ITベンダーなど、仲間をちゃんと頼れるのも、大事なスキルで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・問題が発生していることや予兆に気付くことができる</a:t>
                      </a:r>
                      <a:endParaRPr sz="1400" u="none" strike="noStrike" cap="none">
                        <a:solidFill>
                          <a:schemeClr val="dk1"/>
                        </a:solidFill>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・自分で対応できる範囲がわかる（自分だけでは対応できないことがわかる）</a:t>
                      </a:r>
                      <a:endParaRPr sz="12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・問題を</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2"/>
                            </a:ext>
                          </a:extLst>
                        </a:rPr>
                        <a:t>経営者やリーダー</a:t>
                      </a:r>
                      <a:r>
                        <a:rPr lang="ja-JP" sz="1200" b="0" i="0" u="none" strike="noStrike" cap="none">
                          <a:solidFill>
                            <a:schemeClr val="dk1"/>
                          </a:solidFill>
                          <a:latin typeface="Meiryo"/>
                          <a:ea typeface="Meiryo"/>
                          <a:cs typeface="Meiryo"/>
                          <a:sym typeface="Meiryo"/>
                        </a:rPr>
                        <a:t>に相談できる</a:t>
                      </a:r>
                      <a:endParaRPr sz="1400" u="none" strike="noStrike" cap="none">
                        <a:solidFill>
                          <a:schemeClr val="dk1"/>
                        </a:solidFil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51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・WBSや課題管理表を活用した問題検知</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・自分自身の負荷状況を知る</a:t>
                      </a:r>
                      <a:endParaRPr sz="1400" u="none" strike="noStrike" cap="none"/>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400" u="none" strike="noStrike" cap="none"/>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自分の稼働時間について、実績と予定を記録して負荷状況を予測する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オーバーワークあるいはスキル不足の懸念があれば、前広に複数の人に相談する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864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問題が一つも発生しないプロジェクトはありません。どんなプロジェクトでも問題は出るもの。問題が出たことを恥じる必要は一切ありません。問題発生はむしろ成功につながるプロセスだと捉えましょう。問題は早期に共有し、改善できたことを喜ぶ文化にしていくことが必要です。</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933" name="Google Shape;933;p72"/>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MA2　頼る、力を借りる</a:t>
            </a:r>
            <a:endParaRPr sz="1400" b="1" i="0" u="none" strike="noStrike" cap="none">
              <a:solidFill>
                <a:schemeClr val="dk1"/>
              </a:solidFill>
              <a:latin typeface="Meiryo"/>
              <a:ea typeface="Meiryo"/>
              <a:cs typeface="Meiryo"/>
              <a:sym typeface="Meiryo"/>
            </a:endParaRPr>
          </a:p>
        </p:txBody>
      </p:sp>
      <p:sp>
        <p:nvSpPr>
          <p:cNvPr id="934" name="Google Shape;934;p72"/>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935" name="Google Shape;935;p72"/>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デジタルツールの導入を推進するスキル</a:t>
            </a:r>
            <a:endParaRPr sz="1800" b="0" i="0" u="none" strike="noStrike" cap="none">
              <a:solidFill>
                <a:schemeClr val="dk1"/>
              </a:solidFill>
              <a:latin typeface="Meiryo"/>
              <a:ea typeface="Meiryo"/>
              <a:cs typeface="Meiryo"/>
              <a:sym typeface="Meiryo"/>
            </a:endParaRPr>
          </a:p>
        </p:txBody>
      </p:sp>
      <p:sp>
        <p:nvSpPr>
          <p:cNvPr id="936" name="Google Shape;936;p72"/>
          <p:cNvSpPr txBox="1"/>
          <p:nvPr/>
        </p:nvSpPr>
        <p:spPr>
          <a:xfrm>
            <a:off x="4874163" y="410778"/>
            <a:ext cx="3941645"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JP" sz="1100" b="1" i="0" u="none" strike="noStrike" cap="none">
                <a:solidFill>
                  <a:srgbClr val="595959"/>
                </a:solidFill>
                <a:latin typeface="Meiryo"/>
                <a:ea typeface="Meiryo"/>
                <a:cs typeface="Meiryo"/>
                <a:sym typeface="Meiryo"/>
              </a:rPr>
              <a:t>for ツール導入を推進する人材【プロジェクトマネジャー】</a:t>
            </a:r>
            <a:endParaRPr sz="1100" b="1" i="0" u="none" strike="noStrike" cap="none">
              <a:solidFill>
                <a:srgbClr val="595959"/>
              </a:solidFill>
              <a:latin typeface="Meiryo"/>
              <a:ea typeface="Meiryo"/>
              <a:cs typeface="Meiryo"/>
              <a:sym typeface="Meiryo"/>
            </a:endParaRPr>
          </a:p>
        </p:txBody>
      </p:sp>
      <p:sp>
        <p:nvSpPr>
          <p:cNvPr id="937" name="Google Shape;937;p72"/>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Management</a:t>
            </a:r>
            <a:endParaRPr sz="1400" b="0" i="0" u="none" strike="noStrike" cap="none">
              <a:solidFill>
                <a:srgbClr val="000000"/>
              </a:solidFill>
              <a:latin typeface="Arial"/>
              <a:ea typeface="Arial"/>
              <a:cs typeface="Arial"/>
              <a:sym typeface="Arial"/>
            </a:endParaRPr>
          </a:p>
        </p:txBody>
      </p:sp>
      <p:sp>
        <p:nvSpPr>
          <p:cNvPr id="938" name="Google Shape;938;p72"/>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69</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0"/>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7</a:t>
            </a:fld>
            <a:endParaRPr/>
          </a:p>
        </p:txBody>
      </p:sp>
      <p:graphicFrame>
        <p:nvGraphicFramePr>
          <p:cNvPr id="191" name="Google Shape;191;p10"/>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誰に何をどのように伝え、いつまでにどういった成果を目指すのか、狙いを仮説として資料にまとめることができる</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05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何を伝えたいのかによって適切な表現方法は変わります。「魅力的なWebサイトを作ろう」「商品の価値を伝えるカタログを作ろう」と言っても、誰を対象とするのか、その人たちは何を魅力と感じるのか、どんな価値があるのか、によって選ぶべき写真や文章表現は変わります。この仮説を資料に表現して見える化することで、より伝えやすいコンテンツをつくることができ、結果を振り返り、改善することができま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endParaRPr sz="12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【スキルの内容】</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・コミュニケーションプラン（仮説）を資料に表現できる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・狙いや目標の選択肢を明らかにして社内で合意形成に取り組める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・外部委託先に思いと狙いを伝えることができる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872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・自社の商品と</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顧客価値についての理解</a:t>
                      </a:r>
                      <a:endParaRPr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・顧客のニーズやペインの理解</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・コミュニケーションプランの標準的な項目とその書き方の理解</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br>
                        <a:rPr lang="ja-JP" sz="1200" b="0" i="0" u="none" strike="noStrike" cap="none">
                          <a:solidFill>
                            <a:schemeClr val="dk1"/>
                          </a:solidFill>
                          <a:latin typeface="Meiryo"/>
                          <a:ea typeface="Meiryo"/>
                          <a:cs typeface="Meiryo"/>
                          <a:sym typeface="Meiryo"/>
                        </a:rPr>
                      </a:br>
                      <a:r>
                        <a:rPr lang="ja-JP" sz="1200" u="none" strike="noStrike" cap="none">
                          <a:solidFill>
                            <a:schemeClr val="dk1"/>
                          </a:solidFill>
                          <a:latin typeface="Meiryo"/>
                          <a:ea typeface="Meiryo"/>
                          <a:cs typeface="Meiryo"/>
                          <a:sym typeface="Meiryo"/>
                        </a:rPr>
                        <a:t>ユーザー視点（現実ベース）でペルソナ設定をする</a:t>
                      </a:r>
                      <a:endParaRPr sz="18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同業種・異業種問わず、</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他社の取り組み</a:t>
                      </a:r>
                      <a:r>
                        <a:rPr lang="ja-JP" sz="1200" b="0" i="0" u="none" strike="noStrike" cap="none">
                          <a:solidFill>
                            <a:schemeClr val="dk1"/>
                          </a:solidFill>
                          <a:latin typeface="Meiryo"/>
                          <a:ea typeface="Meiryo"/>
                          <a:cs typeface="Meiryo"/>
                          <a:sym typeface="Meiryo"/>
                        </a:rPr>
                        <a:t>を参考にする</a:t>
                      </a:r>
                      <a:r>
                        <a:rPr lang="ja-JP" sz="1200" u="none" strike="noStrike" cap="none">
                          <a:solidFill>
                            <a:schemeClr val="dk1"/>
                          </a:solidFill>
                          <a:latin typeface="Meiryo"/>
                          <a:ea typeface="Meiryo"/>
                          <a:cs typeface="Meiryo"/>
                          <a:sym typeface="Meiryo"/>
                        </a:rPr>
                        <a:t>（キャッチコピー、写真、説明文、など）</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過去に取り組んできた</a:t>
                      </a:r>
                      <a:r>
                        <a:rPr lang="ja-JP" sz="1200" b="0" i="0" u="none" strike="noStrike" cap="none">
                          <a:solidFill>
                            <a:schemeClr val="dk1"/>
                          </a:solidFill>
                          <a:latin typeface="Meiryo"/>
                          <a:ea typeface="Meiryo"/>
                          <a:cs typeface="Meiryo"/>
                          <a:sym typeface="Meiryo"/>
                        </a:rPr>
                        <a:t>成功例、失敗例を参考にする（Webサイト更新やSNSキャンペーンなど）</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56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成果目標が明確であればあるほど、実現手段をブレイクダウンして具体的な行動をしやすくなります。ただ、最初から確固とした計画を作れるわけではありません。だから仮説でよいのです。仮説に沿って取り組み、成果を検証し、軌道修正して再チャレンジする。次第に目標をイメージしやすくなります。</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192" name="Google Shape;192;p10"/>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PP1　土台となる仮説づくり</a:t>
            </a:r>
            <a:endParaRPr sz="1400" b="1" i="0" u="none" strike="noStrike" cap="none">
              <a:solidFill>
                <a:schemeClr val="dk1"/>
              </a:solidFill>
              <a:latin typeface="Meiryo"/>
              <a:ea typeface="Meiryo"/>
              <a:cs typeface="Meiryo"/>
              <a:sym typeface="Meiryo"/>
            </a:endParaRPr>
          </a:p>
        </p:txBody>
      </p:sp>
      <p:sp>
        <p:nvSpPr>
          <p:cNvPr id="193" name="Google Shape;193;p10"/>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194" name="Google Shape;194;p10"/>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組織の「伝える力」を伸ばすスキル</a:t>
            </a:r>
            <a:endParaRPr sz="1800" b="0" i="0" u="none" strike="noStrike" cap="none">
              <a:solidFill>
                <a:schemeClr val="dk1"/>
              </a:solidFill>
              <a:latin typeface="Meiryo"/>
              <a:ea typeface="Meiryo"/>
              <a:cs typeface="Meiryo"/>
              <a:sym typeface="Meiryo"/>
            </a:endParaRPr>
          </a:p>
        </p:txBody>
      </p:sp>
      <p:sp>
        <p:nvSpPr>
          <p:cNvPr id="195" name="Google Shape;195;p10"/>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社外に魅力を伝える人材【ファン・メイカー】</a:t>
            </a:r>
            <a:endParaRPr sz="1200" b="1" i="0" u="none" strike="noStrike" cap="none">
              <a:solidFill>
                <a:srgbClr val="595959"/>
              </a:solidFill>
              <a:latin typeface="Meiryo"/>
              <a:ea typeface="Meiryo"/>
              <a:cs typeface="Meiryo"/>
              <a:sym typeface="Meiryo"/>
            </a:endParaRPr>
          </a:p>
        </p:txBody>
      </p:sp>
      <p:sp>
        <p:nvSpPr>
          <p:cNvPr id="196" name="Google Shape;196;p10"/>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Presentation</a:t>
            </a:r>
            <a:endParaRPr sz="1050" b="0" i="0" u="none" strike="noStrike" cap="none">
              <a:solidFill>
                <a:schemeClr val="lt1"/>
              </a:solidFill>
              <a:latin typeface="Meiryo"/>
              <a:ea typeface="Meiryo"/>
              <a:cs typeface="Meiryo"/>
              <a:sym typeface="Meiryo"/>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942"/>
        <p:cNvGrpSpPr/>
        <p:nvPr/>
      </p:nvGrpSpPr>
      <p:grpSpPr>
        <a:xfrm>
          <a:off x="0" y="0"/>
          <a:ext cx="0" cy="0"/>
          <a:chOff x="0" y="0"/>
          <a:chExt cx="0" cy="0"/>
        </a:xfrm>
      </p:grpSpPr>
      <p:sp>
        <p:nvSpPr>
          <p:cNvPr id="943" name="Google Shape;943;p73"/>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70</a:t>
            </a:fld>
            <a:endParaRPr/>
          </a:p>
        </p:txBody>
      </p:sp>
      <p:sp>
        <p:nvSpPr>
          <p:cNvPr id="944" name="Google Shape;944;p73"/>
          <p:cNvSpPr txBox="1"/>
          <p:nvPr/>
        </p:nvSpPr>
        <p:spPr>
          <a:xfrm>
            <a:off x="1603485" y="3198167"/>
            <a:ext cx="6699030"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222A35"/>
              </a:buClr>
              <a:buSzPts val="2400"/>
              <a:buFont typeface="Meiryo"/>
              <a:buNone/>
            </a:pPr>
            <a:r>
              <a:rPr lang="ja-JP" sz="2400" b="0" i="0" u="none" strike="noStrike" cap="none">
                <a:solidFill>
                  <a:srgbClr val="222A35"/>
                </a:solidFill>
                <a:latin typeface="Meiryo"/>
                <a:ea typeface="Meiryo"/>
                <a:cs typeface="Meiryo"/>
                <a:sym typeface="Meiryo"/>
              </a:rPr>
              <a:t>中小企業 デジ活スキル　制作者</a:t>
            </a:r>
            <a:endParaRPr sz="1800" b="0" i="0" u="none" strike="noStrike" cap="none">
              <a:solidFill>
                <a:schemeClr val="dk1"/>
              </a:solidFill>
              <a:latin typeface="Meiryo"/>
              <a:ea typeface="Meiryo"/>
              <a:cs typeface="Meiryo"/>
              <a:sym typeface="Meiryo"/>
            </a:endParaRPr>
          </a:p>
        </p:txBody>
      </p:sp>
      <p:sp>
        <p:nvSpPr>
          <p:cNvPr id="945" name="Google Shape;945;p73"/>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949"/>
        <p:cNvGrpSpPr/>
        <p:nvPr/>
      </p:nvGrpSpPr>
      <p:grpSpPr>
        <a:xfrm>
          <a:off x="0" y="0"/>
          <a:ext cx="0" cy="0"/>
          <a:chOff x="0" y="0"/>
          <a:chExt cx="0" cy="0"/>
        </a:xfrm>
      </p:grpSpPr>
      <p:sp>
        <p:nvSpPr>
          <p:cNvPr id="950" name="Google Shape;950;g23c2fd51229_0_0"/>
          <p:cNvSpPr txBox="1"/>
          <p:nvPr/>
        </p:nvSpPr>
        <p:spPr>
          <a:xfrm>
            <a:off x="220959" y="477316"/>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中小企業 デジ活スキル制作者</a:t>
            </a:r>
            <a:endParaRPr sz="1400" b="0" i="0" u="none" strike="noStrike" cap="none">
              <a:solidFill>
                <a:srgbClr val="000000"/>
              </a:solidFill>
              <a:latin typeface="Arial"/>
              <a:ea typeface="Arial"/>
              <a:cs typeface="Arial"/>
              <a:sym typeface="Arial"/>
            </a:endParaRPr>
          </a:p>
        </p:txBody>
      </p:sp>
      <p:sp>
        <p:nvSpPr>
          <p:cNvPr id="951" name="Google Shape;951;g23c2fd51229_0_0"/>
          <p:cNvSpPr txBox="1">
            <a:spLocks noGrp="1"/>
          </p:cNvSpPr>
          <p:nvPr>
            <p:ph type="sldNum" idx="12"/>
          </p:nvPr>
        </p:nvSpPr>
        <p:spPr>
          <a:xfrm>
            <a:off x="7422374" y="6356352"/>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71</a:t>
            </a:fld>
            <a:endParaRPr/>
          </a:p>
        </p:txBody>
      </p:sp>
      <p:graphicFrame>
        <p:nvGraphicFramePr>
          <p:cNvPr id="952" name="Google Shape;952;g23c2fd51229_0_0"/>
          <p:cNvGraphicFramePr/>
          <p:nvPr/>
        </p:nvGraphicFramePr>
        <p:xfrm>
          <a:off x="584439" y="1348092"/>
          <a:ext cx="3000000" cy="3000000"/>
        </p:xfrm>
        <a:graphic>
          <a:graphicData uri="http://schemas.openxmlformats.org/drawingml/2006/table">
            <a:tbl>
              <a:tblPr>
                <a:noFill/>
                <a:tableStyleId>{BA539D0F-AD9E-4FF2-8364-6D222111296B}</a:tableStyleId>
              </a:tblPr>
              <a:tblGrid>
                <a:gridCol w="2103750">
                  <a:extLst>
                    <a:ext uri="{9D8B030D-6E8A-4147-A177-3AD203B41FA5}">
                      <a16:colId xmlns:a16="http://schemas.microsoft.com/office/drawing/2014/main" val="20000"/>
                    </a:ext>
                  </a:extLst>
                </a:gridCol>
                <a:gridCol w="6578375">
                  <a:extLst>
                    <a:ext uri="{9D8B030D-6E8A-4147-A177-3AD203B41FA5}">
                      <a16:colId xmlns:a16="http://schemas.microsoft.com/office/drawing/2014/main" val="20001"/>
                    </a:ext>
                  </a:extLst>
                </a:gridCol>
              </a:tblGrid>
              <a:tr h="1327425">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a:t>
                      </a:r>
                      <a:r>
                        <a:rPr lang="ja-JP" sz="1200" u="none" strike="noStrike" cap="none">
                          <a:solidFill>
                            <a:schemeClr val="dk1"/>
                          </a:solidFill>
                          <a:latin typeface="Meiryo"/>
                          <a:ea typeface="Meiryo"/>
                          <a:cs typeface="Meiryo"/>
                          <a:sym typeface="Meiryo"/>
                        </a:rPr>
                        <a:t>の皆様へ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デジタル活用は、経営の課題解決に役立つからこそ継続的な取り組みが効果的です。外部専門家やITベンダーの協力は重要ですが、社内人材による適切な運用・改善を継続する体制も不可欠です。</a:t>
                      </a:r>
                      <a:endParaRPr sz="12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リスキリングでデジタルスキルが注目されていますが、それらの多くは分業体制の大企業で働く方を前提としたスキルが対象です。今回、中小企業のデジタル活用の支援者が、必要なスキルを定義し、人材の獲得や育成に活用できるよう公開しています。できることからまずはやってみることをお勧めします。</a:t>
                      </a:r>
                      <a:endParaRPr sz="120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230875">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中小企業支援機関の</a:t>
                      </a:r>
                      <a:r>
                        <a:rPr lang="ja-JP" sz="1200" u="none" strike="noStrike" cap="none">
                          <a:solidFill>
                            <a:schemeClr val="dk1"/>
                          </a:solidFill>
                          <a:latin typeface="Meiryo"/>
                          <a:ea typeface="Meiryo"/>
                          <a:cs typeface="Meiryo"/>
                          <a:sym typeface="Meiryo"/>
                        </a:rPr>
                        <a:t>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00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デジタル化が当たり前になり、経営者の悩みは具体的な進め方や実行する人材不足など実行面にフォーカスされてきています。外部の支援は必要ですが、社内で少しでもデジタル活用を進める取り組みも重要なテーマです。</a:t>
                      </a:r>
                      <a:endParaRPr sz="12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中小企業に求められるデジタル人材は、分業体制の整った大企業とは異なるスキルが求められます。支援する側にもその理解とスキルの共通理解が求められると感じています。その土台となるべくデジタル活用スキルを定義しました。デジタル化支援の現場の知恵を集約しています。活用いただき、気づきやリクエストをフィードバックいただきたいです。</a:t>
                      </a:r>
                      <a:endParaRPr sz="120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953" name="Google Shape;953;g23c2fd51229_0_0"/>
          <p:cNvSpPr txBox="1"/>
          <p:nvPr/>
        </p:nvSpPr>
        <p:spPr>
          <a:xfrm>
            <a:off x="0" y="-981"/>
            <a:ext cx="9906000" cy="276900"/>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graphicFrame>
        <p:nvGraphicFramePr>
          <p:cNvPr id="954" name="Google Shape;954;g23c2fd51229_0_0"/>
          <p:cNvGraphicFramePr/>
          <p:nvPr/>
        </p:nvGraphicFramePr>
        <p:xfrm>
          <a:off x="884362" y="4154447"/>
          <a:ext cx="3000000" cy="3000000"/>
        </p:xfrm>
        <a:graphic>
          <a:graphicData uri="http://schemas.openxmlformats.org/drawingml/2006/table">
            <a:tbl>
              <a:tblPr>
                <a:noFill/>
                <a:tableStyleId>{BA539D0F-AD9E-4FF2-8364-6D222111296B}</a:tableStyleId>
              </a:tblPr>
              <a:tblGrid>
                <a:gridCol w="1756425">
                  <a:extLst>
                    <a:ext uri="{9D8B030D-6E8A-4147-A177-3AD203B41FA5}">
                      <a16:colId xmlns:a16="http://schemas.microsoft.com/office/drawing/2014/main" val="20000"/>
                    </a:ext>
                  </a:extLst>
                </a:gridCol>
                <a:gridCol w="6649525">
                  <a:extLst>
                    <a:ext uri="{9D8B030D-6E8A-4147-A177-3AD203B41FA5}">
                      <a16:colId xmlns:a16="http://schemas.microsoft.com/office/drawing/2014/main" val="20001"/>
                    </a:ext>
                  </a:extLst>
                </a:gridCol>
              </a:tblGrid>
              <a:tr h="945450">
                <a:tc>
                  <a:txBody>
                    <a:bodyPr/>
                    <a:lstStyle/>
                    <a:p>
                      <a:pPr marL="0" marR="0" lvl="0" indent="0" algn="l" rtl="0">
                        <a:lnSpc>
                          <a:spcPct val="100000"/>
                        </a:lnSpc>
                        <a:spcBef>
                          <a:spcPts val="0"/>
                        </a:spcBef>
                        <a:spcAft>
                          <a:spcPts val="0"/>
                        </a:spcAft>
                        <a:buClr>
                          <a:schemeClr val="dk1"/>
                        </a:buClr>
                        <a:buSzPts val="1200"/>
                        <a:buFont typeface="Meiryo"/>
                        <a:buNone/>
                      </a:pPr>
                      <a:r>
                        <a:rPr lang="ja-JP" sz="1200" u="none" strike="noStrike" cap="none">
                          <a:solidFill>
                            <a:schemeClr val="dk1"/>
                          </a:solidFill>
                          <a:latin typeface="Meiryo"/>
                          <a:ea typeface="Meiryo"/>
                          <a:cs typeface="Meiryo"/>
                          <a:sym typeface="Meiryo"/>
                        </a:rPr>
                        <a:t>■対応可能な支援</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360000" marR="0" lvl="0" indent="-298450" algn="l" rtl="0">
                        <a:lnSpc>
                          <a:spcPct val="115000"/>
                        </a:lnSpc>
                        <a:spcBef>
                          <a:spcPts val="0"/>
                        </a:spcBef>
                        <a:spcAft>
                          <a:spcPts val="0"/>
                        </a:spcAft>
                        <a:buClr>
                          <a:schemeClr val="dk1"/>
                        </a:buClr>
                        <a:buSzPts val="1100"/>
                        <a:buFont typeface="Arial"/>
                        <a:buChar char="●"/>
                      </a:pPr>
                      <a:r>
                        <a:rPr lang="ja-JP" sz="1200" u="none" strike="noStrike" cap="none">
                          <a:solidFill>
                            <a:schemeClr val="dk1"/>
                          </a:solidFill>
                          <a:latin typeface="Meiryo"/>
                          <a:ea typeface="Meiryo"/>
                          <a:cs typeface="Meiryo"/>
                          <a:sym typeface="Meiryo"/>
                        </a:rPr>
                        <a:t>デジタルを活用した課題解決</a:t>
                      </a:r>
                      <a:endParaRPr sz="1200" u="none" strike="noStrike" cap="none">
                        <a:solidFill>
                          <a:schemeClr val="dk1"/>
                        </a:solidFill>
                        <a:latin typeface="Meiryo"/>
                        <a:ea typeface="Meiryo"/>
                        <a:cs typeface="Meiryo"/>
                        <a:sym typeface="Meiryo"/>
                      </a:endParaRPr>
                    </a:p>
                    <a:p>
                      <a:pPr marL="540000" marR="0" lvl="1" indent="-298449" algn="l" rtl="0">
                        <a:lnSpc>
                          <a:spcPct val="115000"/>
                        </a:lnSpc>
                        <a:spcBef>
                          <a:spcPts val="0"/>
                        </a:spcBef>
                        <a:spcAft>
                          <a:spcPts val="0"/>
                        </a:spcAft>
                        <a:buClr>
                          <a:schemeClr val="dk1"/>
                        </a:buClr>
                        <a:buSzPts val="1100"/>
                        <a:buFont typeface="Arial"/>
                        <a:buChar char="○"/>
                      </a:pPr>
                      <a:r>
                        <a:rPr lang="ja-JP" sz="1200" u="none" strike="noStrike" cap="none">
                          <a:solidFill>
                            <a:schemeClr val="dk1"/>
                          </a:solidFill>
                          <a:latin typeface="Meiryo"/>
                          <a:ea typeface="Meiryo"/>
                          <a:cs typeface="Meiryo"/>
                          <a:sym typeface="Meiryo"/>
                        </a:rPr>
                        <a:t>社内業務の生産性向上のためのデジタル活用支援（流通・サービス・製造業を含む）</a:t>
                      </a:r>
                      <a:endParaRPr sz="1200" u="none" strike="noStrike" cap="none">
                        <a:solidFill>
                          <a:schemeClr val="dk1"/>
                        </a:solidFill>
                        <a:latin typeface="Meiryo"/>
                        <a:ea typeface="Meiryo"/>
                        <a:cs typeface="Meiryo"/>
                        <a:sym typeface="Meiryo"/>
                      </a:endParaRPr>
                    </a:p>
                    <a:p>
                      <a:pPr marL="540000" marR="0" lvl="1" indent="-298449" algn="l" rtl="0">
                        <a:lnSpc>
                          <a:spcPct val="115000"/>
                        </a:lnSpc>
                        <a:spcBef>
                          <a:spcPts val="0"/>
                        </a:spcBef>
                        <a:spcAft>
                          <a:spcPts val="0"/>
                        </a:spcAft>
                        <a:buClr>
                          <a:schemeClr val="dk1"/>
                        </a:buClr>
                        <a:buSzPts val="1100"/>
                        <a:buFont typeface="Arial"/>
                        <a:buChar char="○"/>
                      </a:pPr>
                      <a:r>
                        <a:rPr lang="ja-JP" sz="1200" u="none" strike="noStrike" cap="none">
                          <a:solidFill>
                            <a:schemeClr val="dk1"/>
                          </a:solidFill>
                          <a:latin typeface="Meiryo"/>
                          <a:ea typeface="Meiryo"/>
                          <a:cs typeface="Meiryo"/>
                          <a:sym typeface="Meiryo"/>
                        </a:rPr>
                        <a:t>デジタルを活用したマーケティング・顧客獲得・維持の運用・データ活用支援</a:t>
                      </a:r>
                      <a:endParaRPr sz="1200" u="none" strike="noStrike" cap="none">
                        <a:solidFill>
                          <a:schemeClr val="dk1"/>
                        </a:solidFill>
                        <a:latin typeface="Meiryo"/>
                        <a:ea typeface="Meiryo"/>
                        <a:cs typeface="Meiryo"/>
                        <a:sym typeface="Meiryo"/>
                      </a:endParaRPr>
                    </a:p>
                    <a:p>
                      <a:pPr marL="540000" marR="0" lvl="1" indent="-298449" algn="l" rtl="0">
                        <a:lnSpc>
                          <a:spcPct val="115000"/>
                        </a:lnSpc>
                        <a:spcBef>
                          <a:spcPts val="0"/>
                        </a:spcBef>
                        <a:spcAft>
                          <a:spcPts val="0"/>
                        </a:spcAft>
                        <a:buClr>
                          <a:schemeClr val="dk1"/>
                        </a:buClr>
                        <a:buSzPts val="1100"/>
                        <a:buFont typeface="Arial"/>
                        <a:buChar char="○"/>
                      </a:pPr>
                      <a:r>
                        <a:rPr lang="ja-JP" sz="1200" u="none" strike="noStrike" cap="none">
                          <a:solidFill>
                            <a:schemeClr val="dk1"/>
                          </a:solidFill>
                          <a:latin typeface="Meiryo"/>
                          <a:ea typeface="Meiryo"/>
                          <a:cs typeface="Meiryo"/>
                          <a:sym typeface="Meiryo"/>
                        </a:rPr>
                        <a:t>デジタルを使った新規サービス・製品・事業開発支援と社内人材育成</a:t>
                      </a:r>
                      <a:endParaRPr sz="1200" u="none" strike="noStrike" cap="none">
                        <a:solidFill>
                          <a:schemeClr val="dk1"/>
                        </a:solidFill>
                        <a:latin typeface="Meiryo"/>
                        <a:ea typeface="Meiryo"/>
                        <a:cs typeface="Meiryo"/>
                        <a:sym typeface="Meiryo"/>
                      </a:endParaRPr>
                    </a:p>
                    <a:p>
                      <a:pPr marL="360000" marR="0" lvl="0" indent="-298450" algn="l" rtl="0">
                        <a:lnSpc>
                          <a:spcPct val="115000"/>
                        </a:lnSpc>
                        <a:spcBef>
                          <a:spcPts val="0"/>
                        </a:spcBef>
                        <a:spcAft>
                          <a:spcPts val="0"/>
                        </a:spcAft>
                        <a:buClr>
                          <a:schemeClr val="dk1"/>
                        </a:buClr>
                        <a:buSzPts val="1100"/>
                        <a:buFont typeface="Arial"/>
                        <a:buChar char="●"/>
                      </a:pPr>
                      <a:r>
                        <a:rPr lang="ja-JP" sz="1200" u="none" strike="noStrike" cap="none">
                          <a:solidFill>
                            <a:schemeClr val="dk1"/>
                          </a:solidFill>
                          <a:latin typeface="Meiryo"/>
                          <a:ea typeface="Meiryo"/>
                          <a:cs typeface="Meiryo"/>
                          <a:sym typeface="Meiryo"/>
                        </a:rPr>
                        <a:t>デジタル化の推進プロジェクト支援</a:t>
                      </a:r>
                      <a:endParaRPr sz="1200" u="none" strike="noStrike" cap="none">
                        <a:solidFill>
                          <a:schemeClr val="dk1"/>
                        </a:solidFill>
                        <a:latin typeface="Meiryo"/>
                        <a:ea typeface="Meiryo"/>
                        <a:cs typeface="Meiryo"/>
                        <a:sym typeface="Meiryo"/>
                      </a:endParaRPr>
                    </a:p>
                    <a:p>
                      <a:pPr marL="540000" marR="0" lvl="1" indent="-298449" algn="l" rtl="0">
                        <a:lnSpc>
                          <a:spcPct val="115000"/>
                        </a:lnSpc>
                        <a:spcBef>
                          <a:spcPts val="0"/>
                        </a:spcBef>
                        <a:spcAft>
                          <a:spcPts val="0"/>
                        </a:spcAft>
                        <a:buClr>
                          <a:schemeClr val="dk1"/>
                        </a:buClr>
                        <a:buSzPts val="1100"/>
                        <a:buFont typeface="Arial"/>
                        <a:buChar char="○"/>
                      </a:pPr>
                      <a:r>
                        <a:rPr lang="ja-JP" sz="1200" u="none" strike="noStrike" cap="none">
                          <a:solidFill>
                            <a:schemeClr val="dk1"/>
                          </a:solidFill>
                          <a:latin typeface="Meiryo"/>
                          <a:ea typeface="Meiryo"/>
                          <a:cs typeface="Meiryo"/>
                          <a:sym typeface="Meiryo"/>
                        </a:rPr>
                        <a:t>デジタル戦略立案・企画・デジタルツールの評価・選定・導入プロジェクト推進を一貫して支援</a:t>
                      </a:r>
                      <a:endParaRPr sz="1200" u="none" strike="noStrike" cap="none">
                        <a:solidFill>
                          <a:schemeClr val="dk1"/>
                        </a:solidFill>
                        <a:latin typeface="Meiryo"/>
                        <a:ea typeface="Meiryo"/>
                        <a:cs typeface="Meiryo"/>
                        <a:sym typeface="Meiryo"/>
                      </a:endParaRPr>
                    </a:p>
                    <a:p>
                      <a:pPr marL="540000" marR="0" lvl="1" indent="-298449" algn="l" rtl="0">
                        <a:lnSpc>
                          <a:spcPct val="115000"/>
                        </a:lnSpc>
                        <a:spcBef>
                          <a:spcPts val="0"/>
                        </a:spcBef>
                        <a:spcAft>
                          <a:spcPts val="0"/>
                        </a:spcAft>
                        <a:buClr>
                          <a:schemeClr val="dk1"/>
                        </a:buClr>
                        <a:buSzPts val="1100"/>
                        <a:buFont typeface="Arial"/>
                        <a:buChar char="○"/>
                      </a:pPr>
                      <a:r>
                        <a:rPr lang="ja-JP" sz="1200" u="none" strike="noStrike" cap="none">
                          <a:solidFill>
                            <a:schemeClr val="dk1"/>
                          </a:solidFill>
                          <a:latin typeface="Meiryo"/>
                          <a:ea typeface="Meiryo"/>
                          <a:cs typeface="Meiryo"/>
                          <a:sym typeface="Meiryo"/>
                        </a:rPr>
                        <a:t>デジタル化プロジェクトを通じた社内人材の育成</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■対応可能地域</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latin typeface="Meiryo"/>
                          <a:ea typeface="Meiryo"/>
                          <a:cs typeface="Meiryo"/>
                          <a:sym typeface="Meiryo"/>
                        </a:rPr>
                        <a:t>全国</a:t>
                      </a:r>
                      <a:endParaRPr sz="1200" u="none" strike="noStrike" cap="none">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b="0" u="none" strike="noStrike" cap="none">
                          <a:solidFill>
                            <a:schemeClr val="dk1"/>
                          </a:solidFill>
                          <a:latin typeface="Meiryo"/>
                          <a:ea typeface="Meiryo"/>
                          <a:cs typeface="Meiryo"/>
                          <a:sym typeface="Meiryo"/>
                        </a:rPr>
                        <a:t>■連絡先</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200"/>
                        <a:buFont typeface="Meiryo"/>
                        <a:buNone/>
                      </a:pPr>
                      <a:r>
                        <a:rPr lang="ja-JP" sz="1200" u="sng" strike="noStrike" cap="none">
                          <a:solidFill>
                            <a:schemeClr val="hlink"/>
                          </a:solidFill>
                          <a:latin typeface="Meiryo"/>
                          <a:ea typeface="Meiryo"/>
                          <a:cs typeface="Meiryo"/>
                          <a:sym typeface="Meiryo"/>
                          <a:hlinkClick r:id="rId3"/>
                        </a:rPr>
                        <a:t>iimura@dejitore.com</a:t>
                      </a:r>
                      <a:r>
                        <a:rPr lang="ja-JP" sz="1200" u="none" strike="noStrike" cap="none">
                          <a:solidFill>
                            <a:schemeClr val="dk1"/>
                          </a:solidFill>
                          <a:latin typeface="Meiryo"/>
                          <a:ea typeface="Meiryo"/>
                          <a:cs typeface="Meiryo"/>
                          <a:sym typeface="Meiryo"/>
                        </a:rPr>
                        <a:t> </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955" name="Google Shape;955;g23c2fd51229_0_0"/>
          <p:cNvSpPr txBox="1"/>
          <p:nvPr/>
        </p:nvSpPr>
        <p:spPr>
          <a:xfrm>
            <a:off x="584439" y="952968"/>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飯村　和浩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959"/>
        <p:cNvGrpSpPr/>
        <p:nvPr/>
      </p:nvGrpSpPr>
      <p:grpSpPr>
        <a:xfrm>
          <a:off x="0" y="0"/>
          <a:ext cx="0" cy="0"/>
          <a:chOff x="0" y="0"/>
          <a:chExt cx="0" cy="0"/>
        </a:xfrm>
      </p:grpSpPr>
      <p:sp>
        <p:nvSpPr>
          <p:cNvPr id="960" name="Google Shape;960;g21ebaefc295_0_0"/>
          <p:cNvSpPr txBox="1"/>
          <p:nvPr/>
        </p:nvSpPr>
        <p:spPr>
          <a:xfrm>
            <a:off x="220959" y="477316"/>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中小企業 デジ活スキル制作者</a:t>
            </a:r>
            <a:endParaRPr sz="1400" b="0" i="0" u="none" strike="noStrike" cap="none">
              <a:solidFill>
                <a:srgbClr val="000000"/>
              </a:solidFill>
              <a:latin typeface="Arial"/>
              <a:ea typeface="Arial"/>
              <a:cs typeface="Arial"/>
              <a:sym typeface="Arial"/>
            </a:endParaRPr>
          </a:p>
        </p:txBody>
      </p:sp>
      <p:sp>
        <p:nvSpPr>
          <p:cNvPr id="961" name="Google Shape;961;g21ebaefc295_0_0"/>
          <p:cNvSpPr txBox="1">
            <a:spLocks noGrp="1"/>
          </p:cNvSpPr>
          <p:nvPr>
            <p:ph type="sldNum" idx="12"/>
          </p:nvPr>
        </p:nvSpPr>
        <p:spPr>
          <a:xfrm>
            <a:off x="7422374" y="6356352"/>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72</a:t>
            </a:fld>
            <a:endParaRPr/>
          </a:p>
        </p:txBody>
      </p:sp>
      <p:graphicFrame>
        <p:nvGraphicFramePr>
          <p:cNvPr id="962" name="Google Shape;962;g21ebaefc295_0_0"/>
          <p:cNvGraphicFramePr/>
          <p:nvPr/>
        </p:nvGraphicFramePr>
        <p:xfrm>
          <a:off x="584439" y="1348092"/>
          <a:ext cx="3000000" cy="3000000"/>
        </p:xfrm>
        <a:graphic>
          <a:graphicData uri="http://schemas.openxmlformats.org/drawingml/2006/table">
            <a:tbl>
              <a:tblPr>
                <a:noFill/>
                <a:tableStyleId>{BA539D0F-AD9E-4FF2-8364-6D222111296B}</a:tableStyleId>
              </a:tblPr>
              <a:tblGrid>
                <a:gridCol w="2103750">
                  <a:extLst>
                    <a:ext uri="{9D8B030D-6E8A-4147-A177-3AD203B41FA5}">
                      <a16:colId xmlns:a16="http://schemas.microsoft.com/office/drawing/2014/main" val="20000"/>
                    </a:ext>
                  </a:extLst>
                </a:gridCol>
                <a:gridCol w="6578375">
                  <a:extLst>
                    <a:ext uri="{9D8B030D-6E8A-4147-A177-3AD203B41FA5}">
                      <a16:colId xmlns:a16="http://schemas.microsoft.com/office/drawing/2014/main" val="20001"/>
                    </a:ext>
                  </a:extLst>
                </a:gridCol>
              </a:tblGrid>
              <a:tr h="1327425">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a:t>
                      </a:r>
                      <a:r>
                        <a:rPr lang="ja-JP" sz="1200" u="none" strike="noStrike" cap="none">
                          <a:solidFill>
                            <a:schemeClr val="dk1"/>
                          </a:solidFill>
                          <a:latin typeface="Meiryo"/>
                          <a:ea typeface="Meiryo"/>
                          <a:cs typeface="Meiryo"/>
                          <a:sym typeface="Meiryo"/>
                        </a:rPr>
                        <a:t>の皆様へ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デジタル活用には、現場で実践できる人材の力が必要不可欠です。こちらの「デジ活スキル」を、自社に足りない部分、何から始めていいかを知るヒントとして、まずはご活用頂けたらと思います。直接コミュニケーションをとりながら、リアルな体験を実施することが人材のスキルアップとデジタル活用に繋がります。オンライン活動を効果的な成果に繋げるために、より楽しみながら実践して頂けるお手伝いができたらと願っております。</a:t>
                      </a:r>
                      <a:endParaRPr sz="120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230875">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中小企業支援機関の</a:t>
                      </a:r>
                      <a:r>
                        <a:rPr lang="ja-JP" sz="1200" u="none" strike="noStrike" cap="none">
                          <a:solidFill>
                            <a:schemeClr val="dk1"/>
                          </a:solidFill>
                          <a:latin typeface="Meiryo"/>
                          <a:ea typeface="Meiryo"/>
                          <a:cs typeface="Meiryo"/>
                          <a:sym typeface="Meiryo"/>
                        </a:rPr>
                        <a:t>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デジタル活用の中小企業における人材確保、育成に関する悩みは、現在のビジネス環境において一般的な課題の一つです。中小企業には、費用や時間の制約があるため、効果的な教育プログラムの選定が必要となります。「デジ活スキル」を、必要なスキルを習得できる研修や教育プログラムを提供する参考にして頂けたらと思います。</a:t>
                      </a:r>
                      <a:endParaRPr sz="120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963" name="Google Shape;963;g21ebaefc295_0_0"/>
          <p:cNvSpPr txBox="1"/>
          <p:nvPr/>
        </p:nvSpPr>
        <p:spPr>
          <a:xfrm>
            <a:off x="0" y="-981"/>
            <a:ext cx="9906000" cy="276900"/>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graphicFrame>
        <p:nvGraphicFramePr>
          <p:cNvPr id="964" name="Google Shape;964;g21ebaefc295_0_0"/>
          <p:cNvGraphicFramePr/>
          <p:nvPr/>
        </p:nvGraphicFramePr>
        <p:xfrm>
          <a:off x="884362" y="4154447"/>
          <a:ext cx="3000000" cy="3000000"/>
        </p:xfrm>
        <a:graphic>
          <a:graphicData uri="http://schemas.openxmlformats.org/drawingml/2006/table">
            <a:tbl>
              <a:tblPr>
                <a:noFill/>
                <a:tableStyleId>{BA539D0F-AD9E-4FF2-8364-6D222111296B}</a:tableStyleId>
              </a:tblPr>
              <a:tblGrid>
                <a:gridCol w="1756425">
                  <a:extLst>
                    <a:ext uri="{9D8B030D-6E8A-4147-A177-3AD203B41FA5}">
                      <a16:colId xmlns:a16="http://schemas.microsoft.com/office/drawing/2014/main" val="20000"/>
                    </a:ext>
                  </a:extLst>
                </a:gridCol>
                <a:gridCol w="6649525">
                  <a:extLst>
                    <a:ext uri="{9D8B030D-6E8A-4147-A177-3AD203B41FA5}">
                      <a16:colId xmlns:a16="http://schemas.microsoft.com/office/drawing/2014/main" val="20001"/>
                    </a:ext>
                  </a:extLst>
                </a:gridCol>
              </a:tblGrid>
              <a:tr h="945450">
                <a:tc>
                  <a:txBody>
                    <a:bodyPr/>
                    <a:lstStyle/>
                    <a:p>
                      <a:pPr marL="0" marR="0" lvl="0" indent="0" algn="l" rtl="0">
                        <a:lnSpc>
                          <a:spcPct val="100000"/>
                        </a:lnSpc>
                        <a:spcBef>
                          <a:spcPts val="0"/>
                        </a:spcBef>
                        <a:spcAft>
                          <a:spcPts val="0"/>
                        </a:spcAft>
                        <a:buClr>
                          <a:schemeClr val="dk1"/>
                        </a:buClr>
                        <a:buSzPts val="1200"/>
                        <a:buFont typeface="Meiryo"/>
                        <a:buNone/>
                      </a:pPr>
                      <a:r>
                        <a:rPr lang="ja-JP" sz="1200" u="none" strike="noStrike" cap="none">
                          <a:solidFill>
                            <a:schemeClr val="dk1"/>
                          </a:solidFill>
                          <a:latin typeface="Meiryo"/>
                          <a:ea typeface="Meiryo"/>
                          <a:cs typeface="Meiryo"/>
                          <a:sym typeface="Meiryo"/>
                        </a:rPr>
                        <a:t>■対応可能な支援</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●商工会、商工会議所を通じ、WEB、SNS、チラシ改善、webマーケティング、EC、オンライン決済導入などITツール活用、販促専門家として活動中(支援実績50社以上)</a:t>
                      </a:r>
                      <a:endParaRPr sz="1200" u="none" strike="noStrike" cap="none">
                        <a:solidFill>
                          <a:schemeClr val="dk1"/>
                        </a:solidFill>
                        <a:latin typeface="Meiryo"/>
                        <a:ea typeface="Meiryo"/>
                        <a:cs typeface="Meiryo"/>
                        <a:sym typeface="Meiryo"/>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●補助金申請サポート小規模事業者持続化補助金(採択実績10社)</a:t>
                      </a:r>
                      <a:endParaRPr sz="1200" u="none" strike="noStrike" cap="none">
                        <a:solidFill>
                          <a:schemeClr val="dk1"/>
                        </a:solidFill>
                        <a:latin typeface="Meiryo"/>
                        <a:ea typeface="Meiryo"/>
                        <a:cs typeface="Meiryo"/>
                        <a:sym typeface="Meiryo"/>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●経営革新計画策定(2社)</a:t>
                      </a:r>
                      <a:endParaRPr sz="1200" u="none" strike="noStrike" cap="none">
                        <a:solidFill>
                          <a:schemeClr val="dk1"/>
                        </a:solidFill>
                        <a:latin typeface="Meiryo"/>
                        <a:ea typeface="Meiryo"/>
                        <a:cs typeface="Meiryo"/>
                        <a:sym typeface="Meiryo"/>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●販売促進を目的としたイベント企画（自治体、企業実績多数）</a:t>
                      </a:r>
                      <a:endParaRPr sz="1200" u="none" strike="noStrike" cap="none">
                        <a:solidFill>
                          <a:schemeClr val="dk1"/>
                        </a:solidFill>
                        <a:latin typeface="Meiryo"/>
                        <a:ea typeface="Meiryo"/>
                        <a:cs typeface="Meiryo"/>
                        <a:sym typeface="Meiryo"/>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●HP、パンフレット、POP、パッケージデザイン制作</a:t>
                      </a:r>
                      <a:endParaRPr sz="12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●セミナー講師</a:t>
                      </a:r>
                      <a:endParaRPr sz="1200" u="none" strike="noStrike" cap="none">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■対応可能地域</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latin typeface="Meiryo"/>
                          <a:ea typeface="Meiryo"/>
                          <a:cs typeface="Meiryo"/>
                          <a:sym typeface="Meiryo"/>
                        </a:rPr>
                        <a:t>全国</a:t>
                      </a:r>
                      <a:endParaRPr sz="1200" u="none" strike="noStrike" cap="none">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b="0" u="none" strike="noStrike" cap="none">
                          <a:solidFill>
                            <a:schemeClr val="dk1"/>
                          </a:solidFill>
                          <a:latin typeface="Meiryo"/>
                          <a:ea typeface="Meiryo"/>
                          <a:cs typeface="Meiryo"/>
                          <a:sym typeface="Meiryo"/>
                        </a:rPr>
                        <a:t>■連絡先</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200"/>
                        <a:buFont typeface="Meiryo"/>
                        <a:buNone/>
                      </a:pPr>
                      <a:r>
                        <a:rPr lang="ja-JP" sz="1200" u="sng" strike="noStrike" cap="none">
                          <a:solidFill>
                            <a:schemeClr val="hlink"/>
                          </a:solidFill>
                          <a:latin typeface="Meiryo"/>
                          <a:ea typeface="Meiryo"/>
                          <a:cs typeface="Meiryo"/>
                          <a:sym typeface="Meiryo"/>
                          <a:hlinkClick r:id="rId3"/>
                        </a:rPr>
                        <a:t>mail@hitomiimamura.com</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965" name="Google Shape;965;g21ebaefc295_0_0"/>
          <p:cNvSpPr txBox="1"/>
          <p:nvPr/>
        </p:nvSpPr>
        <p:spPr>
          <a:xfrm>
            <a:off x="584439" y="952968"/>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今村　仁美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969"/>
        <p:cNvGrpSpPr/>
        <p:nvPr/>
      </p:nvGrpSpPr>
      <p:grpSpPr>
        <a:xfrm>
          <a:off x="0" y="0"/>
          <a:ext cx="0" cy="0"/>
          <a:chOff x="0" y="0"/>
          <a:chExt cx="0" cy="0"/>
        </a:xfrm>
      </p:grpSpPr>
      <p:sp>
        <p:nvSpPr>
          <p:cNvPr id="970" name="Google Shape;970;p1"/>
          <p:cNvSpPr txBox="1"/>
          <p:nvPr/>
        </p:nvSpPr>
        <p:spPr>
          <a:xfrm>
            <a:off x="220959" y="477316"/>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中小企業 デジ活スキル制作者</a:t>
            </a:r>
            <a:endParaRPr sz="1400" b="0" i="0" u="none" strike="noStrike" cap="none">
              <a:solidFill>
                <a:srgbClr val="000000"/>
              </a:solidFill>
              <a:latin typeface="Arial"/>
              <a:ea typeface="Arial"/>
              <a:cs typeface="Arial"/>
              <a:sym typeface="Arial"/>
            </a:endParaRPr>
          </a:p>
        </p:txBody>
      </p:sp>
      <p:sp>
        <p:nvSpPr>
          <p:cNvPr id="971" name="Google Shape;971;p1"/>
          <p:cNvSpPr txBox="1">
            <a:spLocks noGrp="1"/>
          </p:cNvSpPr>
          <p:nvPr>
            <p:ph type="sldNum" idx="12"/>
          </p:nvPr>
        </p:nvSpPr>
        <p:spPr>
          <a:xfrm>
            <a:off x="7422374" y="6356352"/>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73</a:t>
            </a:fld>
            <a:endParaRPr/>
          </a:p>
        </p:txBody>
      </p:sp>
      <p:graphicFrame>
        <p:nvGraphicFramePr>
          <p:cNvPr id="972" name="Google Shape;972;p1"/>
          <p:cNvGraphicFramePr/>
          <p:nvPr/>
        </p:nvGraphicFramePr>
        <p:xfrm>
          <a:off x="584439" y="1348092"/>
          <a:ext cx="3000000" cy="3000000"/>
        </p:xfrm>
        <a:graphic>
          <a:graphicData uri="http://schemas.openxmlformats.org/drawingml/2006/table">
            <a:tbl>
              <a:tblPr>
                <a:noFill/>
                <a:tableStyleId>{BA539D0F-AD9E-4FF2-8364-6D222111296B}</a:tableStyleId>
              </a:tblPr>
              <a:tblGrid>
                <a:gridCol w="2103750">
                  <a:extLst>
                    <a:ext uri="{9D8B030D-6E8A-4147-A177-3AD203B41FA5}">
                      <a16:colId xmlns:a16="http://schemas.microsoft.com/office/drawing/2014/main" val="20000"/>
                    </a:ext>
                  </a:extLst>
                </a:gridCol>
                <a:gridCol w="6578375">
                  <a:extLst>
                    <a:ext uri="{9D8B030D-6E8A-4147-A177-3AD203B41FA5}">
                      <a16:colId xmlns:a16="http://schemas.microsoft.com/office/drawing/2014/main" val="20001"/>
                    </a:ext>
                  </a:extLst>
                </a:gridCol>
              </a:tblGrid>
              <a:tr h="1327425">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a:t>
                      </a:r>
                      <a:r>
                        <a:rPr lang="ja-JP" sz="1200" u="none" strike="noStrike" cap="none">
                          <a:solidFill>
                            <a:schemeClr val="dk1"/>
                          </a:solidFill>
                          <a:latin typeface="Meiryo"/>
                          <a:ea typeface="Meiryo"/>
                          <a:cs typeface="Meiryo"/>
                          <a:sym typeface="Meiryo"/>
                        </a:rPr>
                        <a:t>の皆様へ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デジ活の一歩目を踏み出してみませんか！</a:t>
                      </a:r>
                      <a:endParaRPr/>
                    </a:p>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日常の仕事の中にデジタルの仕組みを取り入れ、上手く使いこなすことで、皆様のビジネスにより良い効果をもたらす可能性が広がります。</a:t>
                      </a:r>
                      <a:endParaRPr/>
                    </a:p>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まずは最初の一歩目を踏み出しましょう！小さな一歩でも構わないのです。その積み重ねが、やがては目に見える効果につながっていきます。</a:t>
                      </a:r>
                      <a:endParaRPr/>
                    </a:p>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本書が、皆様のデジ活の取り組みに役立つものになれば幸いです。</a:t>
                      </a:r>
                      <a:endParaRPr sz="120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230875">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中小企業支援機関の</a:t>
                      </a:r>
                      <a:r>
                        <a:rPr lang="ja-JP" sz="1200" u="none" strike="noStrike" cap="none">
                          <a:solidFill>
                            <a:schemeClr val="dk1"/>
                          </a:solidFill>
                          <a:latin typeface="Meiryo"/>
                          <a:ea typeface="Meiryo"/>
                          <a:cs typeface="Meiryo"/>
                          <a:sym typeface="Meiryo"/>
                        </a:rPr>
                        <a:t>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本書は、中小企業がデジタル活用を進めていくための人材像とスキルを、必要と考える範囲に絞って整理したものになります。</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日々、中小企業のご支援にご尽力いただいている支援機関の皆様にとって、本書は支援先企業のデジタル活用に向けてのヒントや気づきを得るためのツールとして活用することができます。</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是非、皆様方の活動用のツールの一つとして本書をご活用ください。</a:t>
                      </a:r>
                      <a:endParaRPr sz="120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973" name="Google Shape;973;p1"/>
          <p:cNvSpPr txBox="1"/>
          <p:nvPr/>
        </p:nvSpPr>
        <p:spPr>
          <a:xfrm>
            <a:off x="0" y="-981"/>
            <a:ext cx="9906000" cy="276900"/>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graphicFrame>
        <p:nvGraphicFramePr>
          <p:cNvPr id="974" name="Google Shape;974;p1"/>
          <p:cNvGraphicFramePr/>
          <p:nvPr/>
        </p:nvGraphicFramePr>
        <p:xfrm>
          <a:off x="884362" y="4154447"/>
          <a:ext cx="3000000" cy="3000000"/>
        </p:xfrm>
        <a:graphic>
          <a:graphicData uri="http://schemas.openxmlformats.org/drawingml/2006/table">
            <a:tbl>
              <a:tblPr>
                <a:noFill/>
                <a:tableStyleId>{BA539D0F-AD9E-4FF2-8364-6D222111296B}</a:tableStyleId>
              </a:tblPr>
              <a:tblGrid>
                <a:gridCol w="1756425">
                  <a:extLst>
                    <a:ext uri="{9D8B030D-6E8A-4147-A177-3AD203B41FA5}">
                      <a16:colId xmlns:a16="http://schemas.microsoft.com/office/drawing/2014/main" val="20000"/>
                    </a:ext>
                  </a:extLst>
                </a:gridCol>
                <a:gridCol w="6649525">
                  <a:extLst>
                    <a:ext uri="{9D8B030D-6E8A-4147-A177-3AD203B41FA5}">
                      <a16:colId xmlns:a16="http://schemas.microsoft.com/office/drawing/2014/main" val="20001"/>
                    </a:ext>
                  </a:extLst>
                </a:gridCol>
              </a:tblGrid>
              <a:tr h="945450">
                <a:tc>
                  <a:txBody>
                    <a:bodyPr/>
                    <a:lstStyle/>
                    <a:p>
                      <a:pPr marL="0" marR="0" lvl="0" indent="0" algn="l" rtl="0">
                        <a:lnSpc>
                          <a:spcPct val="100000"/>
                        </a:lnSpc>
                        <a:spcBef>
                          <a:spcPts val="0"/>
                        </a:spcBef>
                        <a:spcAft>
                          <a:spcPts val="0"/>
                        </a:spcAft>
                        <a:buClr>
                          <a:schemeClr val="dk1"/>
                        </a:buClr>
                        <a:buSzPts val="1200"/>
                        <a:buFont typeface="Meiryo"/>
                        <a:buNone/>
                      </a:pPr>
                      <a:r>
                        <a:rPr lang="ja-JP" sz="1200" u="none" strike="noStrike" cap="none">
                          <a:solidFill>
                            <a:schemeClr val="dk1"/>
                          </a:solidFill>
                          <a:latin typeface="Meiryo"/>
                          <a:ea typeface="Meiryo"/>
                          <a:cs typeface="Meiryo"/>
                          <a:sym typeface="Meiryo"/>
                        </a:rPr>
                        <a:t>■対応可能な支援</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・経営戦略策定・実行支援</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・ICT利活用支援</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・補助金・助成金の申請支援</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・リスクマネジメント支援（情報セキュリティ、個人情報保護）</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・研修講師（情報セキュリティ、個人情報保護）</a:t>
                      </a:r>
                      <a:endParaRPr sz="1200" u="none" strike="noStrike" cap="none">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■対応可能地域</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latin typeface="Meiryo"/>
                          <a:ea typeface="Meiryo"/>
                          <a:cs typeface="Meiryo"/>
                          <a:sym typeface="Meiryo"/>
                        </a:rPr>
                        <a:t>関東（基本）、全国対応も可能（要相談）</a:t>
                      </a:r>
                      <a:endParaRPr sz="1200" u="none" strike="noStrike" cap="none">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b="0" u="none" strike="noStrike" cap="none">
                          <a:solidFill>
                            <a:schemeClr val="dk1"/>
                          </a:solidFill>
                          <a:latin typeface="Meiryo"/>
                          <a:ea typeface="Meiryo"/>
                          <a:cs typeface="Meiryo"/>
                          <a:sym typeface="Meiryo"/>
                        </a:rPr>
                        <a:t>■連絡先</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200"/>
                        <a:buFont typeface="Meiryo"/>
                        <a:buNone/>
                      </a:pPr>
                      <a:r>
                        <a:rPr lang="ja-JP" sz="1200" u="sng" strike="noStrike" cap="none">
                          <a:solidFill>
                            <a:schemeClr val="hlink"/>
                          </a:solidFill>
                          <a:latin typeface="Meiryo"/>
                          <a:ea typeface="Meiryo"/>
                          <a:cs typeface="Meiryo"/>
                          <a:sym typeface="Meiryo"/>
                        </a:rPr>
                        <a:t>mkazama@kz.rdy.jp</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975" name="Google Shape;975;p1"/>
          <p:cNvSpPr txBox="1"/>
          <p:nvPr/>
        </p:nvSpPr>
        <p:spPr>
          <a:xfrm>
            <a:off x="584439" y="952968"/>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風間　雅宏</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979"/>
        <p:cNvGrpSpPr/>
        <p:nvPr/>
      </p:nvGrpSpPr>
      <p:grpSpPr>
        <a:xfrm>
          <a:off x="0" y="0"/>
          <a:ext cx="0" cy="0"/>
          <a:chOff x="0" y="0"/>
          <a:chExt cx="0" cy="0"/>
        </a:xfrm>
      </p:grpSpPr>
      <p:sp>
        <p:nvSpPr>
          <p:cNvPr id="980" name="Google Shape;980;p3"/>
          <p:cNvSpPr txBox="1"/>
          <p:nvPr/>
        </p:nvSpPr>
        <p:spPr>
          <a:xfrm>
            <a:off x="220959" y="477316"/>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中小企業 デジ活スキル制作者</a:t>
            </a:r>
            <a:endParaRPr sz="1400" b="0" i="0" u="none" strike="noStrike" cap="none">
              <a:solidFill>
                <a:srgbClr val="000000"/>
              </a:solidFill>
              <a:latin typeface="Arial"/>
              <a:ea typeface="Arial"/>
              <a:cs typeface="Arial"/>
              <a:sym typeface="Arial"/>
            </a:endParaRPr>
          </a:p>
        </p:txBody>
      </p:sp>
      <p:sp>
        <p:nvSpPr>
          <p:cNvPr id="981" name="Google Shape;981;p3"/>
          <p:cNvSpPr txBox="1">
            <a:spLocks noGrp="1"/>
          </p:cNvSpPr>
          <p:nvPr>
            <p:ph type="sldNum" idx="12"/>
          </p:nvPr>
        </p:nvSpPr>
        <p:spPr>
          <a:xfrm>
            <a:off x="7422374" y="6356352"/>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74</a:t>
            </a:fld>
            <a:endParaRPr/>
          </a:p>
        </p:txBody>
      </p:sp>
      <p:graphicFrame>
        <p:nvGraphicFramePr>
          <p:cNvPr id="982" name="Google Shape;982;p3"/>
          <p:cNvGraphicFramePr/>
          <p:nvPr/>
        </p:nvGraphicFramePr>
        <p:xfrm>
          <a:off x="584439" y="1348092"/>
          <a:ext cx="3000000" cy="3000000"/>
        </p:xfrm>
        <a:graphic>
          <a:graphicData uri="http://schemas.openxmlformats.org/drawingml/2006/table">
            <a:tbl>
              <a:tblPr>
                <a:noFill/>
                <a:tableStyleId>{BA539D0F-AD9E-4FF2-8364-6D222111296B}</a:tableStyleId>
              </a:tblPr>
              <a:tblGrid>
                <a:gridCol w="2103750">
                  <a:extLst>
                    <a:ext uri="{9D8B030D-6E8A-4147-A177-3AD203B41FA5}">
                      <a16:colId xmlns:a16="http://schemas.microsoft.com/office/drawing/2014/main" val="20000"/>
                    </a:ext>
                  </a:extLst>
                </a:gridCol>
                <a:gridCol w="6578375">
                  <a:extLst>
                    <a:ext uri="{9D8B030D-6E8A-4147-A177-3AD203B41FA5}">
                      <a16:colId xmlns:a16="http://schemas.microsoft.com/office/drawing/2014/main" val="20001"/>
                    </a:ext>
                  </a:extLst>
                </a:gridCol>
              </a:tblGrid>
              <a:tr h="1327425">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a:t>
                      </a:r>
                      <a:r>
                        <a:rPr lang="ja-JP" sz="1200" u="none" strike="noStrike" cap="none">
                          <a:solidFill>
                            <a:schemeClr val="dk1"/>
                          </a:solidFill>
                          <a:latin typeface="Meiryo"/>
                          <a:ea typeface="Meiryo"/>
                          <a:cs typeface="Meiryo"/>
                          <a:sym typeface="Meiryo"/>
                        </a:rPr>
                        <a:t>の皆様へ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私達は、古くはOA化にはじまりIT化など、ITツールの採用から業務改善を進めてきました。そして今ではデジタルを前提とした業務改革の必要性が謳われています。これを進めていくためには社長のリーダーシップと社員の取り組みが大切です。そして、そのためには多くの知識やスキルが必要となりますが、一朝一夕には身につけることは難しいと考えます。この「デジ活スキル」を一つの指標として皆様の社内で活用していただき、業務改革のお役に立てることを願っています。</a:t>
                      </a:r>
                      <a:endParaRPr sz="120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230875">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中小企業支援機関の</a:t>
                      </a:r>
                      <a:r>
                        <a:rPr lang="ja-JP" sz="1200" u="none" strike="noStrike" cap="none">
                          <a:solidFill>
                            <a:schemeClr val="dk1"/>
                          </a:solidFill>
                          <a:latin typeface="Meiryo"/>
                          <a:ea typeface="Meiryo"/>
                          <a:cs typeface="Meiryo"/>
                          <a:sym typeface="Meiryo"/>
                        </a:rPr>
                        <a:t>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業務改革は流行のITツールを採用すれば完成するというわけではありません。ITツールの採用の前に、業務の棚卸しから見直しに始まる地道な改善活動も必要です。しかし、なかなか人材を集められず思うように進められないこともあるため、仕事をする場面場面で起きる事象への判断を学ぶ研修や勉強会を通して人材を育成していくことも重要です。</a:t>
                      </a:r>
                      <a:endParaRPr sz="120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983" name="Google Shape;983;p3"/>
          <p:cNvSpPr txBox="1"/>
          <p:nvPr/>
        </p:nvSpPr>
        <p:spPr>
          <a:xfrm>
            <a:off x="0" y="-981"/>
            <a:ext cx="9906000" cy="276900"/>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graphicFrame>
        <p:nvGraphicFramePr>
          <p:cNvPr id="984" name="Google Shape;984;p3"/>
          <p:cNvGraphicFramePr/>
          <p:nvPr/>
        </p:nvGraphicFramePr>
        <p:xfrm>
          <a:off x="884362" y="4154447"/>
          <a:ext cx="3000000" cy="3000000"/>
        </p:xfrm>
        <a:graphic>
          <a:graphicData uri="http://schemas.openxmlformats.org/drawingml/2006/table">
            <a:tbl>
              <a:tblPr>
                <a:noFill/>
                <a:tableStyleId>{BA539D0F-AD9E-4FF2-8364-6D222111296B}</a:tableStyleId>
              </a:tblPr>
              <a:tblGrid>
                <a:gridCol w="1756425">
                  <a:extLst>
                    <a:ext uri="{9D8B030D-6E8A-4147-A177-3AD203B41FA5}">
                      <a16:colId xmlns:a16="http://schemas.microsoft.com/office/drawing/2014/main" val="20000"/>
                    </a:ext>
                  </a:extLst>
                </a:gridCol>
                <a:gridCol w="6649525">
                  <a:extLst>
                    <a:ext uri="{9D8B030D-6E8A-4147-A177-3AD203B41FA5}">
                      <a16:colId xmlns:a16="http://schemas.microsoft.com/office/drawing/2014/main" val="20001"/>
                    </a:ext>
                  </a:extLst>
                </a:gridCol>
              </a:tblGrid>
              <a:tr h="945450">
                <a:tc>
                  <a:txBody>
                    <a:bodyPr/>
                    <a:lstStyle/>
                    <a:p>
                      <a:pPr marL="0" marR="0" lvl="0" indent="0" algn="l" rtl="0">
                        <a:lnSpc>
                          <a:spcPct val="100000"/>
                        </a:lnSpc>
                        <a:spcBef>
                          <a:spcPts val="0"/>
                        </a:spcBef>
                        <a:spcAft>
                          <a:spcPts val="0"/>
                        </a:spcAft>
                        <a:buClr>
                          <a:schemeClr val="dk1"/>
                        </a:buClr>
                        <a:buSzPts val="1200"/>
                        <a:buFont typeface="Meiryo"/>
                        <a:buNone/>
                      </a:pPr>
                      <a:r>
                        <a:rPr lang="ja-JP" sz="1200" u="none" strike="noStrike" cap="none">
                          <a:solidFill>
                            <a:schemeClr val="dk1"/>
                          </a:solidFill>
                          <a:latin typeface="Meiryo"/>
                          <a:ea typeface="Meiryo"/>
                          <a:cs typeface="Meiryo"/>
                          <a:sym typeface="Meiryo"/>
                        </a:rPr>
                        <a:t>■対応可能な支援</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私は会社内の担当部門の方々の声を聞きながら、一緒に問題点を見つけたりや課題に自らが気づいていただくことからスタートして、改善方法やツールの選択、採用等の伴走支援を行っています。普段は、この様な個別企業への伴走支援や社内研修講師を中心に活動しております。また支援機関からは、それぞれの業界向けのIT導入支援講座のご依頼が多くなっています。</a:t>
                      </a:r>
                      <a:endParaRPr sz="1200" u="none" strike="noStrike" cap="none">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■対応可能地域</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latin typeface="Meiryo"/>
                          <a:ea typeface="Meiryo"/>
                          <a:cs typeface="Meiryo"/>
                          <a:sym typeface="Meiryo"/>
                        </a:rPr>
                        <a:t>福島県内</a:t>
                      </a:r>
                      <a:endParaRPr sz="1200" u="none" strike="noStrike" cap="none">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b="0" u="none" strike="noStrike" cap="none">
                          <a:solidFill>
                            <a:schemeClr val="dk1"/>
                          </a:solidFill>
                          <a:latin typeface="Meiryo"/>
                          <a:ea typeface="Meiryo"/>
                          <a:cs typeface="Meiryo"/>
                          <a:sym typeface="Meiryo"/>
                        </a:rPr>
                        <a:t>■連絡先</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200"/>
                        <a:buFont typeface="Meiryo"/>
                        <a:buNone/>
                      </a:pPr>
                      <a:r>
                        <a:rPr lang="ja-JP" sz="1200" u="sng" strike="noStrike" cap="none">
                          <a:solidFill>
                            <a:schemeClr val="hlink"/>
                          </a:solidFill>
                          <a:latin typeface="Meiryo"/>
                          <a:ea typeface="Meiryo"/>
                          <a:cs typeface="Meiryo"/>
                          <a:sym typeface="Meiryo"/>
                        </a:rPr>
                        <a:t>m.kato@e-jimukyoku.jp</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985" name="Google Shape;985;p3"/>
          <p:cNvSpPr txBox="1"/>
          <p:nvPr/>
        </p:nvSpPr>
        <p:spPr>
          <a:xfrm>
            <a:off x="584439" y="952968"/>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加藤 昌宏</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989"/>
        <p:cNvGrpSpPr/>
        <p:nvPr/>
      </p:nvGrpSpPr>
      <p:grpSpPr>
        <a:xfrm>
          <a:off x="0" y="0"/>
          <a:ext cx="0" cy="0"/>
          <a:chOff x="0" y="0"/>
          <a:chExt cx="0" cy="0"/>
        </a:xfrm>
      </p:grpSpPr>
      <p:sp>
        <p:nvSpPr>
          <p:cNvPr id="990" name="Google Shape;990;p74"/>
          <p:cNvSpPr txBox="1"/>
          <p:nvPr/>
        </p:nvSpPr>
        <p:spPr>
          <a:xfrm>
            <a:off x="220959" y="477316"/>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中小企業 デジ活スキル制作者</a:t>
            </a:r>
            <a:endParaRPr sz="1400" b="0" i="0" u="none" strike="noStrike" cap="none">
              <a:solidFill>
                <a:srgbClr val="000000"/>
              </a:solidFill>
              <a:latin typeface="Arial"/>
              <a:ea typeface="Arial"/>
              <a:cs typeface="Arial"/>
              <a:sym typeface="Arial"/>
            </a:endParaRPr>
          </a:p>
        </p:txBody>
      </p:sp>
      <p:sp>
        <p:nvSpPr>
          <p:cNvPr id="991" name="Google Shape;991;p74"/>
          <p:cNvSpPr txBox="1">
            <a:spLocks noGrp="1"/>
          </p:cNvSpPr>
          <p:nvPr>
            <p:ph type="sldNum" idx="12"/>
          </p:nvPr>
        </p:nvSpPr>
        <p:spPr>
          <a:xfrm>
            <a:off x="7422374" y="6356352"/>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75</a:t>
            </a:fld>
            <a:endParaRPr/>
          </a:p>
        </p:txBody>
      </p:sp>
      <p:graphicFrame>
        <p:nvGraphicFramePr>
          <p:cNvPr id="992" name="Google Shape;992;p74"/>
          <p:cNvGraphicFramePr/>
          <p:nvPr/>
        </p:nvGraphicFramePr>
        <p:xfrm>
          <a:off x="584439" y="1348092"/>
          <a:ext cx="8682125" cy="2680747"/>
        </p:xfrm>
        <a:graphic>
          <a:graphicData uri="http://schemas.openxmlformats.org/drawingml/2006/table">
            <a:tbl>
              <a:tblPr>
                <a:noFill/>
                <a:tableStyleId>{BA539D0F-AD9E-4FF2-8364-6D222111296B}</a:tableStyleId>
              </a:tblPr>
              <a:tblGrid>
                <a:gridCol w="2103750">
                  <a:extLst>
                    <a:ext uri="{9D8B030D-6E8A-4147-A177-3AD203B41FA5}">
                      <a16:colId xmlns:a16="http://schemas.microsoft.com/office/drawing/2014/main" val="20000"/>
                    </a:ext>
                  </a:extLst>
                </a:gridCol>
                <a:gridCol w="6578375">
                  <a:extLst>
                    <a:ext uri="{9D8B030D-6E8A-4147-A177-3AD203B41FA5}">
                      <a16:colId xmlns:a16="http://schemas.microsoft.com/office/drawing/2014/main" val="20001"/>
                    </a:ext>
                  </a:extLst>
                </a:gridCol>
              </a:tblGrid>
              <a:tr h="1327425">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a:t>
                      </a:r>
                      <a:r>
                        <a:rPr lang="ja-JP" sz="1200" u="none" strike="noStrike" cap="none">
                          <a:solidFill>
                            <a:schemeClr val="dk1"/>
                          </a:solidFill>
                          <a:latin typeface="Meiryo"/>
                          <a:ea typeface="Meiryo"/>
                          <a:cs typeface="Meiryo"/>
                          <a:sym typeface="Meiryo"/>
                        </a:rPr>
                        <a:t>の皆様へ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デジ活用スキルの向上は、中小企業にとっても非常に重要な課題です。積極的に取り組んで、自社のビジネスを次のステージに進めるために必要な力を身につけましょう。</a:t>
                      </a:r>
                      <a:br>
                        <a:rPr lang="ja-JP" sz="1200" u="none" strike="noStrike" cap="none">
                          <a:solidFill>
                            <a:schemeClr val="dk1"/>
                          </a:solidFill>
                          <a:latin typeface="Meiryo"/>
                          <a:ea typeface="Meiryo"/>
                          <a:cs typeface="Meiryo"/>
                          <a:sym typeface="Meiryo"/>
                        </a:rPr>
                      </a:br>
                      <a:r>
                        <a:rPr lang="ja-JP" sz="1200" u="none" strike="noStrike" cap="none">
                          <a:solidFill>
                            <a:schemeClr val="dk1"/>
                          </a:solidFill>
                          <a:latin typeface="Meiryo"/>
                          <a:ea typeface="Meiryo"/>
                          <a:cs typeface="Meiryo"/>
                          <a:sym typeface="Meiryo"/>
                        </a:rPr>
                        <a:t>デジタル技術は現代社会において不可欠な存在となっています。これまでにないスピードで進化し続けるデジタル技術は、ビジネスにおいても大きな役割を果たしています。</a:t>
                      </a:r>
                      <a:br>
                        <a:rPr lang="ja-JP" sz="1200" u="none" strike="noStrike" cap="none">
                          <a:solidFill>
                            <a:schemeClr val="dk1"/>
                          </a:solidFill>
                          <a:latin typeface="Meiryo"/>
                          <a:ea typeface="Meiryo"/>
                          <a:cs typeface="Meiryo"/>
                          <a:sym typeface="Meiryo"/>
                        </a:rPr>
                      </a:br>
                      <a:r>
                        <a:rPr lang="ja-JP" sz="1200" u="none" strike="noStrike" cap="none">
                          <a:solidFill>
                            <a:schemeClr val="dk1"/>
                          </a:solidFill>
                          <a:latin typeface="Meiryo"/>
                          <a:ea typeface="Meiryo"/>
                          <a:cs typeface="Meiryo"/>
                          <a:sym typeface="Meiryo"/>
                        </a:rPr>
                        <a:t>『何からはじめたら良いか解らない』という事業者様。一度お話しましょう。言葉に出してみることは重要であり、第一歩となります。</a:t>
                      </a:r>
                      <a:endParaRPr sz="120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230875">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中小企業支援機関の</a:t>
                      </a:r>
                      <a:r>
                        <a:rPr lang="ja-JP" sz="1200" u="none" strike="noStrike" cap="none">
                          <a:solidFill>
                            <a:schemeClr val="dk1"/>
                          </a:solidFill>
                          <a:latin typeface="Meiryo"/>
                          <a:ea typeface="Meiryo"/>
                          <a:cs typeface="Meiryo"/>
                          <a:sym typeface="Meiryo"/>
                        </a:rPr>
                        <a:t>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流行りのツール・ソフトウェア導入や補助金制度利用を推進する事で支援は終了とは成りません。</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一社毎に諸事業・お困りごとは異なります。今回定義した55種類のスキルを適合させ、伴走しながら少しづつ確実に支援の実を結んでゆく地道な活動が必要であると考えます。</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是非、このスキルを反映させ、中小企業各社のデジタル活用推進にお役立て頂ければ幸いです。</a:t>
                      </a:r>
                      <a:endParaRPr sz="120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993" name="Google Shape;993;p74"/>
          <p:cNvSpPr txBox="1"/>
          <p:nvPr/>
        </p:nvSpPr>
        <p:spPr>
          <a:xfrm>
            <a:off x="0" y="-981"/>
            <a:ext cx="9906000" cy="276900"/>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graphicFrame>
        <p:nvGraphicFramePr>
          <p:cNvPr id="994" name="Google Shape;994;p74"/>
          <p:cNvGraphicFramePr/>
          <p:nvPr/>
        </p:nvGraphicFramePr>
        <p:xfrm>
          <a:off x="884362" y="4154447"/>
          <a:ext cx="8405950" cy="1691670"/>
        </p:xfrm>
        <a:graphic>
          <a:graphicData uri="http://schemas.openxmlformats.org/drawingml/2006/table">
            <a:tbl>
              <a:tblPr>
                <a:noFill/>
                <a:tableStyleId>{BA539D0F-AD9E-4FF2-8364-6D222111296B}</a:tableStyleId>
              </a:tblPr>
              <a:tblGrid>
                <a:gridCol w="1756425">
                  <a:extLst>
                    <a:ext uri="{9D8B030D-6E8A-4147-A177-3AD203B41FA5}">
                      <a16:colId xmlns:a16="http://schemas.microsoft.com/office/drawing/2014/main" val="20000"/>
                    </a:ext>
                  </a:extLst>
                </a:gridCol>
                <a:gridCol w="6649525">
                  <a:extLst>
                    <a:ext uri="{9D8B030D-6E8A-4147-A177-3AD203B41FA5}">
                      <a16:colId xmlns:a16="http://schemas.microsoft.com/office/drawing/2014/main" val="20001"/>
                    </a:ext>
                  </a:extLst>
                </a:gridCol>
              </a:tblGrid>
              <a:tr h="945450">
                <a:tc>
                  <a:txBody>
                    <a:bodyPr/>
                    <a:lstStyle/>
                    <a:p>
                      <a:pPr marL="0" marR="0" lvl="0" indent="0" algn="l" rtl="0">
                        <a:lnSpc>
                          <a:spcPct val="100000"/>
                        </a:lnSpc>
                        <a:spcBef>
                          <a:spcPts val="0"/>
                        </a:spcBef>
                        <a:spcAft>
                          <a:spcPts val="0"/>
                        </a:spcAft>
                        <a:buClr>
                          <a:schemeClr val="dk1"/>
                        </a:buClr>
                        <a:buSzPts val="1200"/>
                        <a:buFont typeface="Meiryo"/>
                        <a:buNone/>
                      </a:pPr>
                      <a:r>
                        <a:rPr lang="ja-JP" sz="1200" u="none" strike="noStrike" cap="none">
                          <a:solidFill>
                            <a:schemeClr val="dk1"/>
                          </a:solidFill>
                          <a:latin typeface="Meiryo"/>
                          <a:ea typeface="Meiryo"/>
                          <a:cs typeface="Meiryo"/>
                          <a:sym typeface="Meiryo"/>
                        </a:rPr>
                        <a:t>■対応可能な支援</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ご要望頂いた事の実現を目指した『傾聴』に全力を注ぎます。</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お聞きしたお話の分だけ事業者様の抱える課題があると考えております。</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その一つひとつを丁寧で確実に洗い出して解決するお手伝いをさせて頂いております。</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みなさまの「ありたい姿」を実現する為、経営者の思いに伴走しながら、担当者さまへのアドバイス・動機づけ等を中心に活動しております。</a:t>
                      </a:r>
                      <a:endParaRPr sz="1200" u="none" strike="noStrike" cap="none">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■対応可能地域</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latin typeface="Meiryo"/>
                          <a:ea typeface="Meiryo"/>
                          <a:cs typeface="Meiryo"/>
                          <a:sym typeface="Meiryo"/>
                        </a:rPr>
                        <a:t>全国</a:t>
                      </a:r>
                      <a:endParaRPr sz="1200" u="none" strike="noStrike" cap="none">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b="0" u="none" strike="noStrike" cap="none">
                          <a:solidFill>
                            <a:schemeClr val="dk1"/>
                          </a:solidFill>
                          <a:latin typeface="Meiryo"/>
                          <a:ea typeface="Meiryo"/>
                          <a:cs typeface="Meiryo"/>
                          <a:sym typeface="Meiryo"/>
                        </a:rPr>
                        <a:t>■連絡先</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200"/>
                        <a:buFont typeface="Meiryo"/>
                        <a:buNone/>
                      </a:pPr>
                      <a:r>
                        <a:rPr lang="ja-JP" sz="1200" u="sng" strike="noStrike" cap="none">
                          <a:solidFill>
                            <a:schemeClr val="hlink"/>
                          </a:solidFill>
                          <a:latin typeface="Meiryo"/>
                          <a:ea typeface="Meiryo"/>
                          <a:cs typeface="Meiryo"/>
                          <a:sym typeface="Meiryo"/>
                        </a:rPr>
                        <a:t>kurata@dejitore.com</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995" name="Google Shape;995;p74"/>
          <p:cNvSpPr txBox="1"/>
          <p:nvPr/>
        </p:nvSpPr>
        <p:spPr>
          <a:xfrm>
            <a:off x="584439" y="952968"/>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倉田　一範</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999"/>
        <p:cNvGrpSpPr/>
        <p:nvPr/>
      </p:nvGrpSpPr>
      <p:grpSpPr>
        <a:xfrm>
          <a:off x="0" y="0"/>
          <a:ext cx="0" cy="0"/>
          <a:chOff x="0" y="0"/>
          <a:chExt cx="0" cy="0"/>
        </a:xfrm>
      </p:grpSpPr>
      <p:sp>
        <p:nvSpPr>
          <p:cNvPr id="1000" name="Google Shape;1000;p88"/>
          <p:cNvSpPr txBox="1"/>
          <p:nvPr/>
        </p:nvSpPr>
        <p:spPr>
          <a:xfrm>
            <a:off x="220959" y="477316"/>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中小企業 デジ活スキル制作者</a:t>
            </a:r>
            <a:endParaRPr sz="1400" b="0" i="0" u="none" strike="noStrike" cap="none">
              <a:solidFill>
                <a:srgbClr val="000000"/>
              </a:solidFill>
              <a:latin typeface="Arial"/>
              <a:ea typeface="Arial"/>
              <a:cs typeface="Arial"/>
              <a:sym typeface="Arial"/>
            </a:endParaRPr>
          </a:p>
        </p:txBody>
      </p:sp>
      <p:sp>
        <p:nvSpPr>
          <p:cNvPr id="1001" name="Google Shape;1001;p88"/>
          <p:cNvSpPr txBox="1">
            <a:spLocks noGrp="1"/>
          </p:cNvSpPr>
          <p:nvPr>
            <p:ph type="sldNum" idx="12"/>
          </p:nvPr>
        </p:nvSpPr>
        <p:spPr>
          <a:xfrm>
            <a:off x="7422374" y="6356352"/>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76</a:t>
            </a:fld>
            <a:endParaRPr/>
          </a:p>
        </p:txBody>
      </p:sp>
      <p:graphicFrame>
        <p:nvGraphicFramePr>
          <p:cNvPr id="1002" name="Google Shape;1002;p88"/>
          <p:cNvGraphicFramePr/>
          <p:nvPr/>
        </p:nvGraphicFramePr>
        <p:xfrm>
          <a:off x="584439" y="1348092"/>
          <a:ext cx="8682125" cy="2558300"/>
        </p:xfrm>
        <a:graphic>
          <a:graphicData uri="http://schemas.openxmlformats.org/drawingml/2006/table">
            <a:tbl>
              <a:tblPr>
                <a:noFill/>
                <a:tableStyleId>{BA539D0F-AD9E-4FF2-8364-6D222111296B}</a:tableStyleId>
              </a:tblPr>
              <a:tblGrid>
                <a:gridCol w="2103750">
                  <a:extLst>
                    <a:ext uri="{9D8B030D-6E8A-4147-A177-3AD203B41FA5}">
                      <a16:colId xmlns:a16="http://schemas.microsoft.com/office/drawing/2014/main" val="20000"/>
                    </a:ext>
                  </a:extLst>
                </a:gridCol>
                <a:gridCol w="6578375">
                  <a:extLst>
                    <a:ext uri="{9D8B030D-6E8A-4147-A177-3AD203B41FA5}">
                      <a16:colId xmlns:a16="http://schemas.microsoft.com/office/drawing/2014/main" val="20001"/>
                    </a:ext>
                  </a:extLst>
                </a:gridCol>
              </a:tblGrid>
              <a:tr h="1327425">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a:t>
                      </a:r>
                      <a:r>
                        <a:rPr lang="ja-JP" sz="1200" u="none" strike="noStrike" cap="none">
                          <a:solidFill>
                            <a:schemeClr val="dk1"/>
                          </a:solidFill>
                          <a:latin typeface="Meiryo"/>
                          <a:ea typeface="Meiryo"/>
                          <a:cs typeface="Meiryo"/>
                          <a:sym typeface="Meiryo"/>
                        </a:rPr>
                        <a:t>の皆様へ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厳しい経営環境の変化の中で、DX（デジタルトランスフォーメーション）により新たな価値を創造し企業競争力を強化することが求められていますが、中小企業においては人材不足によりDXが思うように推進できていないのが現状です。</a:t>
                      </a:r>
                      <a:endParaRPr/>
                    </a:p>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「中小企業 デジ活スキル」作成にあたり、専門家としてのノウハウや中小企業コンサル時のアドバイスを盛り込みました。</a:t>
                      </a:r>
                      <a:endParaRPr/>
                    </a:p>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「中小企業 デジ活スキル」を活用し、DXを推進していきましょう！</a:t>
                      </a:r>
                      <a:endParaRPr sz="120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230875">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中小企業支援機関の</a:t>
                      </a:r>
                      <a:r>
                        <a:rPr lang="ja-JP" sz="1200" u="none" strike="noStrike" cap="none">
                          <a:solidFill>
                            <a:schemeClr val="dk1"/>
                          </a:solidFill>
                          <a:latin typeface="Meiryo"/>
                          <a:ea typeface="Meiryo"/>
                          <a:cs typeface="Meiryo"/>
                          <a:sym typeface="Meiryo"/>
                        </a:rPr>
                        <a:t>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中小企業がデジタル活用を推進し企業競争力を強化するには、スキルのある人材が必要です。</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中小企業支援時にアドバイスを行う参考として、また、企業内人材育成の参考として「中小企業 デジ活スキル」を活用いただければ幸いです。</a:t>
                      </a:r>
                      <a:endParaRPr sz="120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1003" name="Google Shape;1003;p88"/>
          <p:cNvSpPr txBox="1"/>
          <p:nvPr/>
        </p:nvSpPr>
        <p:spPr>
          <a:xfrm>
            <a:off x="0" y="-981"/>
            <a:ext cx="9906000" cy="276900"/>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graphicFrame>
        <p:nvGraphicFramePr>
          <p:cNvPr id="1004" name="Google Shape;1004;p88"/>
          <p:cNvGraphicFramePr/>
          <p:nvPr/>
        </p:nvGraphicFramePr>
        <p:xfrm>
          <a:off x="884362" y="4154447"/>
          <a:ext cx="8405950" cy="1901982"/>
        </p:xfrm>
        <a:graphic>
          <a:graphicData uri="http://schemas.openxmlformats.org/drawingml/2006/table">
            <a:tbl>
              <a:tblPr>
                <a:noFill/>
                <a:tableStyleId>{BA539D0F-AD9E-4FF2-8364-6D222111296B}</a:tableStyleId>
              </a:tblPr>
              <a:tblGrid>
                <a:gridCol w="1756425">
                  <a:extLst>
                    <a:ext uri="{9D8B030D-6E8A-4147-A177-3AD203B41FA5}">
                      <a16:colId xmlns:a16="http://schemas.microsoft.com/office/drawing/2014/main" val="20000"/>
                    </a:ext>
                  </a:extLst>
                </a:gridCol>
                <a:gridCol w="6649525">
                  <a:extLst>
                    <a:ext uri="{9D8B030D-6E8A-4147-A177-3AD203B41FA5}">
                      <a16:colId xmlns:a16="http://schemas.microsoft.com/office/drawing/2014/main" val="20001"/>
                    </a:ext>
                  </a:extLst>
                </a:gridCol>
              </a:tblGrid>
              <a:tr h="945450">
                <a:tc>
                  <a:txBody>
                    <a:bodyPr/>
                    <a:lstStyle/>
                    <a:p>
                      <a:pPr marL="0" marR="0" lvl="0" indent="0" algn="l" rtl="0">
                        <a:lnSpc>
                          <a:spcPct val="100000"/>
                        </a:lnSpc>
                        <a:spcBef>
                          <a:spcPts val="0"/>
                        </a:spcBef>
                        <a:spcAft>
                          <a:spcPts val="0"/>
                        </a:spcAft>
                        <a:buClr>
                          <a:schemeClr val="dk1"/>
                        </a:buClr>
                        <a:buSzPts val="1200"/>
                        <a:buFont typeface="Meiryo"/>
                        <a:buNone/>
                      </a:pPr>
                      <a:r>
                        <a:rPr lang="ja-JP" sz="1200" u="none" strike="noStrike" cap="none">
                          <a:solidFill>
                            <a:schemeClr val="dk1"/>
                          </a:solidFill>
                          <a:latin typeface="Meiryo"/>
                          <a:ea typeface="Meiryo"/>
                          <a:cs typeface="Meiryo"/>
                          <a:sym typeface="Meiryo"/>
                        </a:rPr>
                        <a:t>■対応可能な支援</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DX認定支援</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DX推進計画策定支援</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DX推進伴走支援</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デジタル化推進支援</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セキュリティ対策計画書策定支援</a:t>
                      </a:r>
                      <a:endParaRPr/>
                    </a:p>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セキュリティ対策支援</a:t>
                      </a:r>
                      <a:endParaRPr sz="1200" u="none" strike="noStrike" cap="none">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■対応可能地域</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latin typeface="Meiryo"/>
                          <a:ea typeface="Meiryo"/>
                          <a:cs typeface="Meiryo"/>
                          <a:sym typeface="Meiryo"/>
                        </a:rPr>
                        <a:t>関東（茨城が中心）ですが魅力のある企業や地域であればどこへでも！</a:t>
                      </a:r>
                      <a:endParaRPr sz="1200" u="none" strike="noStrike" cap="none">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b="0" u="none" strike="noStrike" cap="none">
                          <a:solidFill>
                            <a:schemeClr val="dk1"/>
                          </a:solidFill>
                          <a:latin typeface="Meiryo"/>
                          <a:ea typeface="Meiryo"/>
                          <a:cs typeface="Meiryo"/>
                          <a:sym typeface="Meiryo"/>
                        </a:rPr>
                        <a:t>■連絡先</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200"/>
                        <a:buFont typeface="Meiryo"/>
                        <a:buNone/>
                      </a:pPr>
                      <a:r>
                        <a:rPr lang="ja-JP" sz="1200" u="sng" strike="noStrike" cap="none">
                          <a:solidFill>
                            <a:schemeClr val="hlink"/>
                          </a:solidFill>
                          <a:latin typeface="Meiryo"/>
                          <a:ea typeface="Meiryo"/>
                          <a:cs typeface="Meiryo"/>
                          <a:sym typeface="Meiryo"/>
                        </a:rPr>
                        <a:t>goto@silverado.com</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1005" name="Google Shape;1005;p88"/>
          <p:cNvSpPr txBox="1"/>
          <p:nvPr/>
        </p:nvSpPr>
        <p:spPr>
          <a:xfrm>
            <a:off x="584439" y="952968"/>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後藤　雅俊</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1009"/>
        <p:cNvGrpSpPr/>
        <p:nvPr/>
      </p:nvGrpSpPr>
      <p:grpSpPr>
        <a:xfrm>
          <a:off x="0" y="0"/>
          <a:ext cx="0" cy="0"/>
          <a:chOff x="0" y="0"/>
          <a:chExt cx="0" cy="0"/>
        </a:xfrm>
      </p:grpSpPr>
      <p:sp>
        <p:nvSpPr>
          <p:cNvPr id="1010" name="Google Shape;1010;p89"/>
          <p:cNvSpPr txBox="1"/>
          <p:nvPr/>
        </p:nvSpPr>
        <p:spPr>
          <a:xfrm>
            <a:off x="220959" y="477316"/>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中小企業 デジ活スキル制作者</a:t>
            </a:r>
            <a:endParaRPr sz="1400" b="0" i="0" u="none" strike="noStrike" cap="none">
              <a:solidFill>
                <a:srgbClr val="000000"/>
              </a:solidFill>
              <a:latin typeface="Arial"/>
              <a:ea typeface="Arial"/>
              <a:cs typeface="Arial"/>
              <a:sym typeface="Arial"/>
            </a:endParaRPr>
          </a:p>
        </p:txBody>
      </p:sp>
      <p:sp>
        <p:nvSpPr>
          <p:cNvPr id="1011" name="Google Shape;1011;p89"/>
          <p:cNvSpPr txBox="1">
            <a:spLocks noGrp="1"/>
          </p:cNvSpPr>
          <p:nvPr>
            <p:ph type="sldNum" idx="12"/>
          </p:nvPr>
        </p:nvSpPr>
        <p:spPr>
          <a:xfrm>
            <a:off x="7422374" y="6356352"/>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77</a:t>
            </a:fld>
            <a:endParaRPr/>
          </a:p>
        </p:txBody>
      </p:sp>
      <p:graphicFrame>
        <p:nvGraphicFramePr>
          <p:cNvPr id="1012" name="Google Shape;1012;p89"/>
          <p:cNvGraphicFramePr/>
          <p:nvPr/>
        </p:nvGraphicFramePr>
        <p:xfrm>
          <a:off x="584439" y="1348092"/>
          <a:ext cx="8682125" cy="2558300"/>
        </p:xfrm>
        <a:graphic>
          <a:graphicData uri="http://schemas.openxmlformats.org/drawingml/2006/table">
            <a:tbl>
              <a:tblPr>
                <a:noFill/>
                <a:tableStyleId>{BA539D0F-AD9E-4FF2-8364-6D222111296B}</a:tableStyleId>
              </a:tblPr>
              <a:tblGrid>
                <a:gridCol w="2103750">
                  <a:extLst>
                    <a:ext uri="{9D8B030D-6E8A-4147-A177-3AD203B41FA5}">
                      <a16:colId xmlns:a16="http://schemas.microsoft.com/office/drawing/2014/main" val="20000"/>
                    </a:ext>
                  </a:extLst>
                </a:gridCol>
                <a:gridCol w="6578375">
                  <a:extLst>
                    <a:ext uri="{9D8B030D-6E8A-4147-A177-3AD203B41FA5}">
                      <a16:colId xmlns:a16="http://schemas.microsoft.com/office/drawing/2014/main" val="20001"/>
                    </a:ext>
                  </a:extLst>
                </a:gridCol>
              </a:tblGrid>
              <a:tr h="1327425">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a:t>
                      </a:r>
                      <a:r>
                        <a:rPr lang="ja-JP" sz="1200" u="none" strike="noStrike" cap="none">
                          <a:solidFill>
                            <a:schemeClr val="dk1"/>
                          </a:solidFill>
                          <a:latin typeface="Meiryo"/>
                          <a:ea typeface="Meiryo"/>
                          <a:cs typeface="Meiryo"/>
                          <a:sym typeface="Meiryo"/>
                        </a:rPr>
                        <a:t>の皆様へ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41666"/>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デジタルやITがよくわからなくても商売はできます。ですが、デジタルを仕事にうまく取り入れることで、ビジネスの成長や組織の発展につながる可能性が高まります。「デジ活スキル」には、そのヒントがたくさん詰まっています。ぜひみなさんのビジネスにお役立てください。</a:t>
                      </a:r>
                      <a:endParaRPr sz="120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230875">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中小企業支援機関の</a:t>
                      </a:r>
                      <a:r>
                        <a:rPr lang="ja-JP" sz="1200" u="none" strike="noStrike" cap="none">
                          <a:solidFill>
                            <a:schemeClr val="dk1"/>
                          </a:solidFill>
                          <a:latin typeface="Meiryo"/>
                          <a:ea typeface="Meiryo"/>
                          <a:cs typeface="Meiryo"/>
                          <a:sym typeface="Meiryo"/>
                        </a:rPr>
                        <a:t>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41666"/>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道具の効果は、使う人や組織によって異なります。それぞれの考え方や取り組み方が結果に影響を与えるからです。ビジネスにおけるデジタル活用も同じと考えます。「デジ活スキル」では、4つの人材像とともに、良い結果につながる使いこなしの基本サイクルがイメージされています。ご支援の現場でも参考にしていただければ幸いです。</a:t>
                      </a:r>
                      <a:endParaRPr sz="120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1013" name="Google Shape;1013;p89"/>
          <p:cNvSpPr txBox="1"/>
          <p:nvPr/>
        </p:nvSpPr>
        <p:spPr>
          <a:xfrm>
            <a:off x="0" y="-981"/>
            <a:ext cx="9906000" cy="276900"/>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graphicFrame>
        <p:nvGraphicFramePr>
          <p:cNvPr id="1014" name="Google Shape;1014;p89"/>
          <p:cNvGraphicFramePr/>
          <p:nvPr/>
        </p:nvGraphicFramePr>
        <p:xfrm>
          <a:off x="884362" y="4154447"/>
          <a:ext cx="8405950" cy="1124660"/>
        </p:xfrm>
        <a:graphic>
          <a:graphicData uri="http://schemas.openxmlformats.org/drawingml/2006/table">
            <a:tbl>
              <a:tblPr>
                <a:noFill/>
                <a:tableStyleId>{BA539D0F-AD9E-4FF2-8364-6D222111296B}</a:tableStyleId>
              </a:tblPr>
              <a:tblGrid>
                <a:gridCol w="1756425">
                  <a:extLst>
                    <a:ext uri="{9D8B030D-6E8A-4147-A177-3AD203B41FA5}">
                      <a16:colId xmlns:a16="http://schemas.microsoft.com/office/drawing/2014/main" val="20000"/>
                    </a:ext>
                  </a:extLst>
                </a:gridCol>
                <a:gridCol w="6649525">
                  <a:extLst>
                    <a:ext uri="{9D8B030D-6E8A-4147-A177-3AD203B41FA5}">
                      <a16:colId xmlns:a16="http://schemas.microsoft.com/office/drawing/2014/main" val="20001"/>
                    </a:ext>
                  </a:extLst>
                </a:gridCol>
              </a:tblGrid>
              <a:tr h="576000">
                <a:tc>
                  <a:txBody>
                    <a:bodyPr/>
                    <a:lstStyle/>
                    <a:p>
                      <a:pPr marL="0" marR="0" lvl="0" indent="0" algn="l" rtl="0">
                        <a:lnSpc>
                          <a:spcPct val="100000"/>
                        </a:lnSpc>
                        <a:spcBef>
                          <a:spcPts val="0"/>
                        </a:spcBef>
                        <a:spcAft>
                          <a:spcPts val="0"/>
                        </a:spcAft>
                        <a:buClr>
                          <a:schemeClr val="dk1"/>
                        </a:buClr>
                        <a:buSzPts val="1200"/>
                        <a:buFont typeface="Meiryo"/>
                        <a:buNone/>
                      </a:pPr>
                      <a:r>
                        <a:rPr lang="ja-JP" sz="1200" u="none" strike="noStrike" cap="none">
                          <a:solidFill>
                            <a:schemeClr val="dk1"/>
                          </a:solidFill>
                          <a:latin typeface="Meiryo"/>
                          <a:ea typeface="Meiryo"/>
                          <a:cs typeface="Meiryo"/>
                          <a:sym typeface="Meiryo"/>
                        </a:rPr>
                        <a:t>■対応可能な支援</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ITコーディネータ兼中小企業診断士として活動しています。中小企業の経営戦略立案・計画策定、経営改善・業務改善、創業・起業、デジタルマーケティング領域のご支援が可能です。</a:t>
                      </a:r>
                      <a:endParaRPr sz="1200" u="none" strike="noStrike" cap="none">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■対応可能地域</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latin typeface="Meiryo"/>
                          <a:ea typeface="Meiryo"/>
                          <a:cs typeface="Meiryo"/>
                          <a:sym typeface="Meiryo"/>
                        </a:rPr>
                        <a:t>全国</a:t>
                      </a:r>
                      <a:endParaRPr sz="1200" u="none" strike="noStrike" cap="none">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b="0" u="none" strike="noStrike" cap="none">
                          <a:solidFill>
                            <a:schemeClr val="dk1"/>
                          </a:solidFill>
                          <a:latin typeface="Meiryo"/>
                          <a:ea typeface="Meiryo"/>
                          <a:cs typeface="Meiryo"/>
                          <a:sym typeface="Meiryo"/>
                        </a:rPr>
                        <a:t>■連絡先</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200"/>
                        <a:buFont typeface="Meiryo"/>
                        <a:buNone/>
                      </a:pPr>
                      <a:r>
                        <a:rPr lang="ja-JP" sz="1200" u="sng" strike="noStrike" cap="none">
                          <a:solidFill>
                            <a:schemeClr val="hlink"/>
                          </a:solidFill>
                          <a:latin typeface="Meiryo"/>
                          <a:ea typeface="Meiryo"/>
                          <a:cs typeface="Meiryo"/>
                          <a:sym typeface="Meiryo"/>
                        </a:rPr>
                        <a:t>sakamoto@dejitore.com</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1015" name="Google Shape;1015;p89"/>
          <p:cNvSpPr txBox="1"/>
          <p:nvPr/>
        </p:nvSpPr>
        <p:spPr>
          <a:xfrm>
            <a:off x="584439" y="952968"/>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坂本　ゆみか</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1019"/>
        <p:cNvGrpSpPr/>
        <p:nvPr/>
      </p:nvGrpSpPr>
      <p:grpSpPr>
        <a:xfrm>
          <a:off x="0" y="0"/>
          <a:ext cx="0" cy="0"/>
          <a:chOff x="0" y="0"/>
          <a:chExt cx="0" cy="0"/>
        </a:xfrm>
      </p:grpSpPr>
      <p:sp>
        <p:nvSpPr>
          <p:cNvPr id="1020" name="Google Shape;1020;p90"/>
          <p:cNvSpPr txBox="1"/>
          <p:nvPr/>
        </p:nvSpPr>
        <p:spPr>
          <a:xfrm>
            <a:off x="220959" y="477316"/>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中小企業 デジ活スキル制作者</a:t>
            </a:r>
            <a:endParaRPr sz="1400" b="0" i="0" u="none" strike="noStrike" cap="none">
              <a:solidFill>
                <a:srgbClr val="000000"/>
              </a:solidFill>
              <a:latin typeface="Arial"/>
              <a:ea typeface="Arial"/>
              <a:cs typeface="Arial"/>
              <a:sym typeface="Arial"/>
            </a:endParaRPr>
          </a:p>
        </p:txBody>
      </p:sp>
      <p:sp>
        <p:nvSpPr>
          <p:cNvPr id="1021" name="Google Shape;1021;p90"/>
          <p:cNvSpPr txBox="1">
            <a:spLocks noGrp="1"/>
          </p:cNvSpPr>
          <p:nvPr>
            <p:ph type="sldNum" idx="12"/>
          </p:nvPr>
        </p:nvSpPr>
        <p:spPr>
          <a:xfrm>
            <a:off x="7422374" y="6356352"/>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78</a:t>
            </a:fld>
            <a:endParaRPr/>
          </a:p>
        </p:txBody>
      </p:sp>
      <p:graphicFrame>
        <p:nvGraphicFramePr>
          <p:cNvPr id="1022" name="Google Shape;1022;p90"/>
          <p:cNvGraphicFramePr/>
          <p:nvPr/>
        </p:nvGraphicFramePr>
        <p:xfrm>
          <a:off x="584439" y="1348092"/>
          <a:ext cx="8682125" cy="2741696"/>
        </p:xfrm>
        <a:graphic>
          <a:graphicData uri="http://schemas.openxmlformats.org/drawingml/2006/table">
            <a:tbl>
              <a:tblPr>
                <a:noFill/>
                <a:tableStyleId>{BA539D0F-AD9E-4FF2-8364-6D222111296B}</a:tableStyleId>
              </a:tblPr>
              <a:tblGrid>
                <a:gridCol w="2103750">
                  <a:extLst>
                    <a:ext uri="{9D8B030D-6E8A-4147-A177-3AD203B41FA5}">
                      <a16:colId xmlns:a16="http://schemas.microsoft.com/office/drawing/2014/main" val="20000"/>
                    </a:ext>
                  </a:extLst>
                </a:gridCol>
                <a:gridCol w="6578375">
                  <a:extLst>
                    <a:ext uri="{9D8B030D-6E8A-4147-A177-3AD203B41FA5}">
                      <a16:colId xmlns:a16="http://schemas.microsoft.com/office/drawing/2014/main" val="20001"/>
                    </a:ext>
                  </a:extLst>
                </a:gridCol>
              </a:tblGrid>
              <a:tr h="752608">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a:t>
                      </a:r>
                      <a:r>
                        <a:rPr lang="ja-JP" sz="1200" u="none" strike="noStrike" cap="none">
                          <a:solidFill>
                            <a:schemeClr val="dk1"/>
                          </a:solidFill>
                          <a:latin typeface="Meiryo"/>
                          <a:ea typeface="Meiryo"/>
                          <a:cs typeface="Meiryo"/>
                          <a:sym typeface="Meiryo"/>
                        </a:rPr>
                        <a:t>の皆様へ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41666"/>
                        </a:lnSpc>
                        <a:spcBef>
                          <a:spcPts val="0"/>
                        </a:spcBef>
                        <a:spcAft>
                          <a:spcPts val="0"/>
                        </a:spcAft>
                        <a:buClr>
                          <a:srgbClr val="000000"/>
                        </a:buClr>
                        <a:buSzPts val="1400"/>
                        <a:buFont typeface="Calibri"/>
                        <a:buNone/>
                      </a:pPr>
                      <a:r>
                        <a:rPr lang="ja-JP" sz="1200" u="none" strike="noStrike" cap="none" dirty="0">
                          <a:solidFill>
                            <a:schemeClr val="dk1"/>
                          </a:solidFill>
                          <a:latin typeface="Meiryo"/>
                          <a:ea typeface="Meiryo"/>
                          <a:cs typeface="Meiryo"/>
                          <a:sym typeface="Meiryo"/>
                        </a:rPr>
                        <a:t>事業者様によって課題は様々だと思います。支援する上では、それぞれの経営環境・経営課題に対する十分な理解と客観的な分析を心がけます。</a:t>
                      </a:r>
                      <a:endParaRPr dirty="0"/>
                    </a:p>
                    <a:p>
                      <a:pPr marL="0" marR="0" lvl="0" indent="0" algn="l" rtl="0">
                        <a:lnSpc>
                          <a:spcPct val="141666"/>
                        </a:lnSpc>
                        <a:spcBef>
                          <a:spcPts val="0"/>
                        </a:spcBef>
                        <a:spcAft>
                          <a:spcPts val="0"/>
                        </a:spcAft>
                        <a:buClr>
                          <a:srgbClr val="000000"/>
                        </a:buClr>
                        <a:buSzPts val="1400"/>
                        <a:buFont typeface="Calibri"/>
                        <a:buNone/>
                      </a:pPr>
                      <a:r>
                        <a:rPr lang="ja-JP" sz="1200" u="none" strike="noStrike" cap="none" dirty="0">
                          <a:solidFill>
                            <a:schemeClr val="dk1"/>
                          </a:solidFill>
                          <a:latin typeface="Meiryo"/>
                          <a:ea typeface="Meiryo"/>
                          <a:cs typeface="Meiryo"/>
                          <a:sym typeface="Meiryo"/>
                        </a:rPr>
                        <a:t>課題解決に当たっては、会社経営・事業運営に関する原理原則（セオリー）を踏まえること、個々の状況に合わせてそのセオリーを柔軟に適用すること、に留意します。</a:t>
                      </a:r>
                      <a:endParaRPr dirty="0"/>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104435">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中小企業支援機関の</a:t>
                      </a:r>
                      <a:r>
                        <a:rPr lang="ja-JP" sz="1200" u="none" strike="noStrike" cap="none">
                          <a:solidFill>
                            <a:schemeClr val="dk1"/>
                          </a:solidFill>
                          <a:latin typeface="Meiryo"/>
                          <a:ea typeface="Meiryo"/>
                          <a:cs typeface="Meiryo"/>
                          <a:sym typeface="Meiryo"/>
                        </a:rPr>
                        <a:t>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41666"/>
                        </a:lnSpc>
                        <a:spcBef>
                          <a:spcPts val="0"/>
                        </a:spcBef>
                        <a:spcAft>
                          <a:spcPts val="0"/>
                        </a:spcAft>
                        <a:buClr>
                          <a:schemeClr val="dk1"/>
                        </a:buClr>
                        <a:buSzPts val="1100"/>
                        <a:buFont typeface="Arial"/>
                        <a:buNone/>
                      </a:pPr>
                      <a:r>
                        <a:rPr lang="ja-JP" sz="1200" u="none" strike="noStrike" cap="none" dirty="0">
                          <a:solidFill>
                            <a:schemeClr val="dk1"/>
                          </a:solidFill>
                          <a:latin typeface="Meiryo"/>
                          <a:ea typeface="Meiryo"/>
                          <a:cs typeface="Meiryo"/>
                          <a:sym typeface="Meiryo"/>
                        </a:rPr>
                        <a:t>大手精密機器・事務機器の企業グループに30年以上在籍し、製造会社・販売会社・情報システム開発会社にまたがる業務経験を積んできました。</a:t>
                      </a:r>
                      <a:endParaRPr dirty="0"/>
                    </a:p>
                    <a:p>
                      <a:pPr marL="0" marR="0" lvl="0" indent="0" algn="l" rtl="0">
                        <a:lnSpc>
                          <a:spcPct val="141666"/>
                        </a:lnSpc>
                        <a:spcBef>
                          <a:spcPts val="0"/>
                        </a:spcBef>
                        <a:spcAft>
                          <a:spcPts val="0"/>
                        </a:spcAft>
                        <a:buClr>
                          <a:schemeClr val="dk1"/>
                        </a:buClr>
                        <a:buSzPts val="1100"/>
                        <a:buFont typeface="Arial"/>
                        <a:buNone/>
                      </a:pPr>
                      <a:r>
                        <a:rPr lang="ja-JP" sz="1200" u="none" strike="noStrike" cap="none" dirty="0">
                          <a:solidFill>
                            <a:schemeClr val="dk1"/>
                          </a:solidFill>
                          <a:latin typeface="Meiryo"/>
                          <a:ea typeface="Meiryo"/>
                          <a:cs typeface="Meiryo"/>
                          <a:sym typeface="Meiryo"/>
                        </a:rPr>
                        <a:t>ITシステム開発・運用、商品企画開発・販売プロモーション、事業計画・事業管理、人材育成などの、幅広い業務知識と経験を有しています。</a:t>
                      </a:r>
                      <a:endParaRPr dirty="0"/>
                    </a:p>
                    <a:p>
                      <a:pPr marL="0" marR="0" lvl="0" indent="0" algn="l" rtl="0">
                        <a:lnSpc>
                          <a:spcPct val="141666"/>
                        </a:lnSpc>
                        <a:spcBef>
                          <a:spcPts val="0"/>
                        </a:spcBef>
                        <a:spcAft>
                          <a:spcPts val="0"/>
                        </a:spcAft>
                        <a:buClr>
                          <a:schemeClr val="dk1"/>
                        </a:buClr>
                        <a:buSzPts val="1100"/>
                        <a:buFont typeface="Arial"/>
                        <a:buNone/>
                      </a:pPr>
                      <a:r>
                        <a:rPr lang="ja-JP" sz="1200" u="none" strike="noStrike" cap="none" dirty="0">
                          <a:solidFill>
                            <a:schemeClr val="dk1"/>
                          </a:solidFill>
                          <a:latin typeface="Meiryo"/>
                          <a:ea typeface="Meiryo"/>
                          <a:cs typeface="Meiryo"/>
                          <a:sym typeface="Meiryo"/>
                        </a:rPr>
                        <a:t>今を生き抜くこと、将来に向けての布石を打つことの両方について、事業者様・支援機関様と知恵を絞り、具体的な行動計画の作成と実行について、ご支援させていただきます。</a:t>
                      </a:r>
                      <a:endParaRPr dirty="0"/>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1023" name="Google Shape;1023;p90"/>
          <p:cNvSpPr txBox="1"/>
          <p:nvPr/>
        </p:nvSpPr>
        <p:spPr>
          <a:xfrm>
            <a:off x="0" y="-981"/>
            <a:ext cx="9906000" cy="276900"/>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graphicFrame>
        <p:nvGraphicFramePr>
          <p:cNvPr id="1024" name="Google Shape;1024;p90"/>
          <p:cNvGraphicFramePr/>
          <p:nvPr/>
        </p:nvGraphicFramePr>
        <p:xfrm>
          <a:off x="884362" y="4351564"/>
          <a:ext cx="8405950" cy="1620794"/>
        </p:xfrm>
        <a:graphic>
          <a:graphicData uri="http://schemas.openxmlformats.org/drawingml/2006/table">
            <a:tbl>
              <a:tblPr>
                <a:noFill/>
                <a:tableStyleId>{BA539D0F-AD9E-4FF2-8364-6D222111296B}</a:tableStyleId>
              </a:tblPr>
              <a:tblGrid>
                <a:gridCol w="1756425">
                  <a:extLst>
                    <a:ext uri="{9D8B030D-6E8A-4147-A177-3AD203B41FA5}">
                      <a16:colId xmlns:a16="http://schemas.microsoft.com/office/drawing/2014/main" val="20000"/>
                    </a:ext>
                  </a:extLst>
                </a:gridCol>
                <a:gridCol w="6649525">
                  <a:extLst>
                    <a:ext uri="{9D8B030D-6E8A-4147-A177-3AD203B41FA5}">
                      <a16:colId xmlns:a16="http://schemas.microsoft.com/office/drawing/2014/main" val="20001"/>
                    </a:ext>
                  </a:extLst>
                </a:gridCol>
              </a:tblGrid>
              <a:tr h="945450">
                <a:tc>
                  <a:txBody>
                    <a:bodyPr/>
                    <a:lstStyle/>
                    <a:p>
                      <a:pPr marL="0" marR="0" lvl="0" indent="0" algn="l" rtl="0">
                        <a:lnSpc>
                          <a:spcPct val="100000"/>
                        </a:lnSpc>
                        <a:spcBef>
                          <a:spcPts val="0"/>
                        </a:spcBef>
                        <a:spcAft>
                          <a:spcPts val="0"/>
                        </a:spcAft>
                        <a:buClr>
                          <a:schemeClr val="dk1"/>
                        </a:buClr>
                        <a:buSzPts val="1200"/>
                        <a:buFont typeface="Meiryo"/>
                        <a:buNone/>
                      </a:pPr>
                      <a:r>
                        <a:rPr lang="ja-JP" sz="1200" u="none" strike="noStrike" cap="none">
                          <a:solidFill>
                            <a:schemeClr val="dk1"/>
                          </a:solidFill>
                          <a:latin typeface="Meiryo"/>
                          <a:ea typeface="Meiryo"/>
                          <a:cs typeface="Meiryo"/>
                          <a:sym typeface="Meiryo"/>
                        </a:rPr>
                        <a:t>■対応可能な支援</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100"/>
                        <a:buFont typeface="Arial"/>
                        <a:buNone/>
                      </a:pPr>
                      <a:r>
                        <a:rPr lang="ja-JP" sz="1200" u="none" strike="noStrike" cap="none" dirty="0">
                          <a:solidFill>
                            <a:schemeClr val="dk1"/>
                          </a:solidFill>
                          <a:latin typeface="Meiryo"/>
                          <a:ea typeface="Meiryo"/>
                          <a:cs typeface="Meiryo"/>
                          <a:sym typeface="Meiryo"/>
                        </a:rPr>
                        <a:t>IT導入・活用支援</a:t>
                      </a:r>
                      <a:endParaRPr dirty="0"/>
                    </a:p>
                    <a:p>
                      <a:pPr marL="0" marR="0" lvl="0" indent="0" algn="l" rtl="0">
                        <a:lnSpc>
                          <a:spcPct val="115000"/>
                        </a:lnSpc>
                        <a:spcBef>
                          <a:spcPts val="0"/>
                        </a:spcBef>
                        <a:spcAft>
                          <a:spcPts val="0"/>
                        </a:spcAft>
                        <a:buClr>
                          <a:schemeClr val="dk1"/>
                        </a:buClr>
                        <a:buSzPts val="1100"/>
                        <a:buFont typeface="Arial"/>
                        <a:buNone/>
                      </a:pPr>
                      <a:r>
                        <a:rPr lang="ja-JP" sz="1200" u="none" strike="noStrike" cap="none" dirty="0">
                          <a:solidFill>
                            <a:schemeClr val="dk1"/>
                          </a:solidFill>
                          <a:latin typeface="Meiryo"/>
                          <a:ea typeface="Meiryo"/>
                          <a:cs typeface="Meiryo"/>
                          <a:sym typeface="Meiryo"/>
                        </a:rPr>
                        <a:t>経営課題の把握、課題解決の方向性検討、ソリューション検討、導入サービス選定、導入準備・導入、運用・定着</a:t>
                      </a:r>
                      <a:endParaRPr dirty="0"/>
                    </a:p>
                    <a:p>
                      <a:pPr marL="0" marR="0" lvl="0" indent="0" algn="l" rtl="0">
                        <a:lnSpc>
                          <a:spcPct val="115000"/>
                        </a:lnSpc>
                        <a:spcBef>
                          <a:spcPts val="0"/>
                        </a:spcBef>
                        <a:spcAft>
                          <a:spcPts val="0"/>
                        </a:spcAft>
                        <a:buClr>
                          <a:schemeClr val="dk1"/>
                        </a:buClr>
                        <a:buSzPts val="1100"/>
                        <a:buFont typeface="Arial"/>
                        <a:buNone/>
                      </a:pPr>
                      <a:r>
                        <a:rPr lang="ja-JP" sz="1200" u="none" strike="noStrike" cap="none" dirty="0">
                          <a:solidFill>
                            <a:schemeClr val="dk1"/>
                          </a:solidFill>
                          <a:latin typeface="Meiryo"/>
                          <a:ea typeface="Meiryo"/>
                          <a:cs typeface="Meiryo"/>
                          <a:sym typeface="Meiryo"/>
                        </a:rPr>
                        <a:t>新規事業計画・経営改善計画の策定支援</a:t>
                      </a:r>
                      <a:endParaRPr dirty="0"/>
                    </a:p>
                    <a:p>
                      <a:pPr marL="0" marR="0" lvl="0" indent="0" algn="l" rtl="0">
                        <a:lnSpc>
                          <a:spcPct val="115000"/>
                        </a:lnSpc>
                        <a:spcBef>
                          <a:spcPts val="0"/>
                        </a:spcBef>
                        <a:spcAft>
                          <a:spcPts val="0"/>
                        </a:spcAft>
                        <a:buClr>
                          <a:schemeClr val="dk1"/>
                        </a:buClr>
                        <a:buSzPts val="1100"/>
                        <a:buFont typeface="Arial"/>
                        <a:buNone/>
                      </a:pPr>
                      <a:r>
                        <a:rPr lang="ja-JP" sz="1200" u="none" strike="noStrike" cap="none" dirty="0">
                          <a:solidFill>
                            <a:schemeClr val="dk1"/>
                          </a:solidFill>
                          <a:latin typeface="Meiryo"/>
                          <a:ea typeface="Meiryo"/>
                          <a:cs typeface="Meiryo"/>
                          <a:sym typeface="Meiryo"/>
                        </a:rPr>
                        <a:t>経営環境分析、経営課題の特定、経営理念・経営ビジョン・経営資源の確認、重要成功要因の検討、戦略マップ策定、進捗評価指標・目標値の設定、アクションプランの策定</a:t>
                      </a:r>
                      <a:endParaRPr dirty="0"/>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■対応可能地域</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dirty="0">
                          <a:latin typeface="Meiryo"/>
                          <a:ea typeface="Meiryo"/>
                          <a:cs typeface="Meiryo"/>
                          <a:sym typeface="Meiryo"/>
                        </a:rPr>
                        <a:t>東京、千葉、福岡</a:t>
                      </a:r>
                      <a:endParaRPr sz="1200" u="none" strike="noStrike" cap="none" dirty="0">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025" name="Google Shape;1025;p90"/>
          <p:cNvSpPr txBox="1"/>
          <p:nvPr/>
        </p:nvSpPr>
        <p:spPr>
          <a:xfrm>
            <a:off x="584439" y="952968"/>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島村　康人</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1019"/>
        <p:cNvGrpSpPr/>
        <p:nvPr/>
      </p:nvGrpSpPr>
      <p:grpSpPr>
        <a:xfrm>
          <a:off x="0" y="0"/>
          <a:ext cx="0" cy="0"/>
          <a:chOff x="0" y="0"/>
          <a:chExt cx="0" cy="0"/>
        </a:xfrm>
      </p:grpSpPr>
      <p:sp>
        <p:nvSpPr>
          <p:cNvPr id="1020" name="Google Shape;1020;p90"/>
          <p:cNvSpPr txBox="1"/>
          <p:nvPr/>
        </p:nvSpPr>
        <p:spPr>
          <a:xfrm>
            <a:off x="220959" y="477316"/>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中小企業 デジ活スキル制作者</a:t>
            </a:r>
            <a:endParaRPr sz="1400" b="0" i="0" u="none" strike="noStrike" cap="none">
              <a:solidFill>
                <a:srgbClr val="000000"/>
              </a:solidFill>
              <a:latin typeface="Arial"/>
              <a:ea typeface="Arial"/>
              <a:cs typeface="Arial"/>
              <a:sym typeface="Arial"/>
            </a:endParaRPr>
          </a:p>
        </p:txBody>
      </p:sp>
      <p:sp>
        <p:nvSpPr>
          <p:cNvPr id="1021" name="Google Shape;1021;p90"/>
          <p:cNvSpPr txBox="1">
            <a:spLocks noGrp="1"/>
          </p:cNvSpPr>
          <p:nvPr>
            <p:ph type="sldNum" idx="12"/>
          </p:nvPr>
        </p:nvSpPr>
        <p:spPr>
          <a:xfrm>
            <a:off x="7422374" y="6356352"/>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79</a:t>
            </a:fld>
            <a:endParaRPr/>
          </a:p>
        </p:txBody>
      </p:sp>
      <p:graphicFrame>
        <p:nvGraphicFramePr>
          <p:cNvPr id="1022" name="Google Shape;1022;p90"/>
          <p:cNvGraphicFramePr/>
          <p:nvPr/>
        </p:nvGraphicFramePr>
        <p:xfrm>
          <a:off x="584439" y="1348092"/>
          <a:ext cx="8682125" cy="2624062"/>
        </p:xfrm>
        <a:graphic>
          <a:graphicData uri="http://schemas.openxmlformats.org/drawingml/2006/table">
            <a:tbl>
              <a:tblPr>
                <a:noFill/>
                <a:tableStyleId>{BA539D0F-AD9E-4FF2-8364-6D222111296B}</a:tableStyleId>
              </a:tblPr>
              <a:tblGrid>
                <a:gridCol w="2103750">
                  <a:extLst>
                    <a:ext uri="{9D8B030D-6E8A-4147-A177-3AD203B41FA5}">
                      <a16:colId xmlns:a16="http://schemas.microsoft.com/office/drawing/2014/main" val="20000"/>
                    </a:ext>
                  </a:extLst>
                </a:gridCol>
                <a:gridCol w="6578375">
                  <a:extLst>
                    <a:ext uri="{9D8B030D-6E8A-4147-A177-3AD203B41FA5}">
                      <a16:colId xmlns:a16="http://schemas.microsoft.com/office/drawing/2014/main" val="20001"/>
                    </a:ext>
                  </a:extLst>
                </a:gridCol>
              </a:tblGrid>
              <a:tr h="1312031">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dirty="0">
                          <a:solidFill>
                            <a:schemeClr val="dk1"/>
                          </a:solidFill>
                          <a:latin typeface="Meiryo"/>
                          <a:ea typeface="Meiryo"/>
                          <a:cs typeface="Meiryo"/>
                          <a:sym typeface="Meiryo"/>
                        </a:rPr>
                        <a:t>中小企業</a:t>
                      </a:r>
                      <a:r>
                        <a:rPr lang="ja-JP" sz="1200" u="none" strike="noStrike" cap="none" dirty="0">
                          <a:solidFill>
                            <a:schemeClr val="dk1"/>
                          </a:solidFill>
                          <a:latin typeface="Meiryo"/>
                          <a:ea typeface="Meiryo"/>
                          <a:cs typeface="Meiryo"/>
                          <a:sym typeface="Meiryo"/>
                        </a:rPr>
                        <a:t>の皆様へ</a:t>
                      </a:r>
                      <a:endParaRPr sz="1200" b="0" u="none" strike="noStrike" cap="none" dirty="0">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41666"/>
                        </a:lnSpc>
                        <a:spcBef>
                          <a:spcPts val="0"/>
                        </a:spcBef>
                        <a:spcAft>
                          <a:spcPts val="0"/>
                        </a:spcAft>
                        <a:buClr>
                          <a:srgbClr val="000000"/>
                        </a:buClr>
                        <a:buSzPts val="1400"/>
                        <a:buFont typeface="Calibri"/>
                        <a:buNone/>
                      </a:pPr>
                      <a:r>
                        <a:rPr lang="ja-JP" altLang="en-US" sz="1200" u="none" strike="noStrike" cap="none" dirty="0">
                          <a:solidFill>
                            <a:schemeClr val="dk1"/>
                          </a:solidFill>
                          <a:latin typeface="Meiryo"/>
                          <a:ea typeface="Meiryo"/>
                          <a:cs typeface="Meiryo"/>
                          <a:sym typeface="Meiryo"/>
                        </a:rPr>
                        <a:t>自社に今必要な</a:t>
                      </a:r>
                      <a:r>
                        <a:rPr lang="en-US" altLang="ja-JP" sz="1200" u="none" strike="noStrike" cap="none" dirty="0">
                          <a:solidFill>
                            <a:schemeClr val="dk1"/>
                          </a:solidFill>
                          <a:latin typeface="Meiryo"/>
                          <a:ea typeface="Meiryo"/>
                          <a:cs typeface="Meiryo"/>
                          <a:sym typeface="Meiryo"/>
                        </a:rPr>
                        <a:t>IT/DX</a:t>
                      </a:r>
                      <a:r>
                        <a:rPr lang="ja-JP" altLang="en-US" sz="1200" u="none" strike="noStrike" cap="none" dirty="0">
                          <a:solidFill>
                            <a:schemeClr val="dk1"/>
                          </a:solidFill>
                          <a:latin typeface="Meiryo"/>
                          <a:ea typeface="Meiryo"/>
                          <a:cs typeface="Meiryo"/>
                          <a:sym typeface="Meiryo"/>
                        </a:rPr>
                        <a:t>活用が何なのか？とお考えの際には、ぜひ自己診断から始まる「会社全体を視野に入れた状況判断」に取り組んでみませんか？資金調達・人材育成・取引先との関係強化等まで幅広く視野にいれた上で、やるべきことの優先順位をつけて、身の丈に合った実現可能な</a:t>
                      </a:r>
                      <a:r>
                        <a:rPr lang="en-US" altLang="ja-JP" sz="1200" u="none" strike="noStrike" cap="none" dirty="0">
                          <a:solidFill>
                            <a:schemeClr val="dk1"/>
                          </a:solidFill>
                          <a:latin typeface="Meiryo"/>
                          <a:ea typeface="Meiryo"/>
                          <a:cs typeface="Meiryo"/>
                          <a:sym typeface="Meiryo"/>
                        </a:rPr>
                        <a:t>IT/DX</a:t>
                      </a:r>
                      <a:r>
                        <a:rPr lang="ja-JP" altLang="en-US" sz="1200" u="none" strike="noStrike" cap="none" dirty="0">
                          <a:solidFill>
                            <a:schemeClr val="dk1"/>
                          </a:solidFill>
                          <a:latin typeface="Meiryo"/>
                          <a:ea typeface="Meiryo"/>
                          <a:cs typeface="Meiryo"/>
                          <a:sym typeface="Meiryo"/>
                        </a:rPr>
                        <a:t>活用をご一緒に進めてまいりましょう。</a:t>
                      </a:r>
                      <a:endParaRPr dirty="0"/>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312031">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dirty="0">
                          <a:solidFill>
                            <a:schemeClr val="dk1"/>
                          </a:solidFill>
                          <a:latin typeface="Meiryo"/>
                          <a:ea typeface="Meiryo"/>
                          <a:cs typeface="Meiryo"/>
                          <a:sym typeface="Meiryo"/>
                        </a:rPr>
                        <a:t>中小企業支援機関の</a:t>
                      </a:r>
                      <a:r>
                        <a:rPr lang="ja-JP" sz="1200" u="none" strike="noStrike" cap="none" dirty="0">
                          <a:solidFill>
                            <a:schemeClr val="dk1"/>
                          </a:solidFill>
                          <a:latin typeface="Meiryo"/>
                          <a:ea typeface="Meiryo"/>
                          <a:cs typeface="Meiryo"/>
                          <a:sym typeface="Meiryo"/>
                        </a:rPr>
                        <a:t>皆様へ</a:t>
                      </a:r>
                      <a:endParaRPr sz="1200" b="0" u="none" strike="noStrike" cap="none" dirty="0">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41666"/>
                        </a:lnSpc>
                        <a:spcBef>
                          <a:spcPts val="0"/>
                        </a:spcBef>
                        <a:spcAft>
                          <a:spcPts val="0"/>
                        </a:spcAft>
                        <a:buClr>
                          <a:schemeClr val="dk1"/>
                        </a:buClr>
                        <a:buSzPts val="1100"/>
                        <a:buFont typeface="Arial"/>
                        <a:buNone/>
                      </a:pPr>
                      <a:r>
                        <a:rPr lang="en-US" altLang="ja-JP" sz="1200" u="none" strike="noStrike" cap="none" dirty="0">
                          <a:solidFill>
                            <a:schemeClr val="dk1"/>
                          </a:solidFill>
                          <a:latin typeface="Meiryo"/>
                          <a:ea typeface="Meiryo"/>
                          <a:cs typeface="Meiryo"/>
                          <a:sym typeface="Meiryo"/>
                        </a:rPr>
                        <a:t>2002</a:t>
                      </a:r>
                      <a:r>
                        <a:rPr lang="ja-JP" altLang="en-US" sz="1200" u="none" strike="noStrike" cap="none" dirty="0">
                          <a:solidFill>
                            <a:schemeClr val="dk1"/>
                          </a:solidFill>
                          <a:latin typeface="Meiryo"/>
                          <a:ea typeface="Meiryo"/>
                          <a:cs typeface="Meiryo"/>
                          <a:sym typeface="Meiryo"/>
                        </a:rPr>
                        <a:t>年より独立コンサルタントとして活動を開始し、</a:t>
                      </a:r>
                      <a:r>
                        <a:rPr lang="en-US" altLang="ja-JP" sz="1200" u="none" strike="noStrike" cap="none" dirty="0">
                          <a:solidFill>
                            <a:schemeClr val="dk1"/>
                          </a:solidFill>
                          <a:latin typeface="Meiryo"/>
                          <a:ea typeface="Meiryo"/>
                          <a:cs typeface="Meiryo"/>
                          <a:sym typeface="Meiryo"/>
                        </a:rPr>
                        <a:t>20</a:t>
                      </a:r>
                      <a:r>
                        <a:rPr lang="ja-JP" altLang="en-US" sz="1200" u="none" strike="noStrike" cap="none" dirty="0">
                          <a:solidFill>
                            <a:schemeClr val="dk1"/>
                          </a:solidFill>
                          <a:latin typeface="Meiryo"/>
                          <a:ea typeface="Meiryo"/>
                          <a:cs typeface="Meiryo"/>
                          <a:sym typeface="Meiryo"/>
                        </a:rPr>
                        <a:t>年強の中小・小規模事業者支援の実績があります。</a:t>
                      </a:r>
                      <a:r>
                        <a:rPr lang="en-US" altLang="ja-JP" sz="1200" u="none" strike="noStrike" cap="none" dirty="0">
                          <a:solidFill>
                            <a:schemeClr val="dk1"/>
                          </a:solidFill>
                          <a:latin typeface="Meiryo"/>
                          <a:ea typeface="Meiryo"/>
                          <a:cs typeface="Meiryo"/>
                          <a:sym typeface="Meiryo"/>
                        </a:rPr>
                        <a:t>IT/ DA</a:t>
                      </a:r>
                      <a:r>
                        <a:rPr lang="ja-JP" altLang="en-US" sz="1200" u="none" strike="noStrike" cap="none" dirty="0">
                          <a:solidFill>
                            <a:schemeClr val="dk1"/>
                          </a:solidFill>
                          <a:latin typeface="Meiryo"/>
                          <a:ea typeface="Meiryo"/>
                          <a:cs typeface="Meiryo"/>
                          <a:sym typeface="Meiryo"/>
                        </a:rPr>
                        <a:t>活用支援では、機運醸成セミナーからはじまり、「やったことがない、やってみたい、もっと活用したい」と進化していく事業者様のステージにあわせたコンサルティングまで、他の専門領域をもつ専門家と協力しながら適切な支援を実施します。</a:t>
                      </a:r>
                      <a:endParaRPr dirty="0"/>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1023" name="Google Shape;1023;p90"/>
          <p:cNvSpPr txBox="1"/>
          <p:nvPr/>
        </p:nvSpPr>
        <p:spPr>
          <a:xfrm>
            <a:off x="0" y="-981"/>
            <a:ext cx="9906000" cy="276900"/>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graphicFrame>
        <p:nvGraphicFramePr>
          <p:cNvPr id="1024" name="Google Shape;1024;p90"/>
          <p:cNvGraphicFramePr/>
          <p:nvPr/>
        </p:nvGraphicFramePr>
        <p:xfrm>
          <a:off x="884362" y="4154447"/>
          <a:ext cx="8405950" cy="1684812"/>
        </p:xfrm>
        <a:graphic>
          <a:graphicData uri="http://schemas.openxmlformats.org/drawingml/2006/table">
            <a:tbl>
              <a:tblPr>
                <a:noFill/>
                <a:tableStyleId>{BA539D0F-AD9E-4FF2-8364-6D222111296B}</a:tableStyleId>
              </a:tblPr>
              <a:tblGrid>
                <a:gridCol w="1756425">
                  <a:extLst>
                    <a:ext uri="{9D8B030D-6E8A-4147-A177-3AD203B41FA5}">
                      <a16:colId xmlns:a16="http://schemas.microsoft.com/office/drawing/2014/main" val="20000"/>
                    </a:ext>
                  </a:extLst>
                </a:gridCol>
                <a:gridCol w="6649525">
                  <a:extLst>
                    <a:ext uri="{9D8B030D-6E8A-4147-A177-3AD203B41FA5}">
                      <a16:colId xmlns:a16="http://schemas.microsoft.com/office/drawing/2014/main" val="20001"/>
                    </a:ext>
                  </a:extLst>
                </a:gridCol>
              </a:tblGrid>
              <a:tr h="945450">
                <a:tc>
                  <a:txBody>
                    <a:bodyPr/>
                    <a:lstStyle/>
                    <a:p>
                      <a:pPr marL="0" marR="0" lvl="0" indent="0" algn="l" rtl="0">
                        <a:lnSpc>
                          <a:spcPct val="100000"/>
                        </a:lnSpc>
                        <a:spcBef>
                          <a:spcPts val="0"/>
                        </a:spcBef>
                        <a:spcAft>
                          <a:spcPts val="0"/>
                        </a:spcAft>
                        <a:buClr>
                          <a:schemeClr val="dk1"/>
                        </a:buClr>
                        <a:buSzPts val="1200"/>
                        <a:buFont typeface="Meiryo"/>
                        <a:buNone/>
                      </a:pPr>
                      <a:r>
                        <a:rPr lang="ja-JP" sz="1200" u="none" strike="noStrike" cap="none" dirty="0">
                          <a:solidFill>
                            <a:schemeClr val="dk1"/>
                          </a:solidFill>
                          <a:latin typeface="Meiryo"/>
                          <a:ea typeface="Meiryo"/>
                          <a:cs typeface="Meiryo"/>
                          <a:sym typeface="Meiryo"/>
                        </a:rPr>
                        <a:t>■対応可能な支援</a:t>
                      </a:r>
                      <a:endParaRPr sz="1200" u="none" strike="noStrike" cap="none" dirty="0">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100"/>
                        <a:buFont typeface="Arial"/>
                        <a:buNone/>
                      </a:pPr>
                      <a:r>
                        <a:rPr lang="ja-JP" altLang="en-US" sz="1200" u="none" strike="noStrike" cap="none" dirty="0">
                          <a:solidFill>
                            <a:schemeClr val="dk1"/>
                          </a:solidFill>
                          <a:latin typeface="Meiryo"/>
                          <a:ea typeface="Meiryo"/>
                          <a:cs typeface="Meiryo"/>
                          <a:sym typeface="Meiryo"/>
                        </a:rPr>
                        <a:t>会社の経営戦略策定・事業の成功可能性評価・事業計画策定・資金調達・事業推進のための社内体制整備／人材育成・事業運営まで一気通貫で支援できる。</a:t>
                      </a:r>
                      <a:r>
                        <a:rPr lang="en-US" altLang="ja-JP" sz="1200" u="none" strike="noStrike" cap="none" dirty="0">
                          <a:solidFill>
                            <a:schemeClr val="dk1"/>
                          </a:solidFill>
                          <a:latin typeface="Meiryo"/>
                          <a:ea typeface="Meiryo"/>
                          <a:cs typeface="Meiryo"/>
                          <a:sym typeface="Meiryo"/>
                        </a:rPr>
                        <a:t>IT</a:t>
                      </a:r>
                      <a:r>
                        <a:rPr lang="ja-JP" altLang="en-US" sz="1200" u="none" strike="noStrike" cap="none" dirty="0">
                          <a:solidFill>
                            <a:schemeClr val="dk1"/>
                          </a:solidFill>
                          <a:latin typeface="Meiryo"/>
                          <a:ea typeface="Meiryo"/>
                          <a:cs typeface="Meiryo"/>
                          <a:sym typeface="Meiryo"/>
                        </a:rPr>
                        <a:t>／</a:t>
                      </a:r>
                      <a:r>
                        <a:rPr lang="en-US" altLang="ja-JP" sz="1200" u="none" strike="noStrike" cap="none" dirty="0">
                          <a:solidFill>
                            <a:schemeClr val="dk1"/>
                          </a:solidFill>
                          <a:latin typeface="Meiryo"/>
                          <a:ea typeface="Meiryo"/>
                          <a:cs typeface="Meiryo"/>
                          <a:sym typeface="Meiryo"/>
                        </a:rPr>
                        <a:t>DX</a:t>
                      </a:r>
                      <a:r>
                        <a:rPr lang="ja-JP" altLang="en-US" sz="1200" u="none" strike="noStrike" cap="none" dirty="0">
                          <a:solidFill>
                            <a:schemeClr val="dk1"/>
                          </a:solidFill>
                          <a:latin typeface="Meiryo"/>
                          <a:ea typeface="Meiryo"/>
                          <a:cs typeface="Meiryo"/>
                          <a:sym typeface="Meiryo"/>
                        </a:rPr>
                        <a:t>支援は、はじめて</a:t>
                      </a:r>
                      <a:r>
                        <a:rPr lang="en-US" altLang="ja-JP" sz="1200" u="none" strike="noStrike" cap="none" dirty="0">
                          <a:solidFill>
                            <a:schemeClr val="dk1"/>
                          </a:solidFill>
                          <a:latin typeface="Meiryo"/>
                          <a:ea typeface="Meiryo"/>
                          <a:cs typeface="Meiryo"/>
                          <a:sym typeface="Meiryo"/>
                        </a:rPr>
                        <a:t>DX</a:t>
                      </a:r>
                      <a:r>
                        <a:rPr lang="ja-JP" altLang="en-US" sz="1200" u="none" strike="noStrike" cap="none" dirty="0">
                          <a:solidFill>
                            <a:schemeClr val="dk1"/>
                          </a:solidFill>
                          <a:latin typeface="Meiryo"/>
                          <a:ea typeface="Meiryo"/>
                          <a:cs typeface="Meiryo"/>
                          <a:sym typeface="Meiryo"/>
                        </a:rPr>
                        <a:t>活用に取り組む事業者のための機運醸成・初めの一歩から、補助金を活用した数千万規模のシステム開発支援まで幅広くこなす。家族経営の小規模事業者から、売上</a:t>
                      </a:r>
                      <a:r>
                        <a:rPr lang="en-US" altLang="ja-JP" sz="1200" u="none" strike="noStrike" cap="none" dirty="0">
                          <a:solidFill>
                            <a:schemeClr val="dk1"/>
                          </a:solidFill>
                          <a:latin typeface="Meiryo"/>
                          <a:ea typeface="Meiryo"/>
                          <a:cs typeface="Meiryo"/>
                          <a:sym typeface="Meiryo"/>
                        </a:rPr>
                        <a:t>60</a:t>
                      </a:r>
                      <a:r>
                        <a:rPr lang="ja-JP" altLang="en-US" sz="1200" u="none" strike="noStrike" cap="none" dirty="0">
                          <a:solidFill>
                            <a:schemeClr val="dk1"/>
                          </a:solidFill>
                          <a:latin typeface="Meiryo"/>
                          <a:ea typeface="Meiryo"/>
                          <a:cs typeface="Meiryo"/>
                          <a:sym typeface="Meiryo"/>
                        </a:rPr>
                        <a:t>億程度の業界を牽引する企業まで対象範囲が広い。</a:t>
                      </a:r>
                      <a:endParaRPr dirty="0"/>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dirty="0">
                          <a:solidFill>
                            <a:schemeClr val="dk1"/>
                          </a:solidFill>
                          <a:latin typeface="Meiryo"/>
                          <a:ea typeface="Meiryo"/>
                          <a:cs typeface="Meiryo"/>
                          <a:sym typeface="Meiryo"/>
                        </a:rPr>
                        <a:t>■対応可能地域</a:t>
                      </a:r>
                      <a:endParaRPr sz="1200" u="none" strike="noStrike" cap="none" dirty="0">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lgn="ctr">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Calibri"/>
                        <a:buNone/>
                      </a:pPr>
                      <a:r>
                        <a:rPr lang="ja-JP" altLang="en-US" sz="1200" u="none" strike="noStrike" cap="none" dirty="0">
                          <a:latin typeface="Meiryo"/>
                          <a:ea typeface="Meiryo"/>
                          <a:cs typeface="Meiryo"/>
                          <a:sym typeface="Meiryo"/>
                        </a:rPr>
                        <a:t>全国（訪問、オンライン）</a:t>
                      </a:r>
                      <a:endParaRPr sz="1200" u="none" strike="noStrike" cap="none" dirty="0">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lgn="ctr">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altLang="ja-JP" sz="1200" b="0" u="none" strike="noStrike" cap="none" dirty="0">
                          <a:solidFill>
                            <a:schemeClr val="dk1"/>
                          </a:solidFill>
                          <a:latin typeface="Meiryo"/>
                          <a:ea typeface="Meiryo"/>
                          <a:cs typeface="Meiryo"/>
                          <a:sym typeface="Meiryo"/>
                        </a:rPr>
                        <a:t>■連絡先</a:t>
                      </a:r>
                      <a:endParaRPr sz="1200" u="none" strike="noStrike" cap="none" dirty="0">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lgn="ctr">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Calibri"/>
                        <a:buNone/>
                      </a:pPr>
                      <a:r>
                        <a:rPr lang="zh-TW" altLang="en-US" sz="1200" u="none" strike="noStrike" cap="none" dirty="0">
                          <a:latin typeface="Meiryo"/>
                          <a:ea typeface="Meiryo"/>
                          <a:cs typeface="Meiryo"/>
                          <a:sym typeface="Meiryo"/>
                        </a:rPr>
                        <a:t>メールアドレス：</a:t>
                      </a:r>
                      <a:r>
                        <a:rPr lang="en-US" altLang="zh-TW" sz="1200" u="none" strike="noStrike" cap="none" dirty="0">
                          <a:latin typeface="Meiryo"/>
                          <a:ea typeface="Meiryo"/>
                          <a:cs typeface="Meiryo"/>
                          <a:sym typeface="Meiryo"/>
                        </a:rPr>
                        <a:t>mikin@silk.plala.or.jp  </a:t>
                      </a:r>
                      <a:r>
                        <a:rPr lang="zh-TW" altLang="en-US" sz="1200" u="none" strike="noStrike" cap="none" dirty="0">
                          <a:latin typeface="Meiryo"/>
                          <a:ea typeface="Meiryo"/>
                          <a:cs typeface="Meiryo"/>
                          <a:sym typeface="Meiryo"/>
                        </a:rPr>
                        <a:t>電話：</a:t>
                      </a:r>
                      <a:r>
                        <a:rPr lang="en-US" altLang="zh-TW" sz="1200" u="none" strike="noStrike" cap="none" dirty="0">
                          <a:latin typeface="Meiryo"/>
                          <a:ea typeface="Meiryo"/>
                          <a:cs typeface="Meiryo"/>
                          <a:sym typeface="Meiryo"/>
                        </a:rPr>
                        <a:t>09038109076</a:t>
                      </a:r>
                      <a:endParaRPr sz="1200" u="none" strike="noStrike" cap="none" dirty="0">
                        <a:latin typeface="Meiryo"/>
                        <a:ea typeface="Meiryo"/>
                        <a:cs typeface="Meiryo"/>
                        <a:sym typeface="Meiryo"/>
                      </a:endParaRPr>
                    </a:p>
                  </a:txBody>
                  <a:tcPr marL="91450" marR="91450" marT="45725" marB="45725">
                    <a:lnL w="9525" cap="flat" cmpd="sng" algn="ctr">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3187652811"/>
                  </a:ext>
                </a:extLst>
              </a:tr>
            </a:tbl>
          </a:graphicData>
        </a:graphic>
      </p:graphicFrame>
      <p:sp>
        <p:nvSpPr>
          <p:cNvPr id="1025" name="Google Shape;1025;p90"/>
          <p:cNvSpPr txBox="1"/>
          <p:nvPr/>
        </p:nvSpPr>
        <p:spPr>
          <a:xfrm>
            <a:off x="584439" y="952968"/>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altLang="en-US" sz="1400" b="0" i="0" u="none" strike="noStrike" cap="none" dirty="0">
                <a:solidFill>
                  <a:srgbClr val="222A35"/>
                </a:solidFill>
                <a:latin typeface="Meiryo"/>
                <a:ea typeface="Meiryo"/>
                <a:cs typeface="Meiryo"/>
                <a:sym typeface="Meiryo"/>
              </a:rPr>
              <a:t>長戸　美樹</a:t>
            </a:r>
          </a:p>
        </p:txBody>
      </p:sp>
    </p:spTree>
    <p:extLst>
      <p:ext uri="{BB962C8B-B14F-4D97-AF65-F5344CB8AC3E}">
        <p14:creationId xmlns:p14="http://schemas.microsoft.com/office/powerpoint/2010/main" val="622624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graphicFrame>
        <p:nvGraphicFramePr>
          <p:cNvPr id="201" name="Google Shape;201;p11"/>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魅力を伝えるための手段（資料、Webメディア、接客応対）それぞれの活用方針を整理できる</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088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魅力を伝える手段として、ITはもちろん有効なツールですが、それだけではありません。資料に表現して伝える方法、人が人に対面で伝える方法、業務に組み込んで魅力を表現する方法など様々あり、役割や期待効果、適性が異なります。定めた目標に沿ってこれらを組み合わせ、それぞれの伝達効果を最大に発揮できる活用方針を定めましょう。 </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br>
                        <a:rPr lang="ja-JP" sz="1200" u="none" strike="noStrike" cap="none">
                          <a:latin typeface="Meiryo"/>
                          <a:ea typeface="Meiryo"/>
                          <a:cs typeface="Meiryo"/>
                          <a:sym typeface="Meiryo"/>
                        </a:rPr>
                      </a:br>
                      <a:r>
                        <a:rPr lang="ja-JP" sz="1200" b="0" i="0" u="none" strike="noStrike" cap="none">
                          <a:solidFill>
                            <a:schemeClr val="dk1"/>
                          </a:solidFill>
                          <a:latin typeface="Meiryo"/>
                          <a:ea typeface="Meiryo"/>
                          <a:cs typeface="Meiryo"/>
                          <a:sym typeface="Meiryo"/>
                        </a:rPr>
                        <a:t>【スキルの内容】</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・伝えるための複数の手段について、役割の違いや期待効果、適性を整理し評価できる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・複数の手段の組み合わせ方法と役割分担を考案することができる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・手段それぞれの活用計画を具体化することができる</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908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・自社の商品と顧客価値についての理解</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・紙メディアの役割や期待効果、適性についての理解 </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・Webメディアの役割や期待効果、適性についての理解 </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・接客応対の役割や期待効果、適性についての理解</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同業種・異業種問わず他社の事例を参考にする（接客後にQRコード付きカードを渡してWebへ誘導など）</a:t>
                      </a:r>
                      <a:endParaRPr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過去に取り組んできた成功例、失敗例を参考にする（会社案内カタログとWebサイトの連動性など）</a:t>
                      </a:r>
                      <a:endParaRPr sz="1200" b="0" i="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56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現状の伝える手段（資料、Webメディア、対応マニュアル）を並べて自己評価、自己分析してみましょう。</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内容に一貫性がありますか？ゴールは明確でしょうか？役割や期待効果に応じた内容になっていますか？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今一度評価する事で、直すべきところが見えてきます。</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202" name="Google Shape;202;p11"/>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PP2　複数の伝達手段を組み合わせる</a:t>
            </a:r>
            <a:endParaRPr sz="1400" b="1" i="0" u="none" strike="noStrike" cap="none">
              <a:solidFill>
                <a:schemeClr val="dk1"/>
              </a:solidFill>
              <a:latin typeface="Meiryo"/>
              <a:ea typeface="Meiryo"/>
              <a:cs typeface="Meiryo"/>
              <a:sym typeface="Meiryo"/>
            </a:endParaRPr>
          </a:p>
        </p:txBody>
      </p:sp>
      <p:sp>
        <p:nvSpPr>
          <p:cNvPr id="203" name="Google Shape;203;p11"/>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204" name="Google Shape;204;p11"/>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組織の「伝える力」を伸ばすスキル</a:t>
            </a:r>
            <a:endParaRPr sz="1800" b="0" i="0" u="none" strike="noStrike" cap="none">
              <a:solidFill>
                <a:schemeClr val="dk1"/>
              </a:solidFill>
              <a:latin typeface="Meiryo"/>
              <a:ea typeface="Meiryo"/>
              <a:cs typeface="Meiryo"/>
              <a:sym typeface="Meiryo"/>
            </a:endParaRPr>
          </a:p>
        </p:txBody>
      </p:sp>
      <p:sp>
        <p:nvSpPr>
          <p:cNvPr id="205" name="Google Shape;205;p11"/>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社外に魅力を伝える人材【ファン・メイカー】</a:t>
            </a:r>
            <a:endParaRPr sz="1200" b="1" i="0" u="none" strike="noStrike" cap="none">
              <a:solidFill>
                <a:srgbClr val="595959"/>
              </a:solidFill>
              <a:latin typeface="Meiryo"/>
              <a:ea typeface="Meiryo"/>
              <a:cs typeface="Meiryo"/>
              <a:sym typeface="Meiryo"/>
            </a:endParaRPr>
          </a:p>
        </p:txBody>
      </p:sp>
      <p:sp>
        <p:nvSpPr>
          <p:cNvPr id="206" name="Google Shape;206;p11"/>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Presentation</a:t>
            </a:r>
            <a:endParaRPr sz="1050" b="0" i="0" u="none" strike="noStrike" cap="none">
              <a:solidFill>
                <a:schemeClr val="lt1"/>
              </a:solidFill>
              <a:latin typeface="Meiryo"/>
              <a:ea typeface="Meiryo"/>
              <a:cs typeface="Meiryo"/>
              <a:sym typeface="Meiryo"/>
            </a:endParaRPr>
          </a:p>
        </p:txBody>
      </p:sp>
      <p:sp>
        <p:nvSpPr>
          <p:cNvPr id="207" name="Google Shape;207;p11"/>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8</a:t>
            </a:fld>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1029"/>
        <p:cNvGrpSpPr/>
        <p:nvPr/>
      </p:nvGrpSpPr>
      <p:grpSpPr>
        <a:xfrm>
          <a:off x="0" y="0"/>
          <a:ext cx="0" cy="0"/>
          <a:chOff x="0" y="0"/>
          <a:chExt cx="0" cy="0"/>
        </a:xfrm>
      </p:grpSpPr>
      <p:sp>
        <p:nvSpPr>
          <p:cNvPr id="1030" name="Google Shape;1030;p2"/>
          <p:cNvSpPr txBox="1"/>
          <p:nvPr/>
        </p:nvSpPr>
        <p:spPr>
          <a:xfrm>
            <a:off x="220959" y="477316"/>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中小企業 デジ活スキル制作者</a:t>
            </a:r>
            <a:endParaRPr sz="1400" b="0" i="0" u="none" strike="noStrike" cap="none">
              <a:solidFill>
                <a:srgbClr val="000000"/>
              </a:solidFill>
              <a:latin typeface="Arial"/>
              <a:ea typeface="Arial"/>
              <a:cs typeface="Arial"/>
              <a:sym typeface="Arial"/>
            </a:endParaRPr>
          </a:p>
        </p:txBody>
      </p:sp>
      <p:sp>
        <p:nvSpPr>
          <p:cNvPr id="1031" name="Google Shape;1031;p2"/>
          <p:cNvSpPr txBox="1">
            <a:spLocks noGrp="1"/>
          </p:cNvSpPr>
          <p:nvPr>
            <p:ph type="sldNum" idx="12"/>
          </p:nvPr>
        </p:nvSpPr>
        <p:spPr>
          <a:xfrm>
            <a:off x="7422374" y="6356352"/>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80</a:t>
            </a:fld>
            <a:endParaRPr/>
          </a:p>
        </p:txBody>
      </p:sp>
      <p:graphicFrame>
        <p:nvGraphicFramePr>
          <p:cNvPr id="1032" name="Google Shape;1032;p2"/>
          <p:cNvGraphicFramePr/>
          <p:nvPr/>
        </p:nvGraphicFramePr>
        <p:xfrm>
          <a:off x="584439" y="1348092"/>
          <a:ext cx="8682125" cy="2916100"/>
        </p:xfrm>
        <a:graphic>
          <a:graphicData uri="http://schemas.openxmlformats.org/drawingml/2006/table">
            <a:tbl>
              <a:tblPr>
                <a:noFill/>
                <a:tableStyleId>{BA539D0F-AD9E-4FF2-8364-6D222111296B}</a:tableStyleId>
              </a:tblPr>
              <a:tblGrid>
                <a:gridCol w="2103750">
                  <a:extLst>
                    <a:ext uri="{9D8B030D-6E8A-4147-A177-3AD203B41FA5}">
                      <a16:colId xmlns:a16="http://schemas.microsoft.com/office/drawing/2014/main" val="20000"/>
                    </a:ext>
                  </a:extLst>
                </a:gridCol>
                <a:gridCol w="6578375">
                  <a:extLst>
                    <a:ext uri="{9D8B030D-6E8A-4147-A177-3AD203B41FA5}">
                      <a16:colId xmlns:a16="http://schemas.microsoft.com/office/drawing/2014/main" val="20001"/>
                    </a:ext>
                  </a:extLst>
                </a:gridCol>
              </a:tblGrid>
              <a:tr h="145805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a:t>
                      </a:r>
                      <a:r>
                        <a:rPr lang="ja-JP" sz="1200" u="none" strike="noStrike" cap="none">
                          <a:solidFill>
                            <a:schemeClr val="dk1"/>
                          </a:solidFill>
                          <a:latin typeface="Meiryo"/>
                          <a:ea typeface="Meiryo"/>
                          <a:cs typeface="Meiryo"/>
                          <a:sym typeface="Meiryo"/>
                        </a:rPr>
                        <a:t>の皆様へ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デジタル活用は経営者だけが旗を振り、一人で背負い込んで進めるものではありません。職場のメンバーが得意分野を持ち寄り役割分担をしながら、自社の成長に結びつくデジタルツールを一つ採用し、一つ改善のPDCAを回していく、そんな持続的な取り組みです。私たちがまとめたスキルは55種類ありますが、全部を一度に身につける必要はありませんし、誰か一人が全部をマスターする必要もありません。自社に必要なスキルを一つずつ身につけ、職場のデジタル活用力を数年かけて高めていきましょう。</a:t>
                      </a:r>
                      <a:endParaRPr sz="1200" u="none" strike="noStrike" cap="none">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145805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中小企業支援機関の</a:t>
                      </a:r>
                      <a:r>
                        <a:rPr lang="ja-JP" sz="1200" u="none" strike="noStrike" cap="none">
                          <a:solidFill>
                            <a:schemeClr val="dk1"/>
                          </a:solidFill>
                          <a:latin typeface="Meiryo"/>
                          <a:ea typeface="Meiryo"/>
                          <a:cs typeface="Meiryo"/>
                          <a:sym typeface="Meiryo"/>
                        </a:rPr>
                        <a:t>皆様へ</a:t>
                      </a:r>
                      <a:endParaRPr sz="1200" b="0" u="none" strike="noStrike" cap="none">
                        <a:solidFill>
                          <a:schemeClr val="dk1"/>
                        </a:solidFill>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D8D8D8"/>
                    </a:solidFill>
                  </a:tcPr>
                </a:tc>
                <a:tc>
                  <a:txBody>
                    <a:bodyPr/>
                    <a:lstStyle/>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機能豊富なものや流行のデジタルツールを導入すれば中小企業のデジタル活用が進むわけではないことはご承知の通りです。デジタル活用とは、ツールを活用しながら、同時並行で今回定義した55種類のスキルを中小企業内の人材が身につけていく息の長い取り組みです。ぜひ、中小企業さんと一緒に、小さな一歩を始めてください。社内勉強会を開催する、社外セミナーに参加する、複数企業で連携して外部講師を招くことでもよいでしょう。始めることが最良の対策ではないでしょうか。</a:t>
                      </a:r>
                      <a:endParaRPr sz="1200" u="none" strike="noStrike" cap="none">
                        <a:latin typeface="Meiryo"/>
                        <a:ea typeface="Meiryo"/>
                        <a:cs typeface="Meiryo"/>
                        <a:sym typeface="Meiryo"/>
                      </a:endParaRPr>
                    </a:p>
                  </a:txBody>
                  <a:tcPr marL="91450" marR="91450" marT="45725" marB="45725"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bl>
          </a:graphicData>
        </a:graphic>
      </p:graphicFrame>
      <p:sp>
        <p:nvSpPr>
          <p:cNvPr id="1033" name="Google Shape;1033;p2"/>
          <p:cNvSpPr txBox="1"/>
          <p:nvPr/>
        </p:nvSpPr>
        <p:spPr>
          <a:xfrm>
            <a:off x="0" y="-981"/>
            <a:ext cx="9906000" cy="276900"/>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graphicFrame>
        <p:nvGraphicFramePr>
          <p:cNvPr id="1034" name="Google Shape;1034;p2"/>
          <p:cNvGraphicFramePr/>
          <p:nvPr/>
        </p:nvGraphicFramePr>
        <p:xfrm>
          <a:off x="884362" y="4359272"/>
          <a:ext cx="8405950" cy="1901982"/>
        </p:xfrm>
        <a:graphic>
          <a:graphicData uri="http://schemas.openxmlformats.org/drawingml/2006/table">
            <a:tbl>
              <a:tblPr>
                <a:noFill/>
                <a:tableStyleId>{BA539D0F-AD9E-4FF2-8364-6D222111296B}</a:tableStyleId>
              </a:tblPr>
              <a:tblGrid>
                <a:gridCol w="1756425">
                  <a:extLst>
                    <a:ext uri="{9D8B030D-6E8A-4147-A177-3AD203B41FA5}">
                      <a16:colId xmlns:a16="http://schemas.microsoft.com/office/drawing/2014/main" val="20000"/>
                    </a:ext>
                  </a:extLst>
                </a:gridCol>
                <a:gridCol w="6649525">
                  <a:extLst>
                    <a:ext uri="{9D8B030D-6E8A-4147-A177-3AD203B41FA5}">
                      <a16:colId xmlns:a16="http://schemas.microsoft.com/office/drawing/2014/main" val="20001"/>
                    </a:ext>
                  </a:extLst>
                </a:gridCol>
              </a:tblGrid>
              <a:tr h="945450">
                <a:tc>
                  <a:txBody>
                    <a:bodyPr/>
                    <a:lstStyle/>
                    <a:p>
                      <a:pPr marL="0" marR="0" lvl="0" indent="0" algn="l" rtl="0">
                        <a:lnSpc>
                          <a:spcPct val="100000"/>
                        </a:lnSpc>
                        <a:spcBef>
                          <a:spcPts val="0"/>
                        </a:spcBef>
                        <a:spcAft>
                          <a:spcPts val="0"/>
                        </a:spcAft>
                        <a:buClr>
                          <a:schemeClr val="dk1"/>
                        </a:buClr>
                        <a:buSzPts val="1200"/>
                        <a:buFont typeface="Meiryo"/>
                        <a:buNone/>
                      </a:pPr>
                      <a:r>
                        <a:rPr lang="ja-JP" sz="1200" u="none" strike="noStrike" cap="none">
                          <a:solidFill>
                            <a:schemeClr val="dk1"/>
                          </a:solidFill>
                          <a:latin typeface="Meiryo"/>
                          <a:ea typeface="Meiryo"/>
                          <a:cs typeface="Meiryo"/>
                          <a:sym typeface="Meiryo"/>
                        </a:rPr>
                        <a:t>■対応可能な支援</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100"/>
                        <a:buFont typeface="Arial"/>
                        <a:buNone/>
                      </a:pPr>
                      <a:r>
                        <a:rPr lang="ja-JP" sz="1200" u="none" strike="noStrike" cap="none">
                          <a:solidFill>
                            <a:schemeClr val="dk1"/>
                          </a:solidFill>
                          <a:latin typeface="Meiryo"/>
                          <a:ea typeface="Meiryo"/>
                          <a:cs typeface="Meiryo"/>
                          <a:sym typeface="Meiryo"/>
                        </a:rPr>
                        <a:t>最先端のデジタル技術を活用するというより、等身大で地に足が着き、一歩一歩着実にデジタル技術の利活用を進め、経営効果にしっかり結び付けて企業成長につなげていく、そんな漢方薬的なデジタル活用のサポートを得意としています。日頃は個別企業支援やデジタル活用・DX戦略の策定研修を担当しています。中小企業の経営者やリーダー向け研修に加えて、最近は、商工会議所様の経営指導員、県の農業普及指導員といった、事業者をサポートする皆様向けの研修のご依頼をいただく機会が増えています。</a:t>
                      </a:r>
                      <a:endParaRPr sz="1200" u="none" strike="noStrike" cap="none">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■対応可能地域</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Calibri"/>
                        <a:buNone/>
                      </a:pPr>
                      <a:r>
                        <a:rPr lang="ja-JP" sz="1200" u="none" strike="noStrike" cap="none">
                          <a:solidFill>
                            <a:schemeClr val="dk1"/>
                          </a:solidFill>
                          <a:latin typeface="Meiryo"/>
                          <a:ea typeface="Meiryo"/>
                          <a:cs typeface="Meiryo"/>
                          <a:sym typeface="Meiryo"/>
                        </a:rPr>
                        <a:t>全国</a:t>
                      </a:r>
                      <a:endParaRPr sz="1200" u="none" strike="noStrike" cap="none">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228250">
                <a:tc>
                  <a:txBody>
                    <a:bodyPr/>
                    <a:lstStyle/>
                    <a:p>
                      <a:pPr marL="0" marR="0" lvl="0" indent="0" algn="l" rtl="0">
                        <a:lnSpc>
                          <a:spcPct val="100000"/>
                        </a:lnSpc>
                        <a:spcBef>
                          <a:spcPts val="0"/>
                        </a:spcBef>
                        <a:spcAft>
                          <a:spcPts val="0"/>
                        </a:spcAft>
                        <a:buClr>
                          <a:srgbClr val="000000"/>
                        </a:buClr>
                        <a:buSzPts val="1400"/>
                        <a:buFont typeface="Calibri"/>
                        <a:buNone/>
                      </a:pPr>
                      <a:r>
                        <a:rPr lang="ja-JP" sz="1200" b="0" u="none" strike="noStrike" cap="none">
                          <a:solidFill>
                            <a:schemeClr val="dk1"/>
                          </a:solidFill>
                          <a:latin typeface="Meiryo"/>
                          <a:ea typeface="Meiryo"/>
                          <a:cs typeface="Meiryo"/>
                          <a:sym typeface="Meiryo"/>
                        </a:rPr>
                        <a:t>■連絡先</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200"/>
                        <a:buFont typeface="Meiryo"/>
                        <a:buNone/>
                      </a:pPr>
                      <a:r>
                        <a:rPr lang="ja-JP" sz="1200" u="sng" strike="noStrike" cap="none">
                          <a:solidFill>
                            <a:schemeClr val="hlink"/>
                          </a:solidFill>
                          <a:latin typeface="Meiryo"/>
                          <a:ea typeface="Meiryo"/>
                          <a:cs typeface="Meiryo"/>
                          <a:sym typeface="Meiryo"/>
                          <a:hlinkClick r:id="rId3"/>
                        </a:rPr>
                        <a:t>info@dejitore.com</a:t>
                      </a:r>
                      <a:endParaRPr sz="1200" u="none" strike="noStrike" cap="none">
                        <a:solidFill>
                          <a:schemeClr val="dk1"/>
                        </a:solidFill>
                        <a:latin typeface="Meiryo"/>
                        <a:ea typeface="Meiryo"/>
                        <a:cs typeface="Meiryo"/>
                        <a:sym typeface="Meiryo"/>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1035" name="Google Shape;1035;p2"/>
          <p:cNvSpPr txBox="1"/>
          <p:nvPr/>
        </p:nvSpPr>
        <p:spPr>
          <a:xfrm>
            <a:off x="584439" y="952968"/>
            <a:ext cx="6998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JP" sz="1400" b="0" i="0" u="none" strike="noStrike" cap="none">
                <a:solidFill>
                  <a:srgbClr val="222A35"/>
                </a:solidFill>
                <a:latin typeface="Meiryo"/>
                <a:ea typeface="Meiryo"/>
                <a:cs typeface="Meiryo"/>
                <a:sym typeface="Meiryo"/>
              </a:rPr>
              <a:t>堀　明人</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1039"/>
        <p:cNvGrpSpPr/>
        <p:nvPr/>
      </p:nvGrpSpPr>
      <p:grpSpPr>
        <a:xfrm>
          <a:off x="0" y="0"/>
          <a:ext cx="0" cy="0"/>
          <a:chOff x="0" y="0"/>
          <a:chExt cx="0" cy="0"/>
        </a:xfrm>
      </p:grpSpPr>
      <p:sp>
        <p:nvSpPr>
          <p:cNvPr id="1040" name="Google Shape;1040;p75"/>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400"/>
              <a:buNone/>
            </a:pPr>
            <a:fld id="{00000000-1234-1234-1234-123412341234}" type="slidenum">
              <a:rPr lang="en-US" altLang="ja-JP"/>
              <a:t>81</a:t>
            </a:fld>
            <a:endParaRPr/>
          </a:p>
        </p:txBody>
      </p:sp>
      <p:sp>
        <p:nvSpPr>
          <p:cNvPr id="1041" name="Google Shape;1041;p75"/>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1042" name="Google Shape;1042;p75"/>
          <p:cNvSpPr txBox="1"/>
          <p:nvPr/>
        </p:nvSpPr>
        <p:spPr>
          <a:xfrm>
            <a:off x="532737" y="4164677"/>
            <a:ext cx="495701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22A35"/>
              </a:buClr>
              <a:buSzPts val="1800"/>
              <a:buFont typeface="Meiryo"/>
              <a:buNone/>
            </a:pPr>
            <a:r>
              <a:rPr lang="ja-JP" sz="1800" b="1" i="0" u="none" strike="noStrike" cap="none">
                <a:solidFill>
                  <a:srgbClr val="222A35"/>
                </a:solidFill>
                <a:latin typeface="Meiryo"/>
                <a:ea typeface="Meiryo"/>
                <a:cs typeface="Meiryo"/>
                <a:sym typeface="Meiryo"/>
              </a:rPr>
              <a:t>中小企業 デジ活スキル</a:t>
            </a:r>
            <a:endParaRPr sz="1800" b="0" i="0" u="none" strike="noStrike" cap="none">
              <a:solidFill>
                <a:schemeClr val="dk1"/>
              </a:solidFill>
              <a:latin typeface="Meiryo"/>
              <a:ea typeface="Meiryo"/>
              <a:cs typeface="Meiryo"/>
              <a:sym typeface="Meiryo"/>
            </a:endParaRPr>
          </a:p>
        </p:txBody>
      </p:sp>
      <p:sp>
        <p:nvSpPr>
          <p:cNvPr id="1043" name="Google Shape;1043;p75"/>
          <p:cNvSpPr txBox="1"/>
          <p:nvPr/>
        </p:nvSpPr>
        <p:spPr>
          <a:xfrm>
            <a:off x="532737" y="5690069"/>
            <a:ext cx="8840525"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200"/>
              <a:buFont typeface="Calibri"/>
              <a:buNone/>
            </a:pPr>
            <a:r>
              <a:rPr lang="ja-JP" sz="1000" b="0" i="0" u="none" strike="noStrike" cap="none">
                <a:solidFill>
                  <a:schemeClr val="dk1"/>
                </a:solidFill>
                <a:latin typeface="Meiryo"/>
                <a:ea typeface="Meiryo"/>
                <a:cs typeface="Meiryo"/>
                <a:sym typeface="Meiryo"/>
              </a:rPr>
              <a:t>※「QRコード」「WordPress」「YouTube」「Instagram」「Googleアナリティクス」「Excel」「パワーポイント」「マッキンゼーの7S」ほか、</a:t>
            </a:r>
            <a:endParaRPr sz="10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000" b="0" i="0" u="none" strike="noStrike" cap="none">
                <a:solidFill>
                  <a:schemeClr val="dk1"/>
                </a:solidFill>
                <a:latin typeface="Meiryo"/>
                <a:ea typeface="Meiryo"/>
                <a:cs typeface="Meiryo"/>
                <a:sym typeface="Meiryo"/>
              </a:rPr>
              <a:t>　本資料に記載されている商品、サービス、会社などの名称は各社の登録商標または商標です。</a:t>
            </a:r>
            <a:endParaRPr sz="1000" b="0" i="0" u="none" strike="noStrike" cap="none">
              <a:solidFill>
                <a:srgbClr val="FF0000"/>
              </a:solidFill>
              <a:latin typeface="Meiryo"/>
              <a:ea typeface="Meiryo"/>
              <a:cs typeface="Meiryo"/>
              <a:sym typeface="Meiryo"/>
            </a:endParaRPr>
          </a:p>
        </p:txBody>
      </p:sp>
      <p:sp>
        <p:nvSpPr>
          <p:cNvPr id="1044" name="Google Shape;1044;p75"/>
          <p:cNvSpPr txBox="1"/>
          <p:nvPr/>
        </p:nvSpPr>
        <p:spPr>
          <a:xfrm>
            <a:off x="532737" y="4554298"/>
            <a:ext cx="8840525" cy="5385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300"/>
              </a:spcBef>
              <a:spcAft>
                <a:spcPts val="0"/>
              </a:spcAft>
              <a:buClr>
                <a:schemeClr val="dk1"/>
              </a:buClr>
              <a:buSzPts val="1200"/>
              <a:buFont typeface="Calibri"/>
              <a:buNone/>
            </a:pPr>
            <a:r>
              <a:rPr lang="ja-JP" sz="1200" b="0" i="0" u="none" strike="noStrike" cap="none">
                <a:solidFill>
                  <a:schemeClr val="dk1"/>
                </a:solidFill>
                <a:latin typeface="Meiryo"/>
                <a:ea typeface="Meiryo"/>
                <a:cs typeface="Meiryo"/>
                <a:sym typeface="Meiryo"/>
              </a:rPr>
              <a:t>内容に関するご質問、活用方法や研修会企画などのご相談、誤字脱字のご指摘、追加修正など改善のご報告や提案など：</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300"/>
              </a:spcBef>
              <a:spcAft>
                <a:spcPts val="0"/>
              </a:spcAft>
              <a:buClr>
                <a:schemeClr val="dk1"/>
              </a:buClr>
              <a:buSzPts val="1200"/>
              <a:buFont typeface="Calibri"/>
              <a:buNone/>
            </a:pPr>
            <a:r>
              <a:rPr lang="ja-JP" sz="1200" b="0" i="0" u="none" strike="noStrike" cap="none">
                <a:solidFill>
                  <a:schemeClr val="dk1"/>
                </a:solidFill>
                <a:latin typeface="Meiryo"/>
                <a:ea typeface="Meiryo"/>
                <a:cs typeface="Meiryo"/>
                <a:sym typeface="Meiryo"/>
              </a:rPr>
              <a:t> ITCAテーマ研究活動【S22001】事務局（合同会社デジトレ内） info@dejitore.com</a:t>
            </a:r>
            <a:endParaRPr sz="1200" b="0" i="0" u="none" strike="noStrike" cap="none">
              <a:solidFill>
                <a:srgbClr val="FF0000"/>
              </a:solidFill>
              <a:latin typeface="Meiryo"/>
              <a:ea typeface="Meiryo"/>
              <a:cs typeface="Meiryo"/>
              <a:sym typeface="Meiry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graphicFrame>
        <p:nvGraphicFramePr>
          <p:cNvPr id="212" name="Google Shape;212;p12"/>
          <p:cNvGraphicFramePr/>
          <p:nvPr/>
        </p:nvGraphicFramePr>
        <p:xfrm>
          <a:off x="392280" y="1095194"/>
          <a:ext cx="3000000" cy="3000000"/>
        </p:xfrm>
        <a:graphic>
          <a:graphicData uri="http://schemas.openxmlformats.org/drawingml/2006/table">
            <a:tbl>
              <a:tblPr>
                <a:noFill/>
                <a:tableStyleId>{BA539D0F-AD9E-4FF2-8364-6D222111296B}</a:tableStyleId>
              </a:tblPr>
              <a:tblGrid>
                <a:gridCol w="1402150">
                  <a:extLst>
                    <a:ext uri="{9D8B030D-6E8A-4147-A177-3AD203B41FA5}">
                      <a16:colId xmlns:a16="http://schemas.microsoft.com/office/drawing/2014/main" val="20000"/>
                    </a:ext>
                  </a:extLst>
                </a:gridCol>
                <a:gridCol w="7693325">
                  <a:extLst>
                    <a:ext uri="{9D8B030D-6E8A-4147-A177-3AD203B41FA5}">
                      <a16:colId xmlns:a16="http://schemas.microsoft.com/office/drawing/2014/main" val="20001"/>
                    </a:ext>
                  </a:extLst>
                </a:gridCol>
              </a:tblGrid>
              <a:tr h="540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u="none" strike="noStrike" cap="none">
                          <a:solidFill>
                            <a:schemeClr val="dk1"/>
                          </a:solidFill>
                          <a:latin typeface="Meiryo"/>
                          <a:ea typeface="Meiryo"/>
                          <a:cs typeface="Meiryo"/>
                          <a:sym typeface="Meiryo"/>
                        </a:rPr>
                        <a:t>部分的にでも自社の強みや顧客価値を伝えるコンテンツを制作できる（文章、図表、写真、動画、販促資料、業務マニュアル等） </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0"/>
                  </a:ext>
                </a:extLst>
              </a:tr>
              <a:tr h="2268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どのような</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スキルか？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【背景】</a:t>
                      </a:r>
                      <a:endParaRPr sz="18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日々変化する経営の中で、自社の魅力を社外に伝え続けるためには、伝えたい事柄を的確に表現する文章や図表を、自らの頭で考えて、表現し、最適なものを選択するスキルを育成していく必要があります。</a:t>
                      </a:r>
                      <a:endParaRPr sz="18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自社の商品・サービスを誰よりも知る社内の人だからこそ、試行錯誤を繰り返すことで、伝えたい思いの根幹を自ら整理できるようになります。</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br>
                        <a:rPr lang="ja-JP" sz="1200" u="none" strike="noStrike" cap="none">
                          <a:solidFill>
                            <a:schemeClr val="dk1"/>
                          </a:solidFill>
                          <a:latin typeface="Meiryo"/>
                          <a:ea typeface="Meiryo"/>
                          <a:cs typeface="Meiryo"/>
                          <a:sym typeface="Meiryo"/>
                        </a:rPr>
                      </a:br>
                      <a:r>
                        <a:rPr lang="ja-JP" sz="1200" b="0" i="0" u="none" strike="noStrike" cap="none">
                          <a:solidFill>
                            <a:schemeClr val="dk1"/>
                          </a:solidFill>
                          <a:latin typeface="Meiryo"/>
                          <a:ea typeface="Meiryo"/>
                          <a:cs typeface="Meiryo"/>
                          <a:sym typeface="Meiryo"/>
                        </a:rPr>
                        <a:t>【スキルの内容】</a:t>
                      </a:r>
                      <a:endParaRPr sz="180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・魅力を伝える言葉を自ら探すことができる（言語化できる） </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・図表を使って視覚的にわかりやすくできる </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・魅力を的確に伝える写真を組み合わせて動画や販促資料を</a:t>
                      </a:r>
                      <a:r>
                        <a:rPr lang="ja-JP" sz="1200" u="none" strike="noStrike" cap="none">
                          <a:solidFill>
                            <a:schemeClr val="dk1"/>
                          </a:solidFill>
                          <a:latin typeface="Meiryo"/>
                          <a:ea typeface="Meiryo"/>
                          <a:cs typeface="Meiryo"/>
                          <a:sym typeface="Meiryo"/>
                        </a:rPr>
                        <a:t>作ることができる</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a:t>
                      </a:r>
                      <a:r>
                        <a:rPr lang="ja-JP" sz="1200" u="none" strike="noStrike" cap="none">
                          <a:solidFill>
                            <a:schemeClr val="dk1"/>
                          </a:solidFill>
                          <a:latin typeface="Meiryo"/>
                          <a:ea typeface="Meiryo"/>
                          <a:cs typeface="Meiryo"/>
                          <a:sym typeface="Meiryo"/>
                        </a:rPr>
                        <a:t>接客や営業時に</a:t>
                      </a:r>
                      <a:r>
                        <a:rPr lang="ja-JP" sz="1200" b="0" i="0" u="none" strike="noStrike" cap="none">
                          <a:solidFill>
                            <a:schemeClr val="dk1"/>
                          </a:solidFill>
                          <a:latin typeface="Meiryo"/>
                          <a:ea typeface="Meiryo"/>
                          <a:cs typeface="Meiryo"/>
                          <a:sym typeface="Meiryo"/>
                        </a:rPr>
                        <a:t>自社の魅力を</a:t>
                      </a:r>
                      <a:r>
                        <a:rPr lang="ja-JP" sz="1200" u="none" strike="noStrike" cap="none">
                          <a:solidFill>
                            <a:schemeClr val="dk1"/>
                          </a:solidFill>
                          <a:latin typeface="Meiryo"/>
                          <a:ea typeface="Meiryo"/>
                          <a:cs typeface="Meiryo"/>
                          <a:sym typeface="Meiryo"/>
                        </a:rPr>
                        <a:t>的確に伝える言動や資料を示せるよう</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業務マニュアル</a:t>
                      </a:r>
                      <a:r>
                        <a:rPr lang="ja-JP" sz="120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rPr>
                        <a:t>を整備でき</a:t>
                      </a:r>
                      <a:r>
                        <a:rPr lang="ja-JP" sz="1200" b="0" i="0" u="none" strike="noStrike" cap="none">
                          <a:solidFill>
                            <a:schemeClr val="dk1"/>
                          </a:solidFill>
                          <a:latin typeface="Meiryo"/>
                          <a:ea typeface="Meiryo"/>
                          <a:cs typeface="Meiryo"/>
                          <a:sym typeface="Meiry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る </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・外部委託先が作成したコンテンツをレビューし評価できる</a:t>
                      </a:r>
                      <a:endParaRPr sz="12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1"/>
                  </a:ext>
                </a:extLst>
              </a:tr>
              <a:tr h="1764000">
                <a:tc>
                  <a:txBody>
                    <a:bodyPr/>
                    <a:lstStyle/>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それは</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どのように</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u="none" strike="noStrike" cap="none">
                          <a:solidFill>
                            <a:schemeClr val="dk1"/>
                          </a:solidFill>
                          <a:latin typeface="Meiryo"/>
                          <a:ea typeface="Meiryo"/>
                          <a:cs typeface="Meiryo"/>
                          <a:sym typeface="Meiryo"/>
                        </a:rPr>
                        <a:t>学べばよいか？</a:t>
                      </a:r>
                      <a:endParaRPr sz="1200" b="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【座学・基礎知識】</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・自社の商品と顧客価値についての理解</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・優れたコンテンツ（文章・作品）を書き写す、使用して良い素材の探し方を知る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・書籍で学ぶ（伝わるデザイン・ブログの書き方・映える写真の撮り方、基本レイアウトなど）</a:t>
                      </a: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【ケーススタディ・実践】</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「もう一人の自分」を意識して、客観的な視点で見直す、考える</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表現の仕方を磨く練習をする（最初から完璧でなくても良いのでアイディアを書き出していく）</a:t>
                      </a:r>
                      <a:endParaRPr sz="1800" u="none" strike="noStrike" cap="none">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情報の伝え方を常に試行錯誤し、自ら手を動かし文章など作成してみる</a:t>
                      </a:r>
                      <a:endParaRPr sz="18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756000">
                <a:tc>
                  <a:txBody>
                    <a:bodyPr/>
                    <a:lstStyle/>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より実践力を</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高めるための</a:t>
                      </a:r>
                      <a:endParaRPr sz="1200" b="0" u="none" strike="noStrike" cap="none">
                        <a:solidFill>
                          <a:schemeClr val="dk1"/>
                        </a:solidFill>
                        <a:latin typeface="Meiryo"/>
                        <a:ea typeface="Meiryo"/>
                        <a:cs typeface="Meiryo"/>
                        <a:sym typeface="Meiryo"/>
                      </a:endParaRPr>
                    </a:p>
                    <a:p>
                      <a:pPr marL="0" marR="0" lvl="0" indent="0" algn="l" rtl="0">
                        <a:lnSpc>
                          <a:spcPct val="100000"/>
                        </a:lnSpc>
                        <a:spcBef>
                          <a:spcPts val="0"/>
                        </a:spcBef>
                        <a:spcAft>
                          <a:spcPts val="0"/>
                        </a:spcAft>
                        <a:buClr>
                          <a:schemeClr val="dk1"/>
                        </a:buClr>
                        <a:buSzPts val="1200"/>
                        <a:buFont typeface="Calibri"/>
                        <a:buNone/>
                      </a:pPr>
                      <a:r>
                        <a:rPr lang="ja-JP" sz="1200" b="0" u="none" strike="noStrike" cap="none">
                          <a:solidFill>
                            <a:schemeClr val="dk1"/>
                          </a:solidFill>
                          <a:latin typeface="Meiryo"/>
                          <a:ea typeface="Meiryo"/>
                          <a:cs typeface="Meiryo"/>
                          <a:sym typeface="Meiryo"/>
                        </a:rPr>
                        <a:t>視点や考え方は？</a:t>
                      </a:r>
                      <a:endParaRPr sz="1800" u="none" strike="noStrike" cap="none">
                        <a:solidFill>
                          <a:schemeClr val="dk1"/>
                        </a:solidFill>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E2F3"/>
                    </a:solidFill>
                  </a:tcPr>
                </a:tc>
                <a:tc>
                  <a:txBody>
                    <a:bodyPr/>
                    <a:lstStyle/>
                    <a:p>
                      <a:pPr marL="0" marR="0" lvl="0" indent="0" algn="l" rtl="0">
                        <a:lnSpc>
                          <a:spcPct val="100000"/>
                        </a:lnSpc>
                        <a:spcBef>
                          <a:spcPts val="0"/>
                        </a:spcBef>
                        <a:spcAft>
                          <a:spcPts val="0"/>
                        </a:spcAft>
                        <a:buClr>
                          <a:schemeClr val="dk1"/>
                        </a:buClr>
                        <a:buSzPts val="1200"/>
                        <a:buFont typeface="Meiryo"/>
                        <a:buNone/>
                      </a:pPr>
                      <a:r>
                        <a:rPr lang="ja-JP" sz="1200" b="0" i="0" u="none" strike="noStrike" cap="none">
                          <a:solidFill>
                            <a:schemeClr val="dk1"/>
                          </a:solidFill>
                          <a:latin typeface="Meiryo"/>
                          <a:ea typeface="Meiryo"/>
                          <a:cs typeface="Meiryo"/>
                          <a:sym typeface="Meiryo"/>
                        </a:rPr>
                        <a:t>手段の先にはどんな人がいるか？その先にいる人にはどんな伝え方が一番伝わるのかをまずは、自分で手を動かす事で表現方法を学び身につけていきましょう。社内でそれを評価し合える場を持てると更にスキルが育ちます。社内で作成したチラシなどの原案を外部の専門家に依頼して見やすくデザインしてもらう時の伝え方もより的確なものになります。</a:t>
                      </a:r>
                      <a:endParaRPr sz="1200" u="none" strike="noStrike" cap="none">
                        <a:latin typeface="Meiryo"/>
                        <a:ea typeface="Meiryo"/>
                        <a:cs typeface="Meiryo"/>
                        <a:sym typeface="Meiryo"/>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F2F2"/>
                    </a:solidFill>
                  </a:tcPr>
                </a:tc>
                <a:extLst>
                  <a:ext uri="{0D108BD9-81ED-4DB2-BD59-A6C34878D82A}">
                    <a16:rowId xmlns:a16="http://schemas.microsoft.com/office/drawing/2014/main" val="10003"/>
                  </a:ext>
                </a:extLst>
              </a:tr>
            </a:tbl>
          </a:graphicData>
        </a:graphic>
      </p:graphicFrame>
      <p:sp>
        <p:nvSpPr>
          <p:cNvPr id="213" name="Google Shape;213;p12"/>
          <p:cNvSpPr txBox="1"/>
          <p:nvPr/>
        </p:nvSpPr>
        <p:spPr>
          <a:xfrm>
            <a:off x="392280" y="785417"/>
            <a:ext cx="9121440"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400"/>
              <a:buFont typeface="Meiryo"/>
              <a:buNone/>
            </a:pPr>
            <a:r>
              <a:rPr lang="ja-JP" sz="1400" b="1" i="0" u="none" strike="noStrike" cap="none">
                <a:solidFill>
                  <a:schemeClr val="dk1"/>
                </a:solidFill>
                <a:latin typeface="Meiryo"/>
                <a:ea typeface="Meiryo"/>
                <a:cs typeface="Meiryo"/>
                <a:sym typeface="Meiryo"/>
              </a:rPr>
              <a:t>PD1　コンテンツを自ら作る</a:t>
            </a:r>
            <a:endParaRPr sz="1400" b="1" i="0" u="none" strike="noStrike" cap="none">
              <a:solidFill>
                <a:schemeClr val="dk1"/>
              </a:solidFill>
              <a:latin typeface="Meiryo"/>
              <a:ea typeface="Meiryo"/>
              <a:cs typeface="Meiryo"/>
              <a:sym typeface="Meiryo"/>
            </a:endParaRPr>
          </a:p>
        </p:txBody>
      </p:sp>
      <p:sp>
        <p:nvSpPr>
          <p:cNvPr id="214" name="Google Shape;214;p12"/>
          <p:cNvSpPr txBox="1"/>
          <p:nvPr/>
        </p:nvSpPr>
        <p:spPr>
          <a:xfrm>
            <a:off x="0" y="-981"/>
            <a:ext cx="9906000" cy="276999"/>
          </a:xfrm>
          <a:prstGeom prst="rect">
            <a:avLst/>
          </a:prstGeom>
          <a:solidFill>
            <a:schemeClr val="dk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200"/>
              <a:buFont typeface="Meiryo"/>
              <a:buNone/>
            </a:pPr>
            <a:r>
              <a:rPr lang="ja-JP" sz="1200" b="1" i="0" u="none" strike="noStrike" cap="none">
                <a:solidFill>
                  <a:schemeClr val="lt1"/>
                </a:solidFill>
                <a:latin typeface="Meiryo"/>
                <a:ea typeface="Meiryo"/>
                <a:cs typeface="Meiryo"/>
                <a:sym typeface="Meiryo"/>
              </a:rPr>
              <a:t>中小企業 デジ活スキル</a:t>
            </a:r>
            <a:endParaRPr sz="1200" b="0" i="0" u="none" strike="noStrike" cap="none">
              <a:solidFill>
                <a:schemeClr val="lt1"/>
              </a:solidFill>
              <a:latin typeface="Meiryo"/>
              <a:ea typeface="Meiryo"/>
              <a:cs typeface="Meiryo"/>
              <a:sym typeface="Meiryo"/>
            </a:endParaRPr>
          </a:p>
        </p:txBody>
      </p:sp>
      <p:sp>
        <p:nvSpPr>
          <p:cNvPr id="215" name="Google Shape;215;p12"/>
          <p:cNvSpPr txBox="1"/>
          <p:nvPr/>
        </p:nvSpPr>
        <p:spPr>
          <a:xfrm>
            <a:off x="220959" y="383307"/>
            <a:ext cx="6998187" cy="36933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222A35"/>
              </a:buClr>
              <a:buSzPts val="1800"/>
              <a:buFont typeface="Noto Sans Symbols"/>
              <a:buChar char="■"/>
            </a:pPr>
            <a:r>
              <a:rPr lang="ja-JP" sz="1800" b="1" i="0" u="none" strike="noStrike" cap="none">
                <a:solidFill>
                  <a:srgbClr val="222A35"/>
                </a:solidFill>
                <a:latin typeface="Meiryo"/>
                <a:ea typeface="Meiryo"/>
                <a:cs typeface="Meiryo"/>
                <a:sym typeface="Meiryo"/>
              </a:rPr>
              <a:t>組織の「伝える力」を伸ばすスキル</a:t>
            </a:r>
            <a:endParaRPr sz="1800" b="0" i="0" u="none" strike="noStrike" cap="none">
              <a:solidFill>
                <a:schemeClr val="dk1"/>
              </a:solidFill>
              <a:latin typeface="Meiryo"/>
              <a:ea typeface="Meiryo"/>
              <a:cs typeface="Meiryo"/>
              <a:sym typeface="Meiryo"/>
            </a:endParaRPr>
          </a:p>
        </p:txBody>
      </p:sp>
      <p:sp>
        <p:nvSpPr>
          <p:cNvPr id="216" name="Google Shape;216;p12"/>
          <p:cNvSpPr txBox="1"/>
          <p:nvPr/>
        </p:nvSpPr>
        <p:spPr>
          <a:xfrm>
            <a:off x="4661035" y="410778"/>
            <a:ext cx="3867857"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ja-JP" sz="1200" b="1" i="0" u="none" strike="noStrike" cap="none">
                <a:solidFill>
                  <a:srgbClr val="595959"/>
                </a:solidFill>
                <a:latin typeface="Meiryo"/>
                <a:ea typeface="Meiryo"/>
                <a:cs typeface="Meiryo"/>
                <a:sym typeface="Meiryo"/>
              </a:rPr>
              <a:t>for 社外に魅力を伝える人材【ファン・メイカー】</a:t>
            </a:r>
            <a:endParaRPr sz="1200" b="1" i="0" u="none" strike="noStrike" cap="none">
              <a:solidFill>
                <a:srgbClr val="595959"/>
              </a:solidFill>
              <a:latin typeface="Meiryo"/>
              <a:ea typeface="Meiryo"/>
              <a:cs typeface="Meiryo"/>
              <a:sym typeface="Meiryo"/>
            </a:endParaRPr>
          </a:p>
        </p:txBody>
      </p:sp>
      <p:sp>
        <p:nvSpPr>
          <p:cNvPr id="217" name="Google Shape;217;p12"/>
          <p:cNvSpPr txBox="1"/>
          <p:nvPr/>
        </p:nvSpPr>
        <p:spPr>
          <a:xfrm>
            <a:off x="8771428" y="-1957"/>
            <a:ext cx="1134572" cy="26157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chemeClr val="lt1"/>
              </a:buClr>
              <a:buSzPts val="1050"/>
              <a:buFont typeface="Meiryo"/>
              <a:buNone/>
            </a:pPr>
            <a:r>
              <a:rPr lang="ja-JP" sz="1050" b="0" i="0" u="none" strike="noStrike" cap="none">
                <a:solidFill>
                  <a:schemeClr val="lt1"/>
                </a:solidFill>
                <a:latin typeface="Meiryo"/>
                <a:ea typeface="Meiryo"/>
                <a:cs typeface="Meiryo"/>
                <a:sym typeface="Meiryo"/>
              </a:rPr>
              <a:t>Presentation</a:t>
            </a:r>
            <a:endParaRPr sz="1050" b="0" i="0" u="none" strike="noStrike" cap="none">
              <a:solidFill>
                <a:schemeClr val="lt1"/>
              </a:solidFill>
              <a:latin typeface="Meiryo"/>
              <a:ea typeface="Meiryo"/>
              <a:cs typeface="Meiryo"/>
              <a:sym typeface="Meiryo"/>
            </a:endParaRPr>
          </a:p>
        </p:txBody>
      </p:sp>
      <p:sp>
        <p:nvSpPr>
          <p:cNvPr id="218" name="Google Shape;218;p12"/>
          <p:cNvSpPr txBox="1">
            <a:spLocks noGrp="1"/>
          </p:cNvSpPr>
          <p:nvPr>
            <p:ph type="sldNum" idx="12"/>
          </p:nvPr>
        </p:nvSpPr>
        <p:spPr>
          <a:xfrm>
            <a:off x="7422374" y="6356352"/>
            <a:ext cx="222885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888888"/>
              </a:buClr>
              <a:buSzPts val="1400"/>
              <a:buFont typeface="Meiryo"/>
              <a:buNone/>
            </a:pPr>
            <a:fld id="{00000000-1234-1234-1234-123412341234}" type="slidenum">
              <a:rPr lang="en-US" altLang="ja-JP"/>
              <a:t>9</a:t>
            </a:fld>
            <a:endParaRPr/>
          </a:p>
        </p:txBody>
      </p:sp>
    </p:spTree>
  </p:cSld>
  <p:clrMapOvr>
    <a:masterClrMapping/>
  </p:clrMapOvr>
</p:sld>
</file>

<file path=ppt/theme/theme1.xml><?xml version="1.0" encoding="utf-8"?>
<a:theme xmlns:a="http://schemas.openxmlformats.org/drawingml/2006/main" name="Office テーマ">
  <a:themeElements>
    <a:clrScheme name="Office テーマ">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31204</Words>
  <Application>Microsoft Office PowerPoint</Application>
  <PresentationFormat>A4 210 x 297 mm</PresentationFormat>
  <Paragraphs>2453</Paragraphs>
  <Slides>81</Slides>
  <Notes>81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81</vt:i4>
      </vt:variant>
    </vt:vector>
  </HeadingPairs>
  <TitlesOfParts>
    <vt:vector size="86" baseType="lpstr">
      <vt:lpstr>Noto Sans Symbols</vt:lpstr>
      <vt:lpstr>Meiryo</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堀明人</dc:creator>
  <cp:lastModifiedBy>堀明人</cp:lastModifiedBy>
  <cp:revision>1</cp:revision>
  <dcterms:created xsi:type="dcterms:W3CDTF">2022-11-20T09:08:29Z</dcterms:created>
  <dcterms:modified xsi:type="dcterms:W3CDTF">2023-05-07T02:14:57Z</dcterms:modified>
</cp:coreProperties>
</file>