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1"/>
  </p:sldMasterIdLst>
  <p:notesMasterIdLst>
    <p:notesMasterId r:id="rId41"/>
  </p:notesMasterIdLst>
  <p:sldIdLst>
    <p:sldId id="360" r:id="rId2"/>
    <p:sldId id="967" r:id="rId3"/>
    <p:sldId id="973" r:id="rId4"/>
    <p:sldId id="374" r:id="rId5"/>
    <p:sldId id="974" r:id="rId6"/>
    <p:sldId id="945" r:id="rId7"/>
    <p:sldId id="946" r:id="rId8"/>
    <p:sldId id="931" r:id="rId9"/>
    <p:sldId id="937" r:id="rId10"/>
    <p:sldId id="968" r:id="rId11"/>
    <p:sldId id="932" r:id="rId12"/>
    <p:sldId id="957" r:id="rId13"/>
    <p:sldId id="959" r:id="rId14"/>
    <p:sldId id="958" r:id="rId15"/>
    <p:sldId id="969" r:id="rId16"/>
    <p:sldId id="948" r:id="rId17"/>
    <p:sldId id="951" r:id="rId18"/>
    <p:sldId id="962" r:id="rId19"/>
    <p:sldId id="970" r:id="rId20"/>
    <p:sldId id="960" r:id="rId21"/>
    <p:sldId id="933" r:id="rId22"/>
    <p:sldId id="938" r:id="rId23"/>
    <p:sldId id="939" r:id="rId24"/>
    <p:sldId id="940" r:id="rId25"/>
    <p:sldId id="941" r:id="rId26"/>
    <p:sldId id="942" r:id="rId27"/>
    <p:sldId id="943" r:id="rId28"/>
    <p:sldId id="972" r:id="rId29"/>
    <p:sldId id="950" r:id="rId30"/>
    <p:sldId id="964" r:id="rId31"/>
    <p:sldId id="954" r:id="rId32"/>
    <p:sldId id="955" r:id="rId33"/>
    <p:sldId id="956" r:id="rId34"/>
    <p:sldId id="963" r:id="rId35"/>
    <p:sldId id="965" r:id="rId36"/>
    <p:sldId id="971" r:id="rId37"/>
    <p:sldId id="944" r:id="rId38"/>
    <p:sldId id="947" r:id="rId39"/>
    <p:sldId id="966" r:id="rId40"/>
  </p:sldIdLst>
  <p:sldSz cx="9144000" cy="6858000" type="screen4x3"/>
  <p:notesSz cx="6888163" cy="10018713"/>
  <p:defaultTextStyle>
    <a:defPPr>
      <a:defRPr lang="ja-JP"/>
    </a:defPPr>
    <a:lvl1pPr algn="ctr" rtl="0" fontAlgn="base">
      <a:spcBef>
        <a:spcPct val="50000"/>
      </a:spcBef>
      <a:spcAft>
        <a:spcPct val="0"/>
      </a:spcAft>
      <a:buClr>
        <a:schemeClr val="tx1"/>
      </a:buClr>
      <a:buSzPct val="80000"/>
      <a:buFont typeface="Wingdings" panose="05000000000000000000" pitchFamily="2" charset="2"/>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ctr" rtl="0" fontAlgn="base">
      <a:spcBef>
        <a:spcPct val="50000"/>
      </a:spcBef>
      <a:spcAft>
        <a:spcPct val="0"/>
      </a:spcAft>
      <a:buClr>
        <a:schemeClr val="tx1"/>
      </a:buClr>
      <a:buSzPct val="80000"/>
      <a:buFont typeface="Wingdings" panose="05000000000000000000" pitchFamily="2" charset="2"/>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2pPr>
    <a:lvl3pPr marL="914400" algn="ctr" rtl="0" fontAlgn="base">
      <a:spcBef>
        <a:spcPct val="50000"/>
      </a:spcBef>
      <a:spcAft>
        <a:spcPct val="0"/>
      </a:spcAft>
      <a:buClr>
        <a:schemeClr val="tx1"/>
      </a:buClr>
      <a:buSzPct val="80000"/>
      <a:buFont typeface="Wingdings" panose="05000000000000000000" pitchFamily="2" charset="2"/>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3pPr>
    <a:lvl4pPr marL="1371600" algn="ctr" rtl="0" fontAlgn="base">
      <a:spcBef>
        <a:spcPct val="50000"/>
      </a:spcBef>
      <a:spcAft>
        <a:spcPct val="0"/>
      </a:spcAft>
      <a:buClr>
        <a:schemeClr val="tx1"/>
      </a:buClr>
      <a:buSzPct val="80000"/>
      <a:buFont typeface="Wingdings" panose="05000000000000000000" pitchFamily="2" charset="2"/>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4pPr>
    <a:lvl5pPr marL="1828800" algn="ctr" rtl="0" fontAlgn="base">
      <a:spcBef>
        <a:spcPct val="50000"/>
      </a:spcBef>
      <a:spcAft>
        <a:spcPct val="0"/>
      </a:spcAft>
      <a:buClr>
        <a:schemeClr val="tx1"/>
      </a:buClr>
      <a:buSzPct val="80000"/>
      <a:buFont typeface="Wingdings" panose="05000000000000000000" pitchFamily="2" charset="2"/>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5pPr>
    <a:lvl6pPr marL="22860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6pPr>
    <a:lvl7pPr marL="27432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7pPr>
    <a:lvl8pPr marL="32004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8pPr>
    <a:lvl9pPr marL="3657600" algn="l" defTabSz="914400" rtl="0" eaLnBrk="1" latinLnBrk="0" hangingPunct="1">
      <a:defRPr kumimoji="1" sz="1400" kern="1200">
        <a:solidFill>
          <a:schemeClr val="tx1"/>
        </a:solidFill>
        <a:latin typeface="ＭＳ Ｐゴシック" panose="020B0600070205080204"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66FFFF"/>
    <a:srgbClr val="FFFF00"/>
    <a:srgbClr val="FFCCFF"/>
    <a:srgbClr val="CCFFFF"/>
    <a:srgbClr val="FFFF99"/>
    <a:srgbClr val="CCFFCC"/>
    <a:srgbClr val="FF00FF"/>
    <a:srgbClr val="3399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23" autoAdjust="0"/>
    <p:restoredTop sz="98958" autoAdjust="0"/>
  </p:normalViewPr>
  <p:slideViewPr>
    <p:cSldViewPr>
      <p:cViewPr varScale="1">
        <p:scale>
          <a:sx n="83" d="100"/>
          <a:sy n="83" d="100"/>
        </p:scale>
        <p:origin x="1738" y="48"/>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1C826E64-B3E7-42E8-B999-A0B722441E75}"/>
              </a:ext>
            </a:extLst>
          </p:cNvPr>
          <p:cNvSpPr>
            <a:spLocks noGrp="1" noChangeArrowheads="1"/>
          </p:cNvSpPr>
          <p:nvPr>
            <p:ph type="hdr" sz="quarter"/>
          </p:nvPr>
        </p:nvSpPr>
        <p:spPr bwMode="auto">
          <a:xfrm>
            <a:off x="0" y="0"/>
            <a:ext cx="2985299" cy="500377"/>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algn="l">
              <a:spcBef>
                <a:spcPct val="0"/>
              </a:spcBef>
              <a:buClrTx/>
              <a:buSzTx/>
              <a:buFontTx/>
              <a:buNone/>
              <a:defRPr sz="1200" smtClean="0">
                <a:latin typeface="Arial" charset="0"/>
              </a:defRPr>
            </a:lvl1pPr>
          </a:lstStyle>
          <a:p>
            <a:pPr>
              <a:defRPr/>
            </a:pPr>
            <a:endParaRPr lang="en-US" altLang="ja-JP"/>
          </a:p>
        </p:txBody>
      </p:sp>
      <p:sp>
        <p:nvSpPr>
          <p:cNvPr id="91139" name="Rectangle 3">
            <a:extLst>
              <a:ext uri="{FF2B5EF4-FFF2-40B4-BE49-F238E27FC236}">
                <a16:creationId xmlns:a16="http://schemas.microsoft.com/office/drawing/2014/main" id="{7E06C5D5-FA59-4E1C-8608-5685C2027ECD}"/>
              </a:ext>
            </a:extLst>
          </p:cNvPr>
          <p:cNvSpPr>
            <a:spLocks noGrp="1" noChangeArrowheads="1"/>
          </p:cNvSpPr>
          <p:nvPr>
            <p:ph type="dt" idx="1"/>
          </p:nvPr>
        </p:nvSpPr>
        <p:spPr bwMode="auto">
          <a:xfrm>
            <a:off x="3901260" y="0"/>
            <a:ext cx="2985299" cy="500377"/>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lvl1pPr algn="r">
              <a:spcBef>
                <a:spcPct val="0"/>
              </a:spcBef>
              <a:buClrTx/>
              <a:buSzTx/>
              <a:buFontTx/>
              <a:buNone/>
              <a:defRPr sz="1200" smtClean="0">
                <a:latin typeface="Arial" charset="0"/>
              </a:defRPr>
            </a:lvl1pPr>
          </a:lstStyle>
          <a:p>
            <a:pPr>
              <a:defRPr/>
            </a:pPr>
            <a:endParaRPr lang="en-US" altLang="ja-JP"/>
          </a:p>
        </p:txBody>
      </p:sp>
      <p:sp>
        <p:nvSpPr>
          <p:cNvPr id="5124" name="Rectangle 4">
            <a:extLst>
              <a:ext uri="{FF2B5EF4-FFF2-40B4-BE49-F238E27FC236}">
                <a16:creationId xmlns:a16="http://schemas.microsoft.com/office/drawing/2014/main" id="{3E477175-C670-495A-93C6-D27B4846B14B}"/>
              </a:ext>
            </a:extLst>
          </p:cNvPr>
          <p:cNvSpPr>
            <a:spLocks noGrp="1" noRot="1" noChangeAspect="1" noChangeArrowheads="1" noTextEdit="1"/>
          </p:cNvSpPr>
          <p:nvPr>
            <p:ph type="sldImg" idx="2"/>
          </p:nvPr>
        </p:nvSpPr>
        <p:spPr bwMode="auto">
          <a:xfrm>
            <a:off x="938213" y="750888"/>
            <a:ext cx="5011737" cy="3757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1" name="Rectangle 5">
            <a:extLst>
              <a:ext uri="{FF2B5EF4-FFF2-40B4-BE49-F238E27FC236}">
                <a16:creationId xmlns:a16="http://schemas.microsoft.com/office/drawing/2014/main" id="{370354AE-531F-40DF-890F-78FF11DBB964}"/>
              </a:ext>
            </a:extLst>
          </p:cNvPr>
          <p:cNvSpPr>
            <a:spLocks noGrp="1" noChangeArrowheads="1"/>
          </p:cNvSpPr>
          <p:nvPr>
            <p:ph type="body" sz="quarter" idx="3"/>
          </p:nvPr>
        </p:nvSpPr>
        <p:spPr bwMode="auto">
          <a:xfrm>
            <a:off x="688175" y="4759169"/>
            <a:ext cx="5511814" cy="4508181"/>
          </a:xfrm>
          <a:prstGeom prst="rect">
            <a:avLst/>
          </a:prstGeom>
          <a:noFill/>
          <a:ln w="9525">
            <a:noFill/>
            <a:miter lim="800000"/>
            <a:headEnd/>
            <a:tailEnd/>
          </a:ln>
          <a:effectLst/>
        </p:spPr>
        <p:txBody>
          <a:bodyPr vert="horz" wrap="square" lIns="92208" tIns="46104" rIns="92208" bIns="46104"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1142" name="Rectangle 6">
            <a:extLst>
              <a:ext uri="{FF2B5EF4-FFF2-40B4-BE49-F238E27FC236}">
                <a16:creationId xmlns:a16="http://schemas.microsoft.com/office/drawing/2014/main" id="{4FAE43B9-E739-49B0-9A98-7D5D67E53F27}"/>
              </a:ext>
            </a:extLst>
          </p:cNvPr>
          <p:cNvSpPr>
            <a:spLocks noGrp="1" noChangeArrowheads="1"/>
          </p:cNvSpPr>
          <p:nvPr>
            <p:ph type="ftr" sz="quarter" idx="4"/>
          </p:nvPr>
        </p:nvSpPr>
        <p:spPr bwMode="auto">
          <a:xfrm>
            <a:off x="0" y="9516739"/>
            <a:ext cx="2985299" cy="500376"/>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algn="l">
              <a:spcBef>
                <a:spcPct val="0"/>
              </a:spcBef>
              <a:buClrTx/>
              <a:buSzTx/>
              <a:buFontTx/>
              <a:buNone/>
              <a:defRPr sz="1200" smtClean="0">
                <a:latin typeface="Arial" charset="0"/>
              </a:defRPr>
            </a:lvl1pPr>
          </a:lstStyle>
          <a:p>
            <a:pPr>
              <a:defRPr/>
            </a:pPr>
            <a:endParaRPr lang="en-US" altLang="ja-JP"/>
          </a:p>
        </p:txBody>
      </p:sp>
      <p:sp>
        <p:nvSpPr>
          <p:cNvPr id="91143" name="Rectangle 7">
            <a:extLst>
              <a:ext uri="{FF2B5EF4-FFF2-40B4-BE49-F238E27FC236}">
                <a16:creationId xmlns:a16="http://schemas.microsoft.com/office/drawing/2014/main" id="{16446511-0839-4BCE-A4DB-CDAA37342E9B}"/>
              </a:ext>
            </a:extLst>
          </p:cNvPr>
          <p:cNvSpPr>
            <a:spLocks noGrp="1" noChangeArrowheads="1"/>
          </p:cNvSpPr>
          <p:nvPr>
            <p:ph type="sldNum" sz="quarter" idx="5"/>
          </p:nvPr>
        </p:nvSpPr>
        <p:spPr bwMode="auto">
          <a:xfrm>
            <a:off x="3901260" y="9516739"/>
            <a:ext cx="2985299" cy="500376"/>
          </a:xfrm>
          <a:prstGeom prst="rect">
            <a:avLst/>
          </a:prstGeom>
          <a:noFill/>
          <a:ln w="9525">
            <a:noFill/>
            <a:miter lim="800000"/>
            <a:headEnd/>
            <a:tailEnd/>
          </a:ln>
          <a:effectLst/>
        </p:spPr>
        <p:txBody>
          <a:bodyPr vert="horz" wrap="square" lIns="92208" tIns="46104" rIns="92208" bIns="46104" numCol="1" anchor="b" anchorCtr="0" compatLnSpc="1">
            <a:prstTxWarp prst="textNoShape">
              <a:avLst/>
            </a:prstTxWarp>
          </a:bodyPr>
          <a:lstStyle>
            <a:lvl1pPr algn="r">
              <a:spcBef>
                <a:spcPct val="0"/>
              </a:spcBef>
              <a:buClrTx/>
              <a:buSzTx/>
              <a:buFontTx/>
              <a:buNone/>
              <a:defRPr sz="1200">
                <a:latin typeface="Arial" panose="020B0604020202020204" pitchFamily="34" charset="0"/>
              </a:defRPr>
            </a:lvl1pPr>
          </a:lstStyle>
          <a:p>
            <a:fld id="{067C30C3-8268-4A9B-A222-70C5D574A385}"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95846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10</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376489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11</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263638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12</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890305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13</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030781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14</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093750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15</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745517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16</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292330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17</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916280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18</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895789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19</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894698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2548464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20</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602423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21</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329862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22</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855176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23</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48948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24</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29069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25</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7775957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26</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7845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27</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5034880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28</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5216944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29</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832817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336625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30</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7301867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31</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508164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32</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8617486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33</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7405091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34</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555079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35</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5722159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36</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5264126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37</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3160779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38</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927839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4</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523294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5</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6487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6</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61087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7</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73192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8</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117760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68D09F-6E3A-4955-A93D-1E7C567EF6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chemeClr val="tx1"/>
                </a:solidFill>
                <a:latin typeface="ＭＳ Ｐゴシック" panose="020B0600070205080204" pitchFamily="50" charset="-128"/>
                <a:ea typeface="ＭＳ Ｐゴシック" panose="020B0600070205080204" pitchFamily="50" charset="-128"/>
              </a:defRPr>
            </a:lvl1pPr>
            <a:lvl2pPr marL="749191" indent="-288150" eaLnBrk="0" hangingPunct="0">
              <a:defRPr kumimoji="1" sz="1400">
                <a:solidFill>
                  <a:schemeClr val="tx1"/>
                </a:solidFill>
                <a:latin typeface="ＭＳ Ｐゴシック" panose="020B0600070205080204" pitchFamily="50" charset="-128"/>
                <a:ea typeface="ＭＳ Ｐゴシック" panose="020B0600070205080204" pitchFamily="50" charset="-128"/>
              </a:defRPr>
            </a:lvl2pPr>
            <a:lvl3pPr marL="1152601"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3pPr>
            <a:lvl4pPr marL="161364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4pPr>
            <a:lvl5pPr marL="2074682" indent="-230520" eaLnBrk="0" hangingPunct="0">
              <a:defRPr kumimoji="1" sz="1400">
                <a:solidFill>
                  <a:schemeClr val="tx1"/>
                </a:solidFill>
                <a:latin typeface="ＭＳ Ｐゴシック" panose="020B0600070205080204" pitchFamily="50" charset="-128"/>
                <a:ea typeface="ＭＳ Ｐゴシック" panose="020B0600070205080204" pitchFamily="50" charset="-128"/>
              </a:defRPr>
            </a:lvl5pPr>
            <a:lvl6pPr marL="253572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6pPr>
            <a:lvl7pPr marL="2996763"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7pPr>
            <a:lvl8pPr marL="345780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8pPr>
            <a:lvl9pPr marL="3918844" indent="-230520" algn="ctr" eaLnBrk="0" fontAlgn="base" hangingPunct="0">
              <a:spcBef>
                <a:spcPct val="50000"/>
              </a:spcBef>
              <a:spcAft>
                <a:spcPct val="0"/>
              </a:spcAft>
              <a:buClr>
                <a:schemeClr val="tx1"/>
              </a:buClr>
              <a:buSzPct val="80000"/>
              <a:buFont typeface="Wingdings" panose="05000000000000000000" pitchFamily="2" charset="2"/>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fld id="{BA9085E9-E25E-49F6-A89D-299B12B86798}" type="slidenum">
              <a:rPr lang="en-US" altLang="ja-JP" sz="1200">
                <a:latin typeface="Arial" panose="020B0604020202020204" pitchFamily="34" charset="0"/>
              </a:rPr>
              <a:pPr eaLnBrk="1" hangingPunct="1"/>
              <a:t>9</a:t>
            </a:fld>
            <a:endParaRPr lang="en-US" altLang="ja-JP" sz="1200">
              <a:latin typeface="Arial" panose="020B0604020202020204" pitchFamily="34" charset="0"/>
            </a:endParaRPr>
          </a:p>
        </p:txBody>
      </p:sp>
      <p:sp>
        <p:nvSpPr>
          <p:cNvPr id="6147" name="Rectangle 2">
            <a:extLst>
              <a:ext uri="{FF2B5EF4-FFF2-40B4-BE49-F238E27FC236}">
                <a16:creationId xmlns:a16="http://schemas.microsoft.com/office/drawing/2014/main" id="{35DBD074-1747-4E7F-868C-EF861238C93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03117C4-B879-4640-B079-1FB0CD8EA0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070486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09AB803F-3D7F-4B39-983F-CE9CD3928F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 y="0"/>
            <a:ext cx="10693908" cy="7562088"/>
          </a:xfrm>
          <a:prstGeom prst="rect">
            <a:avLst/>
          </a:prstGeom>
        </p:spPr>
      </p:pic>
      <p:sp>
        <p:nvSpPr>
          <p:cNvPr id="6" name="Rectangle 6">
            <a:extLst>
              <a:ext uri="{FF2B5EF4-FFF2-40B4-BE49-F238E27FC236}">
                <a16:creationId xmlns:a16="http://schemas.microsoft.com/office/drawing/2014/main" id="{BDD36D1A-82E9-41CD-8B25-50EEF3F29ADB}"/>
              </a:ext>
            </a:extLst>
          </p:cNvPr>
          <p:cNvSpPr>
            <a:spLocks noChangeArrowheads="1"/>
          </p:cNvSpPr>
          <p:nvPr/>
        </p:nvSpPr>
        <p:spPr bwMode="black">
          <a:xfrm>
            <a:off x="539552" y="7029400"/>
            <a:ext cx="2357909" cy="246209"/>
          </a:xfrm>
          <a:prstGeom prst="rect">
            <a:avLst/>
          </a:prstGeom>
          <a:noFill/>
          <a:ln w="9525">
            <a:noFill/>
            <a:miter lim="800000"/>
            <a:headEnd/>
            <a:tailEnd/>
          </a:ln>
          <a:effectLst/>
        </p:spPr>
        <p:txBody>
          <a:bodyPr wrap="square" lIns="91429" tIns="45714" rIns="91429" bIns="45714">
            <a:spAutoFit/>
          </a:bodyPr>
          <a:lstStyle/>
          <a:p>
            <a:pPr algn="r" eaLnBrk="0" hangingPunct="0">
              <a:spcBef>
                <a:spcPct val="0"/>
              </a:spcBef>
              <a:buClrTx/>
              <a:buSzTx/>
              <a:buFontTx/>
              <a:buNone/>
              <a:defRPr/>
            </a:pPr>
            <a:r>
              <a:rPr kumimoji="0" lang="en-US" altLang="en-US" sz="1000" dirty="0">
                <a:solidFill>
                  <a:schemeClr val="bg1"/>
                </a:solidFill>
                <a:latin typeface="Arial" charset="0"/>
                <a:cs typeface="Arial" charset="0"/>
              </a:rPr>
              <a:t>© 2020</a:t>
            </a:r>
            <a:r>
              <a:rPr kumimoji="0" lang="ja-JP" altLang="en-US" sz="1000" dirty="0">
                <a:solidFill>
                  <a:schemeClr val="bg1"/>
                </a:solidFill>
                <a:latin typeface="Arial" charset="0"/>
                <a:cs typeface="Arial" charset="0"/>
              </a:rPr>
              <a:t>　</a:t>
            </a:r>
            <a:r>
              <a:rPr kumimoji="0" lang="en-US" altLang="ja-JP" sz="1000" dirty="0">
                <a:solidFill>
                  <a:schemeClr val="bg1"/>
                </a:solidFill>
                <a:latin typeface="Arial" charset="0"/>
                <a:cs typeface="Arial" charset="0"/>
              </a:rPr>
              <a:t>IT</a:t>
            </a:r>
            <a:r>
              <a:rPr kumimoji="0" lang="ja-JP" altLang="en-US" sz="1000" dirty="0">
                <a:solidFill>
                  <a:schemeClr val="bg1"/>
                </a:solidFill>
                <a:latin typeface="Arial" charset="0"/>
                <a:cs typeface="Arial" charset="0"/>
              </a:rPr>
              <a:t>経営コンサルティング九州</a:t>
            </a:r>
            <a:endParaRPr kumimoji="0" lang="en-US" altLang="en-US" sz="1000" dirty="0">
              <a:solidFill>
                <a:schemeClr val="bg1"/>
              </a:solidFill>
              <a:latin typeface="Arial" charset="0"/>
              <a:cs typeface="Arial" charset="0"/>
            </a:endParaRPr>
          </a:p>
        </p:txBody>
      </p:sp>
      <p:sp>
        <p:nvSpPr>
          <p:cNvPr id="7" name="Line 7">
            <a:extLst>
              <a:ext uri="{FF2B5EF4-FFF2-40B4-BE49-F238E27FC236}">
                <a16:creationId xmlns:a16="http://schemas.microsoft.com/office/drawing/2014/main" id="{0971757B-D7C3-4A9A-965C-1CBE158369BD}"/>
              </a:ext>
            </a:extLst>
          </p:cNvPr>
          <p:cNvSpPr>
            <a:spLocks noChangeShapeType="1"/>
          </p:cNvSpPr>
          <p:nvPr/>
        </p:nvSpPr>
        <p:spPr bwMode="black">
          <a:xfrm flipV="1">
            <a:off x="1863725" y="4217988"/>
            <a:ext cx="0" cy="941387"/>
          </a:xfrm>
          <a:prstGeom prst="line">
            <a:avLst/>
          </a:prstGeom>
          <a:noFill/>
          <a:ln w="12700">
            <a:solidFill>
              <a:schemeClr val="tx2"/>
            </a:solidFill>
            <a:round/>
            <a:headEnd/>
            <a:tailEnd/>
          </a:ln>
          <a:effectLst/>
        </p:spPr>
        <p:txBody>
          <a:bodyPr/>
          <a:lstStyle/>
          <a:p>
            <a:pPr>
              <a:defRPr/>
            </a:pPr>
            <a:endParaRPr lang="ja-JP" altLang="en-US"/>
          </a:p>
        </p:txBody>
      </p:sp>
      <p:sp>
        <p:nvSpPr>
          <p:cNvPr id="8" name="Line 8">
            <a:extLst>
              <a:ext uri="{FF2B5EF4-FFF2-40B4-BE49-F238E27FC236}">
                <a16:creationId xmlns:a16="http://schemas.microsoft.com/office/drawing/2014/main" id="{528ACA4A-6240-4CFA-BF82-362530BA32CB}"/>
              </a:ext>
            </a:extLst>
          </p:cNvPr>
          <p:cNvSpPr>
            <a:spLocks noChangeShapeType="1"/>
          </p:cNvSpPr>
          <p:nvPr/>
        </p:nvSpPr>
        <p:spPr bwMode="black">
          <a:xfrm flipV="1">
            <a:off x="1862138" y="1362075"/>
            <a:ext cx="0" cy="331788"/>
          </a:xfrm>
          <a:prstGeom prst="line">
            <a:avLst/>
          </a:prstGeom>
          <a:noFill/>
          <a:ln w="12700">
            <a:solidFill>
              <a:schemeClr val="bg1"/>
            </a:solidFill>
            <a:round/>
            <a:headEnd/>
            <a:tailEnd/>
          </a:ln>
          <a:effectLst/>
        </p:spPr>
        <p:txBody>
          <a:bodyPr/>
          <a:lstStyle/>
          <a:p>
            <a:pPr>
              <a:defRPr/>
            </a:pPr>
            <a:endParaRPr lang="ja-JP" altLang="en-US"/>
          </a:p>
        </p:txBody>
      </p:sp>
      <p:sp>
        <p:nvSpPr>
          <p:cNvPr id="9" name="Text Box 11">
            <a:extLst>
              <a:ext uri="{FF2B5EF4-FFF2-40B4-BE49-F238E27FC236}">
                <a16:creationId xmlns:a16="http://schemas.microsoft.com/office/drawing/2014/main" id="{3CC408DB-7D40-4277-A7D6-1C1C8A3449EC}"/>
              </a:ext>
            </a:extLst>
          </p:cNvPr>
          <p:cNvSpPr txBox="1">
            <a:spLocks noChangeArrowheads="1"/>
          </p:cNvSpPr>
          <p:nvPr/>
        </p:nvSpPr>
        <p:spPr bwMode="auto">
          <a:xfrm>
            <a:off x="4918075" y="6454775"/>
            <a:ext cx="3903663" cy="169863"/>
          </a:xfrm>
          <a:prstGeom prst="rect">
            <a:avLst/>
          </a:prstGeom>
          <a:noFill/>
          <a:ln w="9525">
            <a:noFill/>
            <a:miter lim="800000"/>
            <a:headEnd/>
            <a:tailEnd/>
          </a:ln>
          <a:effectLst/>
        </p:spPr>
        <p:txBody>
          <a:bodyPr lIns="0" tIns="0" rIns="0" bIns="0"/>
          <a:lstStyle/>
          <a:p>
            <a:pPr algn="l" defTabSz="433388">
              <a:spcBef>
                <a:spcPct val="0"/>
              </a:spcBef>
              <a:buClr>
                <a:srgbClr val="808080"/>
              </a:buClr>
              <a:buSzPct val="90000"/>
              <a:buFont typeface="Monotype Sorts" pitchFamily="2" charset="2"/>
              <a:buNone/>
              <a:defRPr/>
            </a:pPr>
            <a:endParaRPr kumimoji="0" lang="ja-JP" altLang="ja-JP" sz="2200">
              <a:latin typeface="Times New Roman" pitchFamily="18" charset="0"/>
              <a:cs typeface="Times New Roman" pitchFamily="18" charset="0"/>
            </a:endParaRPr>
          </a:p>
        </p:txBody>
      </p:sp>
      <p:sp>
        <p:nvSpPr>
          <p:cNvPr id="5129" name="Rectangle 9"/>
          <p:cNvSpPr>
            <a:spLocks noGrp="1" noChangeArrowheads="1"/>
          </p:cNvSpPr>
          <p:nvPr>
            <p:ph type="ctrTitle"/>
          </p:nvPr>
        </p:nvSpPr>
        <p:spPr>
          <a:xfrm>
            <a:off x="1939925" y="2493963"/>
            <a:ext cx="6405563" cy="1470025"/>
          </a:xfrm>
          <a:prstGeom prst="rect">
            <a:avLst/>
          </a:prstGeom>
        </p:spPr>
        <p:txBody>
          <a:bodyPr/>
          <a:lstStyle>
            <a:lvl1pPr>
              <a:defRPr sz="3200" b="0"/>
            </a:lvl1pPr>
          </a:lstStyle>
          <a:p>
            <a:r>
              <a:rPr lang="en-US" altLang="en-US"/>
              <a:t>Presentation Title</a:t>
            </a:r>
          </a:p>
        </p:txBody>
      </p:sp>
      <p:sp>
        <p:nvSpPr>
          <p:cNvPr id="5130" name="Rectangle 10"/>
          <p:cNvSpPr>
            <a:spLocks noGrp="1" noChangeArrowheads="1"/>
          </p:cNvSpPr>
          <p:nvPr>
            <p:ph type="subTitle" idx="1"/>
          </p:nvPr>
        </p:nvSpPr>
        <p:spPr>
          <a:xfrm>
            <a:off x="1949450" y="4106863"/>
            <a:ext cx="6400800" cy="1384300"/>
          </a:xfrm>
          <a:prstGeom prst="rect">
            <a:avLst/>
          </a:prstGeom>
        </p:spPr>
        <p:txBody>
          <a:bodyPr/>
          <a:lstStyle>
            <a:lvl1pPr marL="0" indent="0">
              <a:buFont typeface="Wingdings" pitchFamily="2" charset="2"/>
              <a:buNone/>
              <a:defRPr sz="2200"/>
            </a:lvl1pPr>
          </a:lstStyle>
          <a:p>
            <a:r>
              <a:rPr lang="en-US" altLang="en-US"/>
              <a:t>Presentation Subtitle</a:t>
            </a:r>
            <a:br>
              <a:rPr lang="en-US" altLang="en-US"/>
            </a:br>
            <a:r>
              <a:rPr lang="en-US" altLang="en-US"/>
              <a:t>Subtitle Second Line</a:t>
            </a:r>
          </a:p>
        </p:txBody>
      </p:sp>
    </p:spTree>
    <p:extLst>
      <p:ext uri="{BB962C8B-B14F-4D97-AF65-F5344CB8AC3E}">
        <p14:creationId xmlns:p14="http://schemas.microsoft.com/office/powerpoint/2010/main" val="2822397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323850" y="1196975"/>
            <a:ext cx="8183563" cy="5178425"/>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a:extLst>
              <a:ext uri="{FF2B5EF4-FFF2-40B4-BE49-F238E27FC236}">
                <a16:creationId xmlns:a16="http://schemas.microsoft.com/office/drawing/2014/main" id="{A2245105-730E-410E-B3DF-AB3D42846351}"/>
              </a:ext>
            </a:extLst>
          </p:cNvPr>
          <p:cNvSpPr>
            <a:spLocks noGrp="1" noChangeArrowheads="1"/>
          </p:cNvSpPr>
          <p:nvPr>
            <p:ph type="sldNum" sz="quarter" idx="10"/>
          </p:nvPr>
        </p:nvSpPr>
        <p:spPr>
          <a:xfrm>
            <a:off x="8102029" y="6502400"/>
            <a:ext cx="1006475" cy="320675"/>
          </a:xfrm>
          <a:prstGeom prst="rect">
            <a:avLst/>
          </a:prstGeom>
          <a:ln/>
        </p:spPr>
        <p:txBody>
          <a:bodyPr/>
          <a:lstStyle>
            <a:lvl1pPr>
              <a:defRPr/>
            </a:lvl1pPr>
          </a:lstStyle>
          <a:p>
            <a:fld id="{55759F5A-62E4-4C17-A949-250F9517953F}" type="slidenum">
              <a:rPr lang="en-US" altLang="en-US"/>
              <a:pPr/>
              <a:t>‹#›</a:t>
            </a:fld>
            <a:endParaRPr lang="en-US" altLang="en-US"/>
          </a:p>
        </p:txBody>
      </p:sp>
      <p:sp>
        <p:nvSpPr>
          <p:cNvPr id="5" name="Rectangle 12">
            <a:extLst>
              <a:ext uri="{FF2B5EF4-FFF2-40B4-BE49-F238E27FC236}">
                <a16:creationId xmlns:a16="http://schemas.microsoft.com/office/drawing/2014/main" id="{55B0F133-3B88-46BB-960B-E1FC0FF762F0}"/>
              </a:ext>
            </a:extLst>
          </p:cNvPr>
          <p:cNvSpPr>
            <a:spLocks noGrp="1" noChangeArrowheads="1"/>
          </p:cNvSpPr>
          <p:nvPr>
            <p:ph type="dt" sz="half" idx="11"/>
          </p:nvPr>
        </p:nvSpPr>
        <p:spPr>
          <a:xfrm>
            <a:off x="34925" y="6553200"/>
            <a:ext cx="2133600" cy="260350"/>
          </a:xfrm>
          <a:prstGeom prst="rect">
            <a:avLst/>
          </a:prstGeom>
          <a:ln/>
        </p:spPr>
        <p:txBody>
          <a:bodyPr/>
          <a:lstStyle>
            <a:lvl1pPr>
              <a:defRPr/>
            </a:lvl1pPr>
          </a:lstStyle>
          <a:p>
            <a:pPr>
              <a:defRPr/>
            </a:pPr>
            <a:endParaRPr lang="en-US" altLang="ja-JP"/>
          </a:p>
        </p:txBody>
      </p:sp>
      <p:sp>
        <p:nvSpPr>
          <p:cNvPr id="6" name="Rectangle 13">
            <a:extLst>
              <a:ext uri="{FF2B5EF4-FFF2-40B4-BE49-F238E27FC236}">
                <a16:creationId xmlns:a16="http://schemas.microsoft.com/office/drawing/2014/main" id="{713627E4-CB57-4384-980D-6A16AA76240D}"/>
              </a:ext>
            </a:extLst>
          </p:cNvPr>
          <p:cNvSpPr>
            <a:spLocks noGrp="1" noChangeArrowheads="1"/>
          </p:cNvSpPr>
          <p:nvPr>
            <p:ph type="ftr" sz="quarter" idx="12"/>
          </p:nvPr>
        </p:nvSpPr>
        <p:spPr>
          <a:ln/>
        </p:spPr>
        <p:txBody>
          <a:bodyPr/>
          <a:lstStyle>
            <a:lvl1pPr>
              <a:defRPr/>
            </a:lvl1pPr>
          </a:lstStyle>
          <a:p>
            <a:endParaRPr lang="en-US" altLang="ja-JP"/>
          </a:p>
        </p:txBody>
      </p:sp>
      <p:sp>
        <p:nvSpPr>
          <p:cNvPr id="7" name="タイトル 1">
            <a:extLst>
              <a:ext uri="{FF2B5EF4-FFF2-40B4-BE49-F238E27FC236}">
                <a16:creationId xmlns:a16="http://schemas.microsoft.com/office/drawing/2014/main" id="{6AA92CDB-91C6-4852-B71A-232D15AE476B}"/>
              </a:ext>
            </a:extLst>
          </p:cNvPr>
          <p:cNvSpPr>
            <a:spLocks noGrp="1"/>
          </p:cNvSpPr>
          <p:nvPr>
            <p:ph type="title"/>
          </p:nvPr>
        </p:nvSpPr>
        <p:spPr>
          <a:xfrm>
            <a:off x="323850" y="233362"/>
            <a:ext cx="8121650" cy="498475"/>
          </a:xfrm>
          <a:prstGeom prst="rect">
            <a:avLst/>
          </a:prstGeom>
        </p:spPr>
        <p:txBody>
          <a:bodyPr/>
          <a:lstStyle/>
          <a:p>
            <a:r>
              <a:rPr lang="ja-JP" altLang="en-US" dirty="0"/>
              <a:t>マスタ タイトルの書式設定</a:t>
            </a:r>
          </a:p>
        </p:txBody>
      </p:sp>
    </p:spTree>
    <p:extLst>
      <p:ext uri="{BB962C8B-B14F-4D97-AF65-F5344CB8AC3E}">
        <p14:creationId xmlns:p14="http://schemas.microsoft.com/office/powerpoint/2010/main" val="2441272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33362"/>
            <a:ext cx="8121650" cy="498475"/>
          </a:xfrm>
          <a:prstGeom prst="rect">
            <a:avLst/>
          </a:prstGeom>
        </p:spPr>
        <p:txBody>
          <a:bodyPr/>
          <a:lstStyle/>
          <a:p>
            <a:r>
              <a:rPr lang="ja-JP" altLang="en-US" dirty="0"/>
              <a:t>マスタ タイトルの書式設定</a:t>
            </a:r>
          </a:p>
        </p:txBody>
      </p:sp>
      <p:sp>
        <p:nvSpPr>
          <p:cNvPr id="3" name="コンテンツ プレースホルダ 2"/>
          <p:cNvSpPr>
            <a:spLocks noGrp="1"/>
          </p:cNvSpPr>
          <p:nvPr>
            <p:ph sz="half" idx="1"/>
          </p:nvPr>
        </p:nvSpPr>
        <p:spPr>
          <a:xfrm>
            <a:off x="323850" y="1196975"/>
            <a:ext cx="4014788" cy="51784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491038" y="1196975"/>
            <a:ext cx="4016375" cy="51784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8">
            <a:extLst>
              <a:ext uri="{FF2B5EF4-FFF2-40B4-BE49-F238E27FC236}">
                <a16:creationId xmlns:a16="http://schemas.microsoft.com/office/drawing/2014/main" id="{29C34515-9179-4698-9FC9-D118ADDA365B}"/>
              </a:ext>
            </a:extLst>
          </p:cNvPr>
          <p:cNvSpPr>
            <a:spLocks noGrp="1" noChangeArrowheads="1"/>
          </p:cNvSpPr>
          <p:nvPr>
            <p:ph type="sldNum" sz="quarter" idx="10"/>
          </p:nvPr>
        </p:nvSpPr>
        <p:spPr>
          <a:xfrm>
            <a:off x="6229350" y="6502400"/>
            <a:ext cx="1006475" cy="320675"/>
          </a:xfrm>
          <a:prstGeom prst="rect">
            <a:avLst/>
          </a:prstGeom>
          <a:ln/>
        </p:spPr>
        <p:txBody>
          <a:bodyPr/>
          <a:lstStyle>
            <a:lvl1pPr>
              <a:defRPr/>
            </a:lvl1pPr>
          </a:lstStyle>
          <a:p>
            <a:fld id="{1874640B-23CC-4F62-AA1F-10C7DFB87900}" type="slidenum">
              <a:rPr lang="en-US" altLang="en-US"/>
              <a:pPr/>
              <a:t>‹#›</a:t>
            </a:fld>
            <a:endParaRPr lang="en-US" altLang="en-US"/>
          </a:p>
        </p:txBody>
      </p:sp>
      <p:sp>
        <p:nvSpPr>
          <p:cNvPr id="6" name="Rectangle 12">
            <a:extLst>
              <a:ext uri="{FF2B5EF4-FFF2-40B4-BE49-F238E27FC236}">
                <a16:creationId xmlns:a16="http://schemas.microsoft.com/office/drawing/2014/main" id="{885EE773-F1EB-4C5B-AC34-D8AB2439DB13}"/>
              </a:ext>
            </a:extLst>
          </p:cNvPr>
          <p:cNvSpPr>
            <a:spLocks noGrp="1" noChangeArrowheads="1"/>
          </p:cNvSpPr>
          <p:nvPr>
            <p:ph type="dt" sz="half" idx="11"/>
          </p:nvPr>
        </p:nvSpPr>
        <p:spPr>
          <a:xfrm>
            <a:off x="34925" y="6553200"/>
            <a:ext cx="2133600" cy="260350"/>
          </a:xfrm>
          <a:prstGeom prst="rect">
            <a:avLst/>
          </a:prstGeom>
          <a:ln/>
        </p:spPr>
        <p:txBody>
          <a:bodyPr/>
          <a:lstStyle>
            <a:lvl1pPr>
              <a:defRPr/>
            </a:lvl1pPr>
          </a:lstStyle>
          <a:p>
            <a:pPr>
              <a:defRPr/>
            </a:pPr>
            <a:endParaRPr lang="en-US" altLang="ja-JP"/>
          </a:p>
        </p:txBody>
      </p:sp>
      <p:sp>
        <p:nvSpPr>
          <p:cNvPr id="7" name="Rectangle 13">
            <a:extLst>
              <a:ext uri="{FF2B5EF4-FFF2-40B4-BE49-F238E27FC236}">
                <a16:creationId xmlns:a16="http://schemas.microsoft.com/office/drawing/2014/main" id="{A2D58363-CAB5-4DD7-889D-9456B18EB0FA}"/>
              </a:ext>
            </a:extLst>
          </p:cNvPr>
          <p:cNvSpPr>
            <a:spLocks noGrp="1" noChangeArrowheads="1"/>
          </p:cNvSpPr>
          <p:nvPr>
            <p:ph type="ftr" sz="quarter" idx="12"/>
          </p:nvPr>
        </p:nvSpPr>
        <p:spPr>
          <a:ln/>
        </p:spPr>
        <p:txBody>
          <a:bodyPr/>
          <a:lstStyle>
            <a:lvl1pPr>
              <a:defRPr/>
            </a:lvl1pPr>
          </a:lstStyle>
          <a:p>
            <a:endParaRPr lang="en-US" altLang="ja-JP"/>
          </a:p>
        </p:txBody>
      </p:sp>
    </p:spTree>
    <p:extLst>
      <p:ext uri="{BB962C8B-B14F-4D97-AF65-F5344CB8AC3E}">
        <p14:creationId xmlns:p14="http://schemas.microsoft.com/office/powerpoint/2010/main" val="3005143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8">
            <a:extLst>
              <a:ext uri="{FF2B5EF4-FFF2-40B4-BE49-F238E27FC236}">
                <a16:creationId xmlns:a16="http://schemas.microsoft.com/office/drawing/2014/main" id="{5392437C-2EE6-4FD9-B2A6-70A850795DFF}"/>
              </a:ext>
            </a:extLst>
          </p:cNvPr>
          <p:cNvSpPr>
            <a:spLocks noGrp="1" noChangeArrowheads="1"/>
          </p:cNvSpPr>
          <p:nvPr>
            <p:ph type="sldNum" sz="quarter" idx="10"/>
          </p:nvPr>
        </p:nvSpPr>
        <p:spPr>
          <a:xfrm>
            <a:off x="6229350" y="6502400"/>
            <a:ext cx="1006475" cy="320675"/>
          </a:xfrm>
          <a:prstGeom prst="rect">
            <a:avLst/>
          </a:prstGeom>
          <a:ln/>
        </p:spPr>
        <p:txBody>
          <a:bodyPr/>
          <a:lstStyle>
            <a:lvl1pPr>
              <a:defRPr/>
            </a:lvl1pPr>
          </a:lstStyle>
          <a:p>
            <a:fld id="{E0B3C431-9276-4F70-8E1B-4BC2D81D8F93}" type="slidenum">
              <a:rPr lang="en-US" altLang="en-US"/>
              <a:pPr/>
              <a:t>‹#›</a:t>
            </a:fld>
            <a:endParaRPr lang="en-US" altLang="en-US"/>
          </a:p>
        </p:txBody>
      </p:sp>
      <p:sp>
        <p:nvSpPr>
          <p:cNvPr id="8" name="Rectangle 12">
            <a:extLst>
              <a:ext uri="{FF2B5EF4-FFF2-40B4-BE49-F238E27FC236}">
                <a16:creationId xmlns:a16="http://schemas.microsoft.com/office/drawing/2014/main" id="{71E4B4DB-51C8-467D-9850-A3A7E3188C81}"/>
              </a:ext>
            </a:extLst>
          </p:cNvPr>
          <p:cNvSpPr>
            <a:spLocks noGrp="1" noChangeArrowheads="1"/>
          </p:cNvSpPr>
          <p:nvPr>
            <p:ph type="dt" sz="half" idx="11"/>
          </p:nvPr>
        </p:nvSpPr>
        <p:spPr>
          <a:xfrm>
            <a:off x="34925" y="6553200"/>
            <a:ext cx="2133600" cy="260350"/>
          </a:xfrm>
          <a:prstGeom prst="rect">
            <a:avLst/>
          </a:prstGeom>
          <a:ln/>
        </p:spPr>
        <p:txBody>
          <a:bodyPr/>
          <a:lstStyle>
            <a:lvl1pPr>
              <a:defRPr/>
            </a:lvl1pPr>
          </a:lstStyle>
          <a:p>
            <a:pPr>
              <a:defRPr/>
            </a:pPr>
            <a:endParaRPr lang="en-US" altLang="ja-JP"/>
          </a:p>
        </p:txBody>
      </p:sp>
      <p:sp>
        <p:nvSpPr>
          <p:cNvPr id="9" name="Rectangle 13">
            <a:extLst>
              <a:ext uri="{FF2B5EF4-FFF2-40B4-BE49-F238E27FC236}">
                <a16:creationId xmlns:a16="http://schemas.microsoft.com/office/drawing/2014/main" id="{A4F9A0AD-02D8-4858-BCF3-8F6755687735}"/>
              </a:ext>
            </a:extLst>
          </p:cNvPr>
          <p:cNvSpPr>
            <a:spLocks noGrp="1" noChangeArrowheads="1"/>
          </p:cNvSpPr>
          <p:nvPr>
            <p:ph type="ftr" sz="quarter" idx="12"/>
          </p:nvPr>
        </p:nvSpPr>
        <p:spPr>
          <a:ln/>
        </p:spPr>
        <p:txBody>
          <a:bodyPr/>
          <a:lstStyle>
            <a:lvl1pPr>
              <a:defRPr/>
            </a:lvl1pPr>
          </a:lstStyle>
          <a:p>
            <a:endParaRPr lang="en-US" altLang="ja-JP"/>
          </a:p>
        </p:txBody>
      </p:sp>
    </p:spTree>
    <p:extLst>
      <p:ext uri="{BB962C8B-B14F-4D97-AF65-F5344CB8AC3E}">
        <p14:creationId xmlns:p14="http://schemas.microsoft.com/office/powerpoint/2010/main" val="4062437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23033" y="260648"/>
            <a:ext cx="8121650" cy="498475"/>
          </a:xfrm>
          <a:prstGeom prst="rect">
            <a:avLst/>
          </a:prstGeom>
        </p:spPr>
        <p:txBody>
          <a:bodyPr/>
          <a:lstStyle/>
          <a:p>
            <a:r>
              <a:rPr lang="ja-JP" altLang="en-US"/>
              <a:t>マスタ タイトルの書式設定</a:t>
            </a:r>
          </a:p>
        </p:txBody>
      </p:sp>
      <p:sp>
        <p:nvSpPr>
          <p:cNvPr id="3" name="Rectangle 8">
            <a:extLst>
              <a:ext uri="{FF2B5EF4-FFF2-40B4-BE49-F238E27FC236}">
                <a16:creationId xmlns:a16="http://schemas.microsoft.com/office/drawing/2014/main" id="{4D5C822F-5102-43C5-BF1D-7D8D67BEFD75}"/>
              </a:ext>
            </a:extLst>
          </p:cNvPr>
          <p:cNvSpPr>
            <a:spLocks noGrp="1" noChangeArrowheads="1"/>
          </p:cNvSpPr>
          <p:nvPr>
            <p:ph type="sldNum" sz="quarter" idx="10"/>
          </p:nvPr>
        </p:nvSpPr>
        <p:spPr>
          <a:xfrm>
            <a:off x="6229350" y="6502400"/>
            <a:ext cx="1006475" cy="320675"/>
          </a:xfrm>
          <a:prstGeom prst="rect">
            <a:avLst/>
          </a:prstGeom>
          <a:ln/>
        </p:spPr>
        <p:txBody>
          <a:bodyPr/>
          <a:lstStyle>
            <a:lvl1pPr>
              <a:defRPr/>
            </a:lvl1pPr>
          </a:lstStyle>
          <a:p>
            <a:fld id="{600C44AA-D2E5-44BF-8B1C-8F919923EFDD}" type="slidenum">
              <a:rPr lang="en-US" altLang="en-US"/>
              <a:pPr/>
              <a:t>‹#›</a:t>
            </a:fld>
            <a:endParaRPr lang="en-US" altLang="en-US"/>
          </a:p>
        </p:txBody>
      </p:sp>
      <p:sp>
        <p:nvSpPr>
          <p:cNvPr id="4" name="Rectangle 12">
            <a:extLst>
              <a:ext uri="{FF2B5EF4-FFF2-40B4-BE49-F238E27FC236}">
                <a16:creationId xmlns:a16="http://schemas.microsoft.com/office/drawing/2014/main" id="{03A8F565-23C7-45BE-973F-7CF78A493E55}"/>
              </a:ext>
            </a:extLst>
          </p:cNvPr>
          <p:cNvSpPr>
            <a:spLocks noGrp="1" noChangeArrowheads="1"/>
          </p:cNvSpPr>
          <p:nvPr>
            <p:ph type="dt" sz="half" idx="11"/>
          </p:nvPr>
        </p:nvSpPr>
        <p:spPr>
          <a:xfrm>
            <a:off x="34925" y="6553200"/>
            <a:ext cx="2133600" cy="260350"/>
          </a:xfrm>
          <a:prstGeom prst="rect">
            <a:avLst/>
          </a:prstGeom>
          <a:ln/>
        </p:spPr>
        <p:txBody>
          <a:bodyPr/>
          <a:lstStyle>
            <a:lvl1pPr>
              <a:defRPr/>
            </a:lvl1pPr>
          </a:lstStyle>
          <a:p>
            <a:pPr>
              <a:defRPr/>
            </a:pPr>
            <a:endParaRPr lang="en-US" altLang="ja-JP"/>
          </a:p>
        </p:txBody>
      </p:sp>
      <p:sp>
        <p:nvSpPr>
          <p:cNvPr id="5" name="Rectangle 13">
            <a:extLst>
              <a:ext uri="{FF2B5EF4-FFF2-40B4-BE49-F238E27FC236}">
                <a16:creationId xmlns:a16="http://schemas.microsoft.com/office/drawing/2014/main" id="{DFBFD174-6D22-4C54-80E3-FB5D379772C5}"/>
              </a:ext>
            </a:extLst>
          </p:cNvPr>
          <p:cNvSpPr>
            <a:spLocks noGrp="1" noChangeArrowheads="1"/>
          </p:cNvSpPr>
          <p:nvPr>
            <p:ph type="ftr" sz="quarter" idx="12"/>
          </p:nvPr>
        </p:nvSpPr>
        <p:spPr>
          <a:ln/>
        </p:spPr>
        <p:txBody>
          <a:bodyPr/>
          <a:lstStyle>
            <a:lvl1pPr>
              <a:defRPr/>
            </a:lvl1pPr>
          </a:lstStyle>
          <a:p>
            <a:endParaRPr lang="en-US" altLang="ja-JP"/>
          </a:p>
        </p:txBody>
      </p:sp>
    </p:spTree>
    <p:extLst>
      <p:ext uri="{BB962C8B-B14F-4D97-AF65-F5344CB8AC3E}">
        <p14:creationId xmlns:p14="http://schemas.microsoft.com/office/powerpoint/2010/main" val="3015224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0F53CC6B-3D32-440A-89CA-0C3A7D756A5F}"/>
              </a:ext>
            </a:extLst>
          </p:cNvPr>
          <p:cNvSpPr>
            <a:spLocks noGrp="1" noChangeArrowheads="1"/>
          </p:cNvSpPr>
          <p:nvPr>
            <p:ph type="sldNum" sz="quarter" idx="10"/>
          </p:nvPr>
        </p:nvSpPr>
        <p:spPr>
          <a:xfrm>
            <a:off x="6229350" y="6502400"/>
            <a:ext cx="1006475" cy="320675"/>
          </a:xfrm>
          <a:prstGeom prst="rect">
            <a:avLst/>
          </a:prstGeom>
          <a:ln/>
        </p:spPr>
        <p:txBody>
          <a:bodyPr/>
          <a:lstStyle>
            <a:lvl1pPr>
              <a:defRPr/>
            </a:lvl1pPr>
          </a:lstStyle>
          <a:p>
            <a:fld id="{062A08C7-9116-4500-89BF-7BF6168E58E8}" type="slidenum">
              <a:rPr lang="en-US" altLang="en-US"/>
              <a:pPr/>
              <a:t>‹#›</a:t>
            </a:fld>
            <a:endParaRPr lang="en-US" altLang="en-US"/>
          </a:p>
        </p:txBody>
      </p:sp>
      <p:sp>
        <p:nvSpPr>
          <p:cNvPr id="3" name="Rectangle 12">
            <a:extLst>
              <a:ext uri="{FF2B5EF4-FFF2-40B4-BE49-F238E27FC236}">
                <a16:creationId xmlns:a16="http://schemas.microsoft.com/office/drawing/2014/main" id="{D555EAFC-835D-43EC-BDE0-97CFC6C2838A}"/>
              </a:ext>
            </a:extLst>
          </p:cNvPr>
          <p:cNvSpPr>
            <a:spLocks noGrp="1" noChangeArrowheads="1"/>
          </p:cNvSpPr>
          <p:nvPr>
            <p:ph type="dt" sz="half" idx="11"/>
          </p:nvPr>
        </p:nvSpPr>
        <p:spPr>
          <a:xfrm>
            <a:off x="34925" y="6553200"/>
            <a:ext cx="2133600" cy="260350"/>
          </a:xfrm>
          <a:prstGeom prst="rect">
            <a:avLst/>
          </a:prstGeom>
          <a:ln/>
        </p:spPr>
        <p:txBody>
          <a:bodyPr/>
          <a:lstStyle>
            <a:lvl1pPr>
              <a:defRPr/>
            </a:lvl1pPr>
          </a:lstStyle>
          <a:p>
            <a:pPr>
              <a:defRPr/>
            </a:pPr>
            <a:endParaRPr lang="en-US" altLang="ja-JP"/>
          </a:p>
        </p:txBody>
      </p:sp>
      <p:sp>
        <p:nvSpPr>
          <p:cNvPr id="4" name="Rectangle 13">
            <a:extLst>
              <a:ext uri="{FF2B5EF4-FFF2-40B4-BE49-F238E27FC236}">
                <a16:creationId xmlns:a16="http://schemas.microsoft.com/office/drawing/2014/main" id="{4A5F7473-8301-4223-A65D-CD71A724BFEB}"/>
              </a:ext>
            </a:extLst>
          </p:cNvPr>
          <p:cNvSpPr>
            <a:spLocks noGrp="1" noChangeArrowheads="1"/>
          </p:cNvSpPr>
          <p:nvPr>
            <p:ph type="ftr" sz="quarter" idx="12"/>
          </p:nvPr>
        </p:nvSpPr>
        <p:spPr>
          <a:ln/>
        </p:spPr>
        <p:txBody>
          <a:bodyPr/>
          <a:lstStyle>
            <a:lvl1pPr>
              <a:defRPr/>
            </a:lvl1pPr>
          </a:lstStyle>
          <a:p>
            <a:endParaRPr lang="en-US" altLang="ja-JP"/>
          </a:p>
        </p:txBody>
      </p:sp>
    </p:spTree>
    <p:extLst>
      <p:ext uri="{BB962C8B-B14F-4D97-AF65-F5344CB8AC3E}">
        <p14:creationId xmlns:p14="http://schemas.microsoft.com/office/powerpoint/2010/main" val="2958127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w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7">
            <a:extLst>
              <a:ext uri="{FF2B5EF4-FFF2-40B4-BE49-F238E27FC236}">
                <a16:creationId xmlns:a16="http://schemas.microsoft.com/office/drawing/2014/main" id="{B3921B6E-D7F9-4346-B168-4E061DD6BB93}"/>
              </a:ext>
            </a:extLst>
          </p:cNvPr>
          <p:cNvSpPr>
            <a:spLocks noChangeArrowheads="1"/>
          </p:cNvSpPr>
          <p:nvPr/>
        </p:nvSpPr>
        <p:spPr bwMode="black">
          <a:xfrm>
            <a:off x="2915816" y="6569075"/>
            <a:ext cx="3340100" cy="244475"/>
          </a:xfrm>
          <a:prstGeom prst="rect">
            <a:avLst/>
          </a:prstGeom>
          <a:noFill/>
          <a:ln w="9525">
            <a:noFill/>
            <a:miter lim="800000"/>
            <a:headEnd/>
            <a:tailEnd/>
          </a:ln>
          <a:effectLst/>
        </p:spPr>
        <p:txBody>
          <a:bodyPr lIns="91429" tIns="45714" rIns="91429" bIns="45714">
            <a:spAutoFit/>
          </a:bodyPr>
          <a:lstStyle/>
          <a:p>
            <a:pPr algn="ctr" eaLnBrk="0" hangingPunct="0">
              <a:spcBef>
                <a:spcPct val="0"/>
              </a:spcBef>
              <a:buClrTx/>
              <a:buSzTx/>
              <a:buFontTx/>
              <a:buNone/>
              <a:defRPr/>
            </a:pPr>
            <a:r>
              <a:rPr kumimoji="0" lang="en-US" altLang="en-US" sz="1000" dirty="0">
                <a:solidFill>
                  <a:schemeClr val="tx1"/>
                </a:solidFill>
                <a:latin typeface="Arial" charset="0"/>
                <a:cs typeface="Arial" charset="0"/>
              </a:rPr>
              <a:t>© 2020</a:t>
            </a:r>
            <a:r>
              <a:rPr kumimoji="0" lang="ja-JP" altLang="en-US" sz="1000" dirty="0">
                <a:solidFill>
                  <a:schemeClr val="tx1"/>
                </a:solidFill>
                <a:latin typeface="Arial" charset="0"/>
                <a:cs typeface="Arial" charset="0"/>
              </a:rPr>
              <a:t>　</a:t>
            </a:r>
            <a:r>
              <a:rPr kumimoji="0" lang="en-US" altLang="ja-JP" sz="1000" dirty="0">
                <a:solidFill>
                  <a:schemeClr val="tx1"/>
                </a:solidFill>
                <a:latin typeface="Arial" charset="0"/>
                <a:cs typeface="Arial" charset="0"/>
              </a:rPr>
              <a:t>IT</a:t>
            </a:r>
            <a:r>
              <a:rPr kumimoji="0" lang="ja-JP" altLang="en-US" sz="1000" dirty="0">
                <a:solidFill>
                  <a:schemeClr val="tx1"/>
                </a:solidFill>
                <a:latin typeface="Arial" charset="0"/>
                <a:cs typeface="Arial" charset="0"/>
              </a:rPr>
              <a:t>経営コンサルティング九州</a:t>
            </a:r>
          </a:p>
        </p:txBody>
      </p:sp>
      <p:sp>
        <p:nvSpPr>
          <p:cNvPr id="4106" name="Line 10">
            <a:extLst>
              <a:ext uri="{FF2B5EF4-FFF2-40B4-BE49-F238E27FC236}">
                <a16:creationId xmlns:a16="http://schemas.microsoft.com/office/drawing/2014/main" id="{D7008D46-B549-4F5C-9744-9E0B615BD955}"/>
              </a:ext>
            </a:extLst>
          </p:cNvPr>
          <p:cNvSpPr>
            <a:spLocks noChangeShapeType="1"/>
          </p:cNvSpPr>
          <p:nvPr/>
        </p:nvSpPr>
        <p:spPr bwMode="black">
          <a:xfrm>
            <a:off x="1447800" y="147638"/>
            <a:ext cx="0" cy="234950"/>
          </a:xfrm>
          <a:prstGeom prst="line">
            <a:avLst/>
          </a:prstGeom>
          <a:noFill/>
          <a:ln w="9525">
            <a:solidFill>
              <a:schemeClr val="bg1"/>
            </a:solidFill>
            <a:round/>
            <a:headEnd/>
            <a:tailEnd/>
          </a:ln>
          <a:effectLst/>
        </p:spPr>
        <p:txBody>
          <a:bodyPr wrap="none" anchor="ctr"/>
          <a:lstStyle/>
          <a:p>
            <a:pPr>
              <a:defRPr/>
            </a:pPr>
            <a:endParaRPr lang="ja-JP" altLang="en-US"/>
          </a:p>
        </p:txBody>
      </p:sp>
      <p:sp>
        <p:nvSpPr>
          <p:cNvPr id="4107" name="Line 11">
            <a:extLst>
              <a:ext uri="{FF2B5EF4-FFF2-40B4-BE49-F238E27FC236}">
                <a16:creationId xmlns:a16="http://schemas.microsoft.com/office/drawing/2014/main" id="{0C6B8376-0F6D-4191-9F1D-DE70F1CB1CF6}"/>
              </a:ext>
            </a:extLst>
          </p:cNvPr>
          <p:cNvSpPr>
            <a:spLocks noChangeShapeType="1"/>
          </p:cNvSpPr>
          <p:nvPr/>
        </p:nvSpPr>
        <p:spPr bwMode="black">
          <a:xfrm>
            <a:off x="1447800" y="6475413"/>
            <a:ext cx="0" cy="192087"/>
          </a:xfrm>
          <a:prstGeom prst="line">
            <a:avLst/>
          </a:prstGeom>
          <a:noFill/>
          <a:ln w="9525">
            <a:solidFill>
              <a:schemeClr val="bg1"/>
            </a:solidFill>
            <a:round/>
            <a:headEnd/>
            <a:tailEnd/>
          </a:ln>
          <a:effectLst/>
        </p:spPr>
        <p:txBody>
          <a:bodyPr wrap="none" anchor="ctr"/>
          <a:lstStyle/>
          <a:p>
            <a:pPr>
              <a:defRPr/>
            </a:pPr>
            <a:endParaRPr lang="ja-JP" altLang="en-US">
              <a:solidFill>
                <a:schemeClr val="tx1"/>
              </a:solidFill>
            </a:endParaRPr>
          </a:p>
        </p:txBody>
      </p:sp>
      <p:sp>
        <p:nvSpPr>
          <p:cNvPr id="4109" name="Rectangle 13">
            <a:extLst>
              <a:ext uri="{FF2B5EF4-FFF2-40B4-BE49-F238E27FC236}">
                <a16:creationId xmlns:a16="http://schemas.microsoft.com/office/drawing/2014/main" id="{EA04DCEA-BE69-4067-B03B-10BAE7C01287}"/>
              </a:ext>
            </a:extLst>
          </p:cNvPr>
          <p:cNvSpPr>
            <a:spLocks noGrp="1" noChangeArrowheads="1"/>
          </p:cNvSpPr>
          <p:nvPr>
            <p:ph type="ftr" sz="quarter" idx="3"/>
          </p:nvPr>
        </p:nvSpPr>
        <p:spPr bwMode="auto">
          <a:xfrm>
            <a:off x="8028384" y="6527800"/>
            <a:ext cx="1032599" cy="3454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a:solidFill>
                  <a:schemeClr val="tx1"/>
                </a:solidFill>
                <a:latin typeface="Arial" panose="020B0604020202020204" pitchFamily="34" charset="0"/>
              </a:defRPr>
            </a:lvl1pPr>
          </a:lstStyle>
          <a:p>
            <a:endParaRPr lang="en-US" altLang="ja-JP" dirty="0"/>
          </a:p>
        </p:txBody>
      </p:sp>
      <p:graphicFrame>
        <p:nvGraphicFramePr>
          <p:cNvPr id="13" name="オブジェクト 12">
            <a:extLst>
              <a:ext uri="{FF2B5EF4-FFF2-40B4-BE49-F238E27FC236}">
                <a16:creationId xmlns:a16="http://schemas.microsoft.com/office/drawing/2014/main" id="{2F2D7B16-7B85-412C-9AD2-4FC7BA45777C}"/>
              </a:ext>
            </a:extLst>
          </p:cNvPr>
          <p:cNvGraphicFramePr>
            <a:graphicFrameLocks noChangeAspect="1"/>
          </p:cNvGraphicFramePr>
          <p:nvPr userDrawn="1">
            <p:extLst>
              <p:ext uri="{D42A27DB-BD31-4B8C-83A1-F6EECF244321}">
                <p14:modId xmlns:p14="http://schemas.microsoft.com/office/powerpoint/2010/main" val="2088437548"/>
              </p:ext>
            </p:extLst>
          </p:nvPr>
        </p:nvGraphicFramePr>
        <p:xfrm>
          <a:off x="6659563" y="117951"/>
          <a:ext cx="2401421" cy="345468"/>
        </p:xfrm>
        <a:graphic>
          <a:graphicData uri="http://schemas.openxmlformats.org/presentationml/2006/ole">
            <mc:AlternateContent xmlns:mc="http://schemas.openxmlformats.org/markup-compatibility/2006">
              <mc:Choice xmlns:v="urn:schemas-microsoft-com:vml" Requires="v">
                <p:oleObj spid="_x0000_s1607" r:id="rId9" imgW="3618720" imgH="520560" progId="">
                  <p:embed/>
                </p:oleObj>
              </mc:Choice>
              <mc:Fallback>
                <p:oleObj r:id="rId9" imgW="3618720" imgH="520560" progId="">
                  <p:embed/>
                  <p:pic>
                    <p:nvPicPr>
                      <p:cNvPr id="2" name="オブジェクト 1">
                        <a:extLst>
                          <a:ext uri="{FF2B5EF4-FFF2-40B4-BE49-F238E27FC236}">
                            <a16:creationId xmlns:a16="http://schemas.microsoft.com/office/drawing/2014/main" id="{3CCD3618-53CD-4F6F-BAB8-D1587EB35C7E}"/>
                          </a:ext>
                        </a:extLst>
                      </p:cNvPr>
                      <p:cNvPicPr/>
                      <p:nvPr/>
                    </p:nvPicPr>
                    <p:blipFill>
                      <a:blip r:embed="rId10"/>
                      <a:stretch>
                        <a:fillRect/>
                      </a:stretch>
                    </p:blipFill>
                    <p:spPr>
                      <a:xfrm>
                        <a:off x="6659563" y="117951"/>
                        <a:ext cx="2401421" cy="345468"/>
                      </a:xfrm>
                      <a:prstGeom prst="rect">
                        <a:avLst/>
                      </a:prstGeom>
                    </p:spPr>
                  </p:pic>
                </p:oleObj>
              </mc:Fallback>
            </mc:AlternateContent>
          </a:graphicData>
        </a:graphic>
      </p:graphicFrame>
      <p:pic>
        <p:nvPicPr>
          <p:cNvPr id="14" name="図 13">
            <a:extLst>
              <a:ext uri="{FF2B5EF4-FFF2-40B4-BE49-F238E27FC236}">
                <a16:creationId xmlns:a16="http://schemas.microsoft.com/office/drawing/2014/main" id="{DD31E5B3-376A-4310-B5CE-9953B916071A}"/>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l="-6179" t="10746" r="1"/>
          <a:stretch/>
        </p:blipFill>
        <p:spPr>
          <a:xfrm flipH="1" flipV="1">
            <a:off x="-1452" y="764704"/>
            <a:ext cx="9518373" cy="48691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62" r:id="rId2"/>
    <p:sldLayoutId id="2147483664" r:id="rId3"/>
    <p:sldLayoutId id="2147483665" r:id="rId4"/>
    <p:sldLayoutId id="2147483666" r:id="rId5"/>
    <p:sldLayoutId id="2147483667" r:id="rId6"/>
  </p:sldLayoutIdLst>
  <p:hf hdr="0" ftr="0" dt="0"/>
  <p:txStyles>
    <p:titleStyle>
      <a:lvl1pPr algn="l" rtl="0" eaLnBrk="0" fontAlgn="base" hangingPunct="0">
        <a:spcBef>
          <a:spcPct val="0"/>
        </a:spcBef>
        <a:spcAft>
          <a:spcPct val="0"/>
        </a:spcAft>
        <a:defRPr kumimoji="1" sz="3000" b="1">
          <a:solidFill>
            <a:schemeClr val="hlink"/>
          </a:solidFill>
          <a:latin typeface="+mj-lt"/>
          <a:ea typeface="+mj-ea"/>
          <a:cs typeface="+mj-cs"/>
        </a:defRPr>
      </a:lvl1pPr>
      <a:lvl2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2pPr>
      <a:lvl3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3pPr>
      <a:lvl4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4pPr>
      <a:lvl5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5pPr>
      <a:lvl6pPr marL="457200" algn="l" rtl="0" fontAlgn="base">
        <a:spcBef>
          <a:spcPct val="0"/>
        </a:spcBef>
        <a:spcAft>
          <a:spcPct val="0"/>
        </a:spcAft>
        <a:defRPr kumimoji="1" sz="3000" b="1">
          <a:solidFill>
            <a:schemeClr val="hlink"/>
          </a:solidFill>
          <a:latin typeface="Verdana" pitchFamily="34" charset="0"/>
          <a:ea typeface="ＭＳ Ｐゴシック" pitchFamily="50" charset="-128"/>
        </a:defRPr>
      </a:lvl6pPr>
      <a:lvl7pPr marL="914400" algn="l" rtl="0" fontAlgn="base">
        <a:spcBef>
          <a:spcPct val="0"/>
        </a:spcBef>
        <a:spcAft>
          <a:spcPct val="0"/>
        </a:spcAft>
        <a:defRPr kumimoji="1" sz="3000" b="1">
          <a:solidFill>
            <a:schemeClr val="hlink"/>
          </a:solidFill>
          <a:latin typeface="Verdana" pitchFamily="34" charset="0"/>
          <a:ea typeface="ＭＳ Ｐゴシック" pitchFamily="50" charset="-128"/>
        </a:defRPr>
      </a:lvl7pPr>
      <a:lvl8pPr marL="1371600" algn="l" rtl="0" fontAlgn="base">
        <a:spcBef>
          <a:spcPct val="0"/>
        </a:spcBef>
        <a:spcAft>
          <a:spcPct val="0"/>
        </a:spcAft>
        <a:defRPr kumimoji="1" sz="3000" b="1">
          <a:solidFill>
            <a:schemeClr val="hlink"/>
          </a:solidFill>
          <a:latin typeface="Verdana" pitchFamily="34" charset="0"/>
          <a:ea typeface="ＭＳ Ｐゴシック" pitchFamily="50" charset="-128"/>
        </a:defRPr>
      </a:lvl8pPr>
      <a:lvl9pPr marL="1828800" algn="l" rtl="0" fontAlgn="base">
        <a:spcBef>
          <a:spcPct val="0"/>
        </a:spcBef>
        <a:spcAft>
          <a:spcPct val="0"/>
        </a:spcAft>
        <a:defRPr kumimoji="1" sz="3000" b="1">
          <a:solidFill>
            <a:schemeClr val="hlink"/>
          </a:solidFill>
          <a:latin typeface="Verdan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tx1"/>
        </a:buClr>
        <a:buSzPct val="80000"/>
        <a:buFont typeface="Wingdings" panose="05000000000000000000" pitchFamily="2" charset="2"/>
        <a:buChar char="o"/>
        <a:defRPr kumimoji="1" sz="2400" b="1">
          <a:solidFill>
            <a:schemeClr val="tx1"/>
          </a:solidFill>
          <a:latin typeface="+mn-lt"/>
          <a:ea typeface="+mn-ea"/>
          <a:cs typeface="+mn-cs"/>
        </a:defRPr>
      </a:lvl1pPr>
      <a:lvl2pPr marL="908050" indent="-436563" algn="l" rtl="0" eaLnBrk="0" fontAlgn="base" hangingPunct="0">
        <a:spcBef>
          <a:spcPct val="20000"/>
        </a:spcBef>
        <a:spcAft>
          <a:spcPct val="0"/>
        </a:spcAft>
        <a:buClr>
          <a:schemeClr val="tx1"/>
        </a:buClr>
        <a:buSzPct val="80000"/>
        <a:buFont typeface="Wingdings" panose="05000000000000000000" pitchFamily="2" charset="2"/>
        <a:buChar char="n"/>
        <a:defRPr kumimoji="1" sz="2000">
          <a:solidFill>
            <a:schemeClr val="tx1"/>
          </a:solidFill>
          <a:latin typeface="+mn-lt"/>
          <a:ea typeface="+mn-ea"/>
        </a:defRPr>
      </a:lvl2pPr>
      <a:lvl3pPr marL="1304925" indent="-395288" algn="l" rtl="0" eaLnBrk="0" fontAlgn="base" hangingPunct="0">
        <a:spcBef>
          <a:spcPct val="20000"/>
        </a:spcBef>
        <a:spcAft>
          <a:spcPct val="0"/>
        </a:spcAft>
        <a:buClr>
          <a:schemeClr val="tx1"/>
        </a:buClr>
        <a:buSzPct val="80000"/>
        <a:buFont typeface="Wingdings" panose="05000000000000000000" pitchFamily="2" charset="2"/>
        <a:buChar char="o"/>
        <a:defRPr kumimoji="1">
          <a:solidFill>
            <a:schemeClr val="tx1"/>
          </a:solidFill>
          <a:latin typeface="+mn-lt"/>
          <a:ea typeface="+mn-ea"/>
        </a:defRPr>
      </a:lvl3pPr>
      <a:lvl4pPr marL="1693863" indent="-387350" algn="l" rtl="0" eaLnBrk="0" fontAlgn="base" hangingPunct="0">
        <a:spcBef>
          <a:spcPct val="20000"/>
        </a:spcBef>
        <a:spcAft>
          <a:spcPct val="0"/>
        </a:spcAft>
        <a:buClr>
          <a:schemeClr val="tx1"/>
        </a:buClr>
        <a:buSzPct val="80000"/>
        <a:buFont typeface="Wingdings" panose="05000000000000000000" pitchFamily="2" charset="2"/>
        <a:buChar char="n"/>
        <a:defRPr kumimoji="1" sz="1600">
          <a:solidFill>
            <a:schemeClr val="tx1"/>
          </a:solidFill>
          <a:latin typeface="+mn-lt"/>
          <a:ea typeface="+mn-ea"/>
        </a:defRPr>
      </a:lvl4pPr>
      <a:lvl5pPr marL="2093913" indent="-398463" algn="l" rtl="0" eaLnBrk="0" fontAlgn="base" hangingPunct="0">
        <a:spcBef>
          <a:spcPct val="25000"/>
        </a:spcBef>
        <a:spcAft>
          <a:spcPct val="0"/>
        </a:spcAft>
        <a:buClr>
          <a:schemeClr val="tx1"/>
        </a:buClr>
        <a:buFont typeface="Wingdings" panose="05000000000000000000" pitchFamily="2" charset="2"/>
        <a:buChar char="§"/>
        <a:defRPr kumimoji="1" sz="1400">
          <a:solidFill>
            <a:schemeClr val="tx1"/>
          </a:solidFill>
          <a:latin typeface="+mn-lt"/>
          <a:ea typeface="+mn-ea"/>
        </a:defRPr>
      </a:lvl5pPr>
      <a:lvl6pPr marL="2551113" indent="-398463" algn="l" rtl="0" fontAlgn="base">
        <a:spcBef>
          <a:spcPct val="25000"/>
        </a:spcBef>
        <a:spcAft>
          <a:spcPct val="0"/>
        </a:spcAft>
        <a:buClr>
          <a:schemeClr val="tx1"/>
        </a:buClr>
        <a:buFont typeface="Wingdings" pitchFamily="2" charset="2"/>
        <a:buChar char="§"/>
        <a:defRPr kumimoji="1" sz="1400">
          <a:solidFill>
            <a:schemeClr val="tx1"/>
          </a:solidFill>
          <a:latin typeface="+mn-lt"/>
          <a:ea typeface="+mn-ea"/>
        </a:defRPr>
      </a:lvl6pPr>
      <a:lvl7pPr marL="3008313" indent="-398463" algn="l" rtl="0" fontAlgn="base">
        <a:spcBef>
          <a:spcPct val="25000"/>
        </a:spcBef>
        <a:spcAft>
          <a:spcPct val="0"/>
        </a:spcAft>
        <a:buClr>
          <a:schemeClr val="tx1"/>
        </a:buClr>
        <a:buFont typeface="Wingdings" pitchFamily="2" charset="2"/>
        <a:buChar char="§"/>
        <a:defRPr kumimoji="1" sz="1400">
          <a:solidFill>
            <a:schemeClr val="tx1"/>
          </a:solidFill>
          <a:latin typeface="+mn-lt"/>
          <a:ea typeface="+mn-ea"/>
        </a:defRPr>
      </a:lvl7pPr>
      <a:lvl8pPr marL="3465513" indent="-398463" algn="l" rtl="0" fontAlgn="base">
        <a:spcBef>
          <a:spcPct val="25000"/>
        </a:spcBef>
        <a:spcAft>
          <a:spcPct val="0"/>
        </a:spcAft>
        <a:buClr>
          <a:schemeClr val="tx1"/>
        </a:buClr>
        <a:buFont typeface="Wingdings" pitchFamily="2" charset="2"/>
        <a:buChar char="§"/>
        <a:defRPr kumimoji="1" sz="1400">
          <a:solidFill>
            <a:schemeClr val="tx1"/>
          </a:solidFill>
          <a:latin typeface="+mn-lt"/>
          <a:ea typeface="+mn-ea"/>
        </a:defRPr>
      </a:lvl8pPr>
      <a:lvl9pPr marL="3922713" indent="-398463" algn="l" rtl="0" fontAlgn="base">
        <a:spcBef>
          <a:spcPct val="25000"/>
        </a:spcBef>
        <a:spcAft>
          <a:spcPct val="0"/>
        </a:spcAft>
        <a:buClr>
          <a:schemeClr val="tx1"/>
        </a:buClr>
        <a:buFont typeface="Wingdings" pitchFamily="2" charset="2"/>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12"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wmf"/><Relationship Id="rId11" Type="http://schemas.openxmlformats.org/officeDocument/2006/relationships/image" Target="../media/image19.wmf"/><Relationship Id="rId5" Type="http://schemas.openxmlformats.org/officeDocument/2006/relationships/image" Target="../media/image13.wmf"/><Relationship Id="rId10" Type="http://schemas.openxmlformats.org/officeDocument/2006/relationships/image" Target="../media/image18.png"/><Relationship Id="rId4" Type="http://schemas.openxmlformats.org/officeDocument/2006/relationships/image" Target="../media/image12.wmf"/><Relationship Id="rId9" Type="http://schemas.openxmlformats.org/officeDocument/2006/relationships/image" Target="../media/image17.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3A0AB8-9DEF-4F3B-9D77-077B8487A8A8}"/>
              </a:ext>
            </a:extLst>
          </p:cNvPr>
          <p:cNvSpPr>
            <a:spLocks noGrp="1"/>
          </p:cNvSpPr>
          <p:nvPr>
            <p:ph type="ctrTitle"/>
          </p:nvPr>
        </p:nvSpPr>
        <p:spPr>
          <a:xfrm>
            <a:off x="1426197" y="2058374"/>
            <a:ext cx="6723560" cy="2217389"/>
          </a:xfrm>
          <a:solidFill>
            <a:srgbClr val="FFFF00"/>
          </a:solidFill>
        </p:spPr>
        <p:txBody>
          <a:bodyPr anchor="ctr"/>
          <a:lstStyle/>
          <a:p>
            <a:pPr algn="ctr">
              <a:lnSpc>
                <a:spcPct val="150000"/>
              </a:lnSpc>
            </a:pPr>
            <a:r>
              <a:rPr lang="ja-JP" altLang="en-US" dirty="0"/>
              <a:t>テレワーク　概説</a:t>
            </a:r>
            <a:br>
              <a:rPr lang="en-US" altLang="ja-JP" dirty="0"/>
            </a:br>
            <a:r>
              <a:rPr lang="ja-JP" altLang="en-US" dirty="0"/>
              <a:t>ご紹介資料</a:t>
            </a:r>
            <a:endParaRPr kumimoji="1" lang="ja-JP" altLang="en-US" dirty="0"/>
          </a:p>
        </p:txBody>
      </p:sp>
      <p:sp>
        <p:nvSpPr>
          <p:cNvPr id="3" name="字幕 2">
            <a:extLst>
              <a:ext uri="{FF2B5EF4-FFF2-40B4-BE49-F238E27FC236}">
                <a16:creationId xmlns:a16="http://schemas.microsoft.com/office/drawing/2014/main" id="{C9BCBA68-5D36-42FD-8041-89EEDBD560F2}"/>
              </a:ext>
            </a:extLst>
          </p:cNvPr>
          <p:cNvSpPr>
            <a:spLocks noGrp="1"/>
          </p:cNvSpPr>
          <p:nvPr>
            <p:ph type="subTitle" idx="1"/>
          </p:nvPr>
        </p:nvSpPr>
        <p:spPr>
          <a:xfrm>
            <a:off x="1331640" y="4830104"/>
            <a:ext cx="6400800" cy="504055"/>
          </a:xfrm>
        </p:spPr>
        <p:txBody>
          <a:bodyPr/>
          <a:lstStyle/>
          <a:p>
            <a:pPr algn="ctr"/>
            <a:r>
              <a:rPr kumimoji="1" lang="en-US" altLang="ja-JP" dirty="0"/>
              <a:t>2020/07/21</a:t>
            </a:r>
          </a:p>
        </p:txBody>
      </p:sp>
      <p:pic>
        <p:nvPicPr>
          <p:cNvPr id="10" name="図 9">
            <a:extLst>
              <a:ext uri="{FF2B5EF4-FFF2-40B4-BE49-F238E27FC236}">
                <a16:creationId xmlns:a16="http://schemas.microsoft.com/office/drawing/2014/main" id="{4A6E458B-D897-48A2-9BAE-D2A4C5E284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0171" y="5726739"/>
            <a:ext cx="5135612" cy="946129"/>
          </a:xfrm>
          <a:prstGeom prst="rect">
            <a:avLst/>
          </a:prstGeom>
        </p:spPr>
      </p:pic>
      <p:sp>
        <p:nvSpPr>
          <p:cNvPr id="4" name="四角形: 角を丸くする 3">
            <a:extLst>
              <a:ext uri="{FF2B5EF4-FFF2-40B4-BE49-F238E27FC236}">
                <a16:creationId xmlns:a16="http://schemas.microsoft.com/office/drawing/2014/main" id="{C7795A2A-7978-448F-AB34-71AB8D72780B}"/>
              </a:ext>
            </a:extLst>
          </p:cNvPr>
          <p:cNvSpPr/>
          <p:nvPr/>
        </p:nvSpPr>
        <p:spPr bwMode="auto">
          <a:xfrm>
            <a:off x="467544" y="797351"/>
            <a:ext cx="4849383" cy="726490"/>
          </a:xfrm>
          <a:prstGeom prst="roundRect">
            <a:avLst/>
          </a:prstGeom>
          <a:solidFill>
            <a:srgbClr val="66FF33"/>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en-US" altLang="ja-JP" sz="2000" b="1" dirty="0">
                <a:solidFill>
                  <a:srgbClr val="FF0000"/>
                </a:solidFill>
              </a:rPr>
              <a:t>XXXXX</a:t>
            </a:r>
            <a:r>
              <a:rPr lang="ja-JP" altLang="en-US" sz="2000" b="1" dirty="0">
                <a:solidFill>
                  <a:srgbClr val="FF0000"/>
                </a:solidFill>
              </a:rPr>
              <a:t>　御中</a:t>
            </a:r>
            <a:endParaRPr kumimoji="1" lang="ja-JP" altLang="en-US" sz="2000" b="1"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3843073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9</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テレワーク実施状況</a:t>
            </a:r>
            <a:endPar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の実態</a:t>
            </a:r>
          </a:p>
        </p:txBody>
      </p:sp>
    </p:spTree>
    <p:extLst>
      <p:ext uri="{BB962C8B-B14F-4D97-AF65-F5344CB8AC3E}">
        <p14:creationId xmlns:p14="http://schemas.microsoft.com/office/powerpoint/2010/main" val="3044014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テレワークの実施状況</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10</a:t>
            </a:fld>
            <a:endParaRPr lang="en-US" altLang="en-US"/>
          </a:p>
        </p:txBody>
      </p:sp>
      <p:pic>
        <p:nvPicPr>
          <p:cNvPr id="3" name="図 2">
            <a:extLst>
              <a:ext uri="{FF2B5EF4-FFF2-40B4-BE49-F238E27FC236}">
                <a16:creationId xmlns:a16="http://schemas.microsoft.com/office/drawing/2014/main" id="{0BBDC546-4EC0-4295-8235-00508993E3E2}"/>
              </a:ext>
            </a:extLst>
          </p:cNvPr>
          <p:cNvPicPr>
            <a:picLocks noChangeAspect="1"/>
          </p:cNvPicPr>
          <p:nvPr/>
        </p:nvPicPr>
        <p:blipFill>
          <a:blip r:embed="rId3"/>
          <a:stretch>
            <a:fillRect/>
          </a:stretch>
        </p:blipFill>
        <p:spPr>
          <a:xfrm>
            <a:off x="1196529" y="1484784"/>
            <a:ext cx="5943600" cy="4514850"/>
          </a:xfrm>
          <a:prstGeom prst="rect">
            <a:avLst/>
          </a:prstGeom>
        </p:spPr>
      </p:pic>
      <p:sp>
        <p:nvSpPr>
          <p:cNvPr id="5" name="テキスト ボックス 4">
            <a:extLst>
              <a:ext uri="{FF2B5EF4-FFF2-40B4-BE49-F238E27FC236}">
                <a16:creationId xmlns:a16="http://schemas.microsoft.com/office/drawing/2014/main" id="{0B75E161-E38D-4329-9367-8946D11D5ACC}"/>
              </a:ext>
            </a:extLst>
          </p:cNvPr>
          <p:cNvSpPr txBox="1"/>
          <p:nvPr/>
        </p:nvSpPr>
        <p:spPr>
          <a:xfrm>
            <a:off x="6877502" y="3121223"/>
            <a:ext cx="1351652" cy="307777"/>
          </a:xfrm>
          <a:prstGeom prst="rect">
            <a:avLst/>
          </a:prstGeom>
          <a:solidFill>
            <a:srgbClr val="66FFFF"/>
          </a:solidFill>
          <a:ln w="12700">
            <a:solidFill>
              <a:schemeClr val="tx1"/>
            </a:solidFill>
          </a:ln>
        </p:spPr>
        <p:txBody>
          <a:bodyPr wrap="none" rtlCol="0">
            <a:spAutoFit/>
          </a:bodyPr>
          <a:lstStyle/>
          <a:p>
            <a:r>
              <a:rPr kumimoji="1" lang="ja-JP" altLang="en-US" b="1" dirty="0"/>
              <a:t>週</a:t>
            </a:r>
            <a:r>
              <a:rPr kumimoji="1" lang="en-US" altLang="ja-JP" b="1" dirty="0"/>
              <a:t>5</a:t>
            </a:r>
            <a:r>
              <a:rPr kumimoji="1" lang="ja-JP" altLang="en-US" b="1" dirty="0"/>
              <a:t>日以上利用</a:t>
            </a:r>
          </a:p>
        </p:txBody>
      </p:sp>
      <p:sp>
        <p:nvSpPr>
          <p:cNvPr id="8" name="テキスト ボックス 7">
            <a:extLst>
              <a:ext uri="{FF2B5EF4-FFF2-40B4-BE49-F238E27FC236}">
                <a16:creationId xmlns:a16="http://schemas.microsoft.com/office/drawing/2014/main" id="{2C01BA30-903E-470A-A9FF-242DB34561AE}"/>
              </a:ext>
            </a:extLst>
          </p:cNvPr>
          <p:cNvSpPr txBox="1"/>
          <p:nvPr/>
        </p:nvSpPr>
        <p:spPr>
          <a:xfrm>
            <a:off x="3419872" y="5845745"/>
            <a:ext cx="1295547" cy="307777"/>
          </a:xfrm>
          <a:prstGeom prst="rect">
            <a:avLst/>
          </a:prstGeom>
          <a:solidFill>
            <a:srgbClr val="66FFFF"/>
          </a:solidFill>
          <a:ln w="12700">
            <a:solidFill>
              <a:schemeClr val="tx1"/>
            </a:solidFill>
          </a:ln>
        </p:spPr>
        <p:txBody>
          <a:bodyPr wrap="none" rtlCol="0">
            <a:spAutoFit/>
          </a:bodyPr>
          <a:lstStyle/>
          <a:p>
            <a:r>
              <a:rPr kumimoji="1" lang="ja-JP" altLang="en-US" b="1" dirty="0"/>
              <a:t>週３～</a:t>
            </a:r>
            <a:r>
              <a:rPr kumimoji="1" lang="en-US" altLang="ja-JP" b="1" dirty="0"/>
              <a:t>4</a:t>
            </a:r>
            <a:r>
              <a:rPr kumimoji="1" lang="ja-JP" altLang="en-US" b="1" dirty="0"/>
              <a:t>日利用</a:t>
            </a:r>
          </a:p>
        </p:txBody>
      </p:sp>
      <p:sp>
        <p:nvSpPr>
          <p:cNvPr id="9" name="テキスト ボックス 8">
            <a:extLst>
              <a:ext uri="{FF2B5EF4-FFF2-40B4-BE49-F238E27FC236}">
                <a16:creationId xmlns:a16="http://schemas.microsoft.com/office/drawing/2014/main" id="{EEC78FE8-C54B-40F7-A230-331E22705F7C}"/>
              </a:ext>
            </a:extLst>
          </p:cNvPr>
          <p:cNvSpPr txBox="1"/>
          <p:nvPr/>
        </p:nvSpPr>
        <p:spPr>
          <a:xfrm>
            <a:off x="971600" y="4543221"/>
            <a:ext cx="1295547" cy="307777"/>
          </a:xfrm>
          <a:prstGeom prst="rect">
            <a:avLst/>
          </a:prstGeom>
          <a:solidFill>
            <a:srgbClr val="66FFFF"/>
          </a:solidFill>
          <a:ln w="12700">
            <a:solidFill>
              <a:schemeClr val="tx1"/>
            </a:solidFill>
          </a:ln>
        </p:spPr>
        <p:txBody>
          <a:bodyPr wrap="none" rtlCol="0">
            <a:spAutoFit/>
          </a:bodyPr>
          <a:lstStyle/>
          <a:p>
            <a:r>
              <a:rPr kumimoji="1" lang="ja-JP" altLang="en-US" b="1" dirty="0"/>
              <a:t>週１～</a:t>
            </a:r>
            <a:r>
              <a:rPr kumimoji="1" lang="en-US" altLang="ja-JP" b="1" dirty="0"/>
              <a:t>2</a:t>
            </a:r>
            <a:r>
              <a:rPr kumimoji="1" lang="ja-JP" altLang="en-US" b="1" dirty="0"/>
              <a:t>日利用</a:t>
            </a:r>
          </a:p>
        </p:txBody>
      </p:sp>
      <p:sp>
        <p:nvSpPr>
          <p:cNvPr id="10" name="テキスト ボックス 9">
            <a:extLst>
              <a:ext uri="{FF2B5EF4-FFF2-40B4-BE49-F238E27FC236}">
                <a16:creationId xmlns:a16="http://schemas.microsoft.com/office/drawing/2014/main" id="{317EAF7D-8BAE-45CD-A4B1-14A8CFADA606}"/>
              </a:ext>
            </a:extLst>
          </p:cNvPr>
          <p:cNvSpPr txBox="1"/>
          <p:nvPr/>
        </p:nvSpPr>
        <p:spPr>
          <a:xfrm>
            <a:off x="357489" y="3663671"/>
            <a:ext cx="1261884" cy="307777"/>
          </a:xfrm>
          <a:prstGeom prst="rect">
            <a:avLst/>
          </a:prstGeom>
          <a:solidFill>
            <a:srgbClr val="66FFFF"/>
          </a:solidFill>
          <a:ln w="12700">
            <a:solidFill>
              <a:schemeClr val="tx1"/>
            </a:solidFill>
          </a:ln>
        </p:spPr>
        <p:txBody>
          <a:bodyPr wrap="none" rtlCol="0">
            <a:spAutoFit/>
          </a:bodyPr>
          <a:lstStyle/>
          <a:p>
            <a:r>
              <a:rPr kumimoji="1" lang="ja-JP" altLang="en-US" b="1" dirty="0"/>
              <a:t>月</a:t>
            </a:r>
            <a:r>
              <a:rPr kumimoji="1" lang="en-US" altLang="ja-JP" b="1" dirty="0"/>
              <a:t>1</a:t>
            </a:r>
            <a:r>
              <a:rPr kumimoji="1" lang="ja-JP" altLang="en-US" b="1" dirty="0"/>
              <a:t>～</a:t>
            </a:r>
            <a:r>
              <a:rPr kumimoji="1" lang="en-US" altLang="ja-JP" b="1" dirty="0"/>
              <a:t>2</a:t>
            </a:r>
            <a:r>
              <a:rPr kumimoji="1" lang="ja-JP" altLang="en-US" b="1" dirty="0"/>
              <a:t>日利用</a:t>
            </a:r>
          </a:p>
        </p:txBody>
      </p:sp>
      <p:sp>
        <p:nvSpPr>
          <p:cNvPr id="11" name="テキスト ボックス 10">
            <a:extLst>
              <a:ext uri="{FF2B5EF4-FFF2-40B4-BE49-F238E27FC236}">
                <a16:creationId xmlns:a16="http://schemas.microsoft.com/office/drawing/2014/main" id="{F09A99A0-E0E7-49B9-BE67-C20E76709B0C}"/>
              </a:ext>
            </a:extLst>
          </p:cNvPr>
          <p:cNvSpPr txBox="1"/>
          <p:nvPr/>
        </p:nvSpPr>
        <p:spPr>
          <a:xfrm>
            <a:off x="739165" y="2687840"/>
            <a:ext cx="1527982" cy="523220"/>
          </a:xfrm>
          <a:prstGeom prst="rect">
            <a:avLst/>
          </a:prstGeom>
          <a:solidFill>
            <a:srgbClr val="66FFFF"/>
          </a:solidFill>
          <a:ln w="12700">
            <a:solidFill>
              <a:schemeClr val="tx1"/>
            </a:solidFill>
          </a:ln>
        </p:spPr>
        <p:txBody>
          <a:bodyPr wrap="none" rtlCol="0">
            <a:spAutoFit/>
          </a:bodyPr>
          <a:lstStyle/>
          <a:p>
            <a:r>
              <a:rPr kumimoji="1" lang="ja-JP" altLang="en-US" b="1" dirty="0"/>
              <a:t>利用していないが</a:t>
            </a:r>
            <a:br>
              <a:rPr kumimoji="1" lang="en-US" altLang="ja-JP" b="1" dirty="0"/>
            </a:br>
            <a:r>
              <a:rPr lang="ja-JP" altLang="en-US" b="1" dirty="0"/>
              <a:t>今後利用予定</a:t>
            </a:r>
            <a:endParaRPr kumimoji="1" lang="ja-JP" altLang="en-US" b="1" dirty="0"/>
          </a:p>
        </p:txBody>
      </p:sp>
      <p:sp>
        <p:nvSpPr>
          <p:cNvPr id="12" name="テキスト ボックス 11">
            <a:extLst>
              <a:ext uri="{FF2B5EF4-FFF2-40B4-BE49-F238E27FC236}">
                <a16:creationId xmlns:a16="http://schemas.microsoft.com/office/drawing/2014/main" id="{5B5A437E-1798-461F-9EB8-433F3549781E}"/>
              </a:ext>
            </a:extLst>
          </p:cNvPr>
          <p:cNvSpPr txBox="1"/>
          <p:nvPr/>
        </p:nvSpPr>
        <p:spPr>
          <a:xfrm>
            <a:off x="2123728" y="1325346"/>
            <a:ext cx="1519968" cy="523220"/>
          </a:xfrm>
          <a:prstGeom prst="rect">
            <a:avLst/>
          </a:prstGeom>
          <a:solidFill>
            <a:srgbClr val="66FFFF"/>
          </a:solidFill>
          <a:ln w="12700">
            <a:solidFill>
              <a:schemeClr val="tx1"/>
            </a:solidFill>
          </a:ln>
        </p:spPr>
        <p:txBody>
          <a:bodyPr wrap="none" rtlCol="0">
            <a:spAutoFit/>
          </a:bodyPr>
          <a:lstStyle/>
          <a:p>
            <a:r>
              <a:rPr kumimoji="1" lang="ja-JP" altLang="en-US" b="1" dirty="0"/>
              <a:t>利用していないし</a:t>
            </a:r>
            <a:br>
              <a:rPr kumimoji="1" lang="en-US" altLang="ja-JP" b="1" dirty="0"/>
            </a:br>
            <a:r>
              <a:rPr kumimoji="1" lang="ja-JP" altLang="en-US" b="1" dirty="0"/>
              <a:t>今後も利用しない</a:t>
            </a:r>
          </a:p>
        </p:txBody>
      </p:sp>
      <p:sp>
        <p:nvSpPr>
          <p:cNvPr id="13" name="テキスト ボックス 12">
            <a:extLst>
              <a:ext uri="{FF2B5EF4-FFF2-40B4-BE49-F238E27FC236}">
                <a16:creationId xmlns:a16="http://schemas.microsoft.com/office/drawing/2014/main" id="{2DAABFA4-2F08-4540-8794-EEA4A97AF36E}"/>
              </a:ext>
            </a:extLst>
          </p:cNvPr>
          <p:cNvSpPr txBox="1"/>
          <p:nvPr/>
        </p:nvSpPr>
        <p:spPr>
          <a:xfrm>
            <a:off x="6155431" y="5445636"/>
            <a:ext cx="2884123" cy="954107"/>
          </a:xfrm>
          <a:prstGeom prst="rect">
            <a:avLst/>
          </a:prstGeom>
          <a:noFill/>
        </p:spPr>
        <p:txBody>
          <a:bodyPr wrap="none" rtlCol="0">
            <a:spAutoFit/>
          </a:bodyPr>
          <a:lstStyle/>
          <a:p>
            <a:r>
              <a:rPr kumimoji="1" lang="ja-JP" altLang="en-US" b="1" dirty="0"/>
              <a:t>出展：日経</a:t>
            </a:r>
            <a:r>
              <a:rPr kumimoji="1" lang="en-US" altLang="ja-JP" b="1" dirty="0"/>
              <a:t>BP</a:t>
            </a:r>
            <a:r>
              <a:rPr kumimoji="1" lang="ja-JP" altLang="en-US" b="1" dirty="0"/>
              <a:t>総合研究所</a:t>
            </a:r>
            <a:br>
              <a:rPr lang="en-US" altLang="ja-JP" b="1" dirty="0"/>
            </a:br>
            <a:r>
              <a:rPr lang="ja-JP" altLang="en-US" b="1" dirty="0"/>
              <a:t>イノベーション</a:t>
            </a:r>
            <a:r>
              <a:rPr lang="en-US" altLang="ja-JP" b="1" dirty="0"/>
              <a:t>ICT</a:t>
            </a:r>
            <a:r>
              <a:rPr lang="ja-JP" altLang="en-US" b="1" dirty="0"/>
              <a:t>ラボ</a:t>
            </a:r>
            <a:br>
              <a:rPr lang="en-US" altLang="ja-JP" b="1" dirty="0"/>
            </a:br>
            <a:r>
              <a:rPr lang="ja-JP" altLang="en-US" b="1" dirty="0"/>
              <a:t>新型コロナ対策テレワーク実態調査</a:t>
            </a:r>
            <a:br>
              <a:rPr lang="en-US" altLang="ja-JP" b="1" dirty="0"/>
            </a:br>
            <a:r>
              <a:rPr lang="ja-JP" altLang="en-US" b="1" dirty="0"/>
              <a:t>（</a:t>
            </a:r>
            <a:r>
              <a:rPr lang="en-US" altLang="ja-JP" b="1" dirty="0"/>
              <a:t>2020/4/13</a:t>
            </a:r>
            <a:r>
              <a:rPr lang="ja-JP" altLang="en-US" b="1" dirty="0"/>
              <a:t>～</a:t>
            </a:r>
            <a:r>
              <a:rPr lang="en-US" altLang="ja-JP" b="1" dirty="0"/>
              <a:t>4/19)</a:t>
            </a:r>
            <a:endParaRPr kumimoji="1" lang="en-US" altLang="ja-JP" b="1" dirty="0"/>
          </a:p>
        </p:txBody>
      </p:sp>
      <p:sp>
        <p:nvSpPr>
          <p:cNvPr id="14" name="テキスト ボックス 13">
            <a:extLst>
              <a:ext uri="{FF2B5EF4-FFF2-40B4-BE49-F238E27FC236}">
                <a16:creationId xmlns:a16="http://schemas.microsoft.com/office/drawing/2014/main" id="{46E56E38-3AED-4B9C-A8E8-581CC2C24E71}"/>
              </a:ext>
            </a:extLst>
          </p:cNvPr>
          <p:cNvSpPr txBox="1"/>
          <p:nvPr/>
        </p:nvSpPr>
        <p:spPr>
          <a:xfrm>
            <a:off x="7015508" y="1227543"/>
            <a:ext cx="1074333" cy="369332"/>
          </a:xfrm>
          <a:prstGeom prst="rect">
            <a:avLst/>
          </a:prstGeom>
          <a:noFill/>
        </p:spPr>
        <p:txBody>
          <a:bodyPr wrap="none" rtlCol="0">
            <a:spAutoFit/>
          </a:bodyPr>
          <a:lstStyle/>
          <a:p>
            <a:r>
              <a:rPr kumimoji="1" lang="ja-JP" altLang="en-US" sz="1800" b="1" dirty="0"/>
              <a:t>（</a:t>
            </a:r>
            <a:r>
              <a:rPr kumimoji="1" lang="en-US" altLang="ja-JP" sz="1800" b="1" dirty="0"/>
              <a:t>n=2917)</a:t>
            </a:r>
          </a:p>
        </p:txBody>
      </p:sp>
      <p:sp>
        <p:nvSpPr>
          <p:cNvPr id="15" name="思考の吹き出し: 雲形 14">
            <a:extLst>
              <a:ext uri="{FF2B5EF4-FFF2-40B4-BE49-F238E27FC236}">
                <a16:creationId xmlns:a16="http://schemas.microsoft.com/office/drawing/2014/main" id="{1C5FFC8E-5EAA-430D-A656-32EDB96FC3B4}"/>
              </a:ext>
            </a:extLst>
          </p:cNvPr>
          <p:cNvSpPr/>
          <p:nvPr/>
        </p:nvSpPr>
        <p:spPr bwMode="auto">
          <a:xfrm>
            <a:off x="6569204" y="4002001"/>
            <a:ext cx="2304256" cy="1095493"/>
          </a:xfrm>
          <a:prstGeom prst="cloudCallout">
            <a:avLst>
              <a:gd name="adj1" fmla="val -50896"/>
              <a:gd name="adj2" fmla="val -44577"/>
            </a:avLst>
          </a:prstGeom>
          <a:solidFill>
            <a:srgbClr val="FFCC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rgbClr val="FF0000"/>
                </a:solidFill>
                <a:effectLst/>
                <a:latin typeface="ＭＳ Ｐゴシック" pitchFamily="50" charset="-128"/>
                <a:ea typeface="ＭＳ Ｐゴシック" pitchFamily="50" charset="-128"/>
              </a:rPr>
              <a:t>週</a:t>
            </a:r>
            <a:r>
              <a:rPr kumimoji="1" lang="en-US" altLang="ja-JP" sz="1400" b="1" i="0" u="none" strike="noStrike" cap="none" normalizeH="0" baseline="0" dirty="0">
                <a:ln>
                  <a:noFill/>
                </a:ln>
                <a:solidFill>
                  <a:srgbClr val="FF0000"/>
                </a:solidFill>
                <a:effectLst/>
                <a:latin typeface="ＭＳ Ｐゴシック" pitchFamily="50" charset="-128"/>
                <a:ea typeface="ＭＳ Ｐゴシック" pitchFamily="50" charset="-128"/>
              </a:rPr>
              <a:t>3</a:t>
            </a:r>
            <a:r>
              <a:rPr kumimoji="1" lang="ja-JP" altLang="en-US" sz="1400" b="1" i="0" u="none" strike="noStrike" cap="none" normalizeH="0" baseline="0" dirty="0">
                <a:ln>
                  <a:noFill/>
                </a:ln>
                <a:solidFill>
                  <a:srgbClr val="FF0000"/>
                </a:solidFill>
                <a:effectLst/>
                <a:latin typeface="ＭＳ Ｐゴシック" pitchFamily="50" charset="-128"/>
                <a:ea typeface="ＭＳ Ｐゴシック" pitchFamily="50" charset="-128"/>
              </a:rPr>
              <a:t>日以上で</a:t>
            </a:r>
            <a:r>
              <a:rPr kumimoji="1" lang="en-US" altLang="ja-JP" sz="1400" b="1" i="0" u="none" strike="noStrike" cap="none" normalizeH="0" baseline="0" dirty="0">
                <a:ln>
                  <a:noFill/>
                </a:ln>
                <a:solidFill>
                  <a:srgbClr val="FF0000"/>
                </a:solidFill>
                <a:effectLst/>
                <a:latin typeface="ＭＳ Ｐゴシック" pitchFamily="50" charset="-128"/>
                <a:ea typeface="ＭＳ Ｐゴシック" pitchFamily="50" charset="-128"/>
              </a:rPr>
              <a:t>64%</a:t>
            </a:r>
            <a:endParaRPr kumimoji="1" lang="ja-JP" altLang="en-US" sz="1400" b="1" i="0" u="none" strike="noStrike" cap="none" normalizeH="0" baseline="0" dirty="0">
              <a:ln>
                <a:noFill/>
              </a:ln>
              <a:solidFill>
                <a:srgbClr val="FF0000"/>
              </a:solidFill>
              <a:effectLst/>
            </a:endParaRPr>
          </a:p>
        </p:txBody>
      </p:sp>
    </p:spTree>
    <p:extLst>
      <p:ext uri="{BB962C8B-B14F-4D97-AF65-F5344CB8AC3E}">
        <p14:creationId xmlns:p14="http://schemas.microsoft.com/office/powerpoint/2010/main" val="3787569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7E82D0BC-458C-487D-A8A6-F4465EDB7FA5}"/>
              </a:ext>
            </a:extLst>
          </p:cNvPr>
          <p:cNvPicPr>
            <a:picLocks noChangeAspect="1"/>
          </p:cNvPicPr>
          <p:nvPr/>
        </p:nvPicPr>
        <p:blipFill>
          <a:blip r:embed="rId3"/>
          <a:stretch>
            <a:fillRect/>
          </a:stretch>
        </p:blipFill>
        <p:spPr>
          <a:xfrm>
            <a:off x="1043608" y="1555371"/>
            <a:ext cx="6086475" cy="4524375"/>
          </a:xfrm>
          <a:prstGeom prst="rect">
            <a:avLst/>
          </a:prstGeom>
        </p:spPr>
      </p:pic>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a:t>
            </a:r>
            <a:r>
              <a:rPr lang="ja-JP" altLang="en-US" sz="2600" dirty="0"/>
              <a:t>を利用できる仕事の割合は？</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a:xfrm>
            <a:off x="7741989" y="6502400"/>
            <a:ext cx="1006475" cy="320675"/>
          </a:xfrm>
        </p:spPr>
        <p:txBody>
          <a:bodyPr/>
          <a:lstStyle/>
          <a:p>
            <a:fld id="{55759F5A-62E4-4C17-A949-250F9517953F}" type="slidenum">
              <a:rPr lang="en-US" altLang="en-US" smtClean="0"/>
              <a:pPr/>
              <a:t>11</a:t>
            </a:fld>
            <a:endParaRPr lang="en-US" altLang="en-US"/>
          </a:p>
        </p:txBody>
      </p:sp>
      <p:sp>
        <p:nvSpPr>
          <p:cNvPr id="5" name="テキスト ボックス 4">
            <a:extLst>
              <a:ext uri="{FF2B5EF4-FFF2-40B4-BE49-F238E27FC236}">
                <a16:creationId xmlns:a16="http://schemas.microsoft.com/office/drawing/2014/main" id="{0B75E161-E38D-4329-9367-8946D11D5ACC}"/>
              </a:ext>
            </a:extLst>
          </p:cNvPr>
          <p:cNvSpPr txBox="1"/>
          <p:nvPr/>
        </p:nvSpPr>
        <p:spPr>
          <a:xfrm>
            <a:off x="6424409" y="3327474"/>
            <a:ext cx="813043" cy="307777"/>
          </a:xfrm>
          <a:prstGeom prst="rect">
            <a:avLst/>
          </a:prstGeom>
          <a:solidFill>
            <a:srgbClr val="66FFFF"/>
          </a:solidFill>
          <a:ln w="12700">
            <a:solidFill>
              <a:schemeClr val="tx1"/>
            </a:solidFill>
          </a:ln>
        </p:spPr>
        <p:txBody>
          <a:bodyPr wrap="none" rtlCol="0">
            <a:spAutoFit/>
          </a:bodyPr>
          <a:lstStyle/>
          <a:p>
            <a:r>
              <a:rPr kumimoji="1" lang="en-US" altLang="ja-JP" b="1" dirty="0"/>
              <a:t>8</a:t>
            </a:r>
            <a:r>
              <a:rPr kumimoji="1" lang="ja-JP" altLang="en-US" b="1" dirty="0"/>
              <a:t>割以上</a:t>
            </a:r>
          </a:p>
        </p:txBody>
      </p:sp>
      <p:sp>
        <p:nvSpPr>
          <p:cNvPr id="8" name="テキスト ボックス 7">
            <a:extLst>
              <a:ext uri="{FF2B5EF4-FFF2-40B4-BE49-F238E27FC236}">
                <a16:creationId xmlns:a16="http://schemas.microsoft.com/office/drawing/2014/main" id="{2C01BA30-903E-470A-A9FF-242DB34561AE}"/>
              </a:ext>
            </a:extLst>
          </p:cNvPr>
          <p:cNvSpPr txBox="1"/>
          <p:nvPr/>
        </p:nvSpPr>
        <p:spPr>
          <a:xfrm>
            <a:off x="1403648" y="4725144"/>
            <a:ext cx="936474" cy="307777"/>
          </a:xfrm>
          <a:prstGeom prst="rect">
            <a:avLst/>
          </a:prstGeom>
          <a:solidFill>
            <a:srgbClr val="66FFFF"/>
          </a:solidFill>
          <a:ln w="12700">
            <a:solidFill>
              <a:schemeClr val="tx1"/>
            </a:solidFill>
          </a:ln>
        </p:spPr>
        <p:txBody>
          <a:bodyPr wrap="none" rtlCol="0">
            <a:spAutoFit/>
          </a:bodyPr>
          <a:lstStyle/>
          <a:p>
            <a:r>
              <a:rPr kumimoji="1" lang="en-US" altLang="ja-JP" b="1" dirty="0"/>
              <a:t>5</a:t>
            </a:r>
            <a:r>
              <a:rPr kumimoji="1" lang="ja-JP" altLang="en-US" b="1" dirty="0"/>
              <a:t>割～８割</a:t>
            </a:r>
          </a:p>
        </p:txBody>
      </p:sp>
      <p:sp>
        <p:nvSpPr>
          <p:cNvPr id="9" name="テキスト ボックス 8">
            <a:extLst>
              <a:ext uri="{FF2B5EF4-FFF2-40B4-BE49-F238E27FC236}">
                <a16:creationId xmlns:a16="http://schemas.microsoft.com/office/drawing/2014/main" id="{EEC78FE8-C54B-40F7-A230-331E22705F7C}"/>
              </a:ext>
            </a:extLst>
          </p:cNvPr>
          <p:cNvSpPr txBox="1"/>
          <p:nvPr/>
        </p:nvSpPr>
        <p:spPr>
          <a:xfrm>
            <a:off x="1636690" y="2364248"/>
            <a:ext cx="970137" cy="307777"/>
          </a:xfrm>
          <a:prstGeom prst="rect">
            <a:avLst/>
          </a:prstGeom>
          <a:solidFill>
            <a:srgbClr val="66FFFF"/>
          </a:solidFill>
          <a:ln w="12700">
            <a:solidFill>
              <a:schemeClr val="tx1"/>
            </a:solidFill>
          </a:ln>
        </p:spPr>
        <p:txBody>
          <a:bodyPr wrap="none" rtlCol="0">
            <a:spAutoFit/>
          </a:bodyPr>
          <a:lstStyle/>
          <a:p>
            <a:r>
              <a:rPr kumimoji="1" lang="ja-JP" altLang="en-US" b="1" dirty="0"/>
              <a:t>２割～５割</a:t>
            </a:r>
          </a:p>
        </p:txBody>
      </p:sp>
      <p:sp>
        <p:nvSpPr>
          <p:cNvPr id="10" name="テキスト ボックス 9">
            <a:extLst>
              <a:ext uri="{FF2B5EF4-FFF2-40B4-BE49-F238E27FC236}">
                <a16:creationId xmlns:a16="http://schemas.microsoft.com/office/drawing/2014/main" id="{317EAF7D-8BAE-45CD-A4B1-14A8CFADA606}"/>
              </a:ext>
            </a:extLst>
          </p:cNvPr>
          <p:cNvSpPr txBox="1"/>
          <p:nvPr/>
        </p:nvSpPr>
        <p:spPr>
          <a:xfrm>
            <a:off x="2771800" y="1555371"/>
            <a:ext cx="846706" cy="307777"/>
          </a:xfrm>
          <a:prstGeom prst="rect">
            <a:avLst/>
          </a:prstGeom>
          <a:solidFill>
            <a:srgbClr val="66FFFF"/>
          </a:solidFill>
          <a:ln w="12700">
            <a:solidFill>
              <a:schemeClr val="tx1"/>
            </a:solidFill>
          </a:ln>
        </p:spPr>
        <p:txBody>
          <a:bodyPr wrap="none" rtlCol="0">
            <a:spAutoFit/>
          </a:bodyPr>
          <a:lstStyle/>
          <a:p>
            <a:r>
              <a:rPr kumimoji="1" lang="ja-JP" altLang="en-US" b="1" dirty="0"/>
              <a:t>２割未満</a:t>
            </a:r>
          </a:p>
        </p:txBody>
      </p:sp>
      <p:sp>
        <p:nvSpPr>
          <p:cNvPr id="11" name="テキスト ボックス 10">
            <a:extLst>
              <a:ext uri="{FF2B5EF4-FFF2-40B4-BE49-F238E27FC236}">
                <a16:creationId xmlns:a16="http://schemas.microsoft.com/office/drawing/2014/main" id="{F09A99A0-E0E7-49B9-BE67-C20E76709B0C}"/>
              </a:ext>
            </a:extLst>
          </p:cNvPr>
          <p:cNvSpPr txBox="1"/>
          <p:nvPr/>
        </p:nvSpPr>
        <p:spPr>
          <a:xfrm>
            <a:off x="3923928" y="1147727"/>
            <a:ext cx="1023037" cy="307777"/>
          </a:xfrm>
          <a:prstGeom prst="rect">
            <a:avLst/>
          </a:prstGeom>
          <a:solidFill>
            <a:srgbClr val="66FFFF"/>
          </a:solidFill>
          <a:ln w="12700">
            <a:solidFill>
              <a:schemeClr val="tx1"/>
            </a:solidFill>
          </a:ln>
        </p:spPr>
        <p:txBody>
          <a:bodyPr wrap="none" rtlCol="0">
            <a:spAutoFit/>
          </a:bodyPr>
          <a:lstStyle/>
          <a:p>
            <a:r>
              <a:rPr kumimoji="1" lang="ja-JP" altLang="en-US" b="1" dirty="0"/>
              <a:t>分からない</a:t>
            </a:r>
          </a:p>
        </p:txBody>
      </p:sp>
      <p:sp>
        <p:nvSpPr>
          <p:cNvPr id="13" name="テキスト ボックス 12">
            <a:extLst>
              <a:ext uri="{FF2B5EF4-FFF2-40B4-BE49-F238E27FC236}">
                <a16:creationId xmlns:a16="http://schemas.microsoft.com/office/drawing/2014/main" id="{2DAABFA4-2F08-4540-8794-EEA4A97AF36E}"/>
              </a:ext>
            </a:extLst>
          </p:cNvPr>
          <p:cNvSpPr txBox="1"/>
          <p:nvPr/>
        </p:nvSpPr>
        <p:spPr>
          <a:xfrm>
            <a:off x="5795391" y="5445636"/>
            <a:ext cx="2884123" cy="954107"/>
          </a:xfrm>
          <a:prstGeom prst="rect">
            <a:avLst/>
          </a:prstGeom>
          <a:noFill/>
        </p:spPr>
        <p:txBody>
          <a:bodyPr wrap="none" rtlCol="0">
            <a:spAutoFit/>
          </a:bodyPr>
          <a:lstStyle/>
          <a:p>
            <a:r>
              <a:rPr kumimoji="1" lang="ja-JP" altLang="en-US" b="1" dirty="0"/>
              <a:t>出展：日経</a:t>
            </a:r>
            <a:r>
              <a:rPr kumimoji="1" lang="en-US" altLang="ja-JP" b="1" dirty="0"/>
              <a:t>BP</a:t>
            </a:r>
            <a:r>
              <a:rPr kumimoji="1" lang="ja-JP" altLang="en-US" b="1" dirty="0"/>
              <a:t>総合研究所</a:t>
            </a:r>
            <a:br>
              <a:rPr lang="en-US" altLang="ja-JP" b="1" dirty="0"/>
            </a:br>
            <a:r>
              <a:rPr lang="ja-JP" altLang="en-US" b="1" dirty="0"/>
              <a:t>イノベーション</a:t>
            </a:r>
            <a:r>
              <a:rPr lang="en-US" altLang="ja-JP" b="1" dirty="0"/>
              <a:t>ICT</a:t>
            </a:r>
            <a:r>
              <a:rPr lang="ja-JP" altLang="en-US" b="1" dirty="0"/>
              <a:t>ラボ</a:t>
            </a:r>
            <a:br>
              <a:rPr lang="en-US" altLang="ja-JP" b="1" dirty="0"/>
            </a:br>
            <a:r>
              <a:rPr lang="ja-JP" altLang="en-US" b="1" dirty="0"/>
              <a:t>新型コロナ対策テレワーク実態調査</a:t>
            </a:r>
            <a:br>
              <a:rPr lang="en-US" altLang="ja-JP" b="1" dirty="0"/>
            </a:br>
            <a:r>
              <a:rPr lang="ja-JP" altLang="en-US" b="1" dirty="0"/>
              <a:t>（</a:t>
            </a:r>
            <a:r>
              <a:rPr lang="en-US" altLang="ja-JP" b="1" dirty="0"/>
              <a:t>2020/4/13</a:t>
            </a:r>
            <a:r>
              <a:rPr lang="ja-JP" altLang="en-US" b="1" dirty="0"/>
              <a:t>～</a:t>
            </a:r>
            <a:r>
              <a:rPr lang="en-US" altLang="ja-JP" b="1" dirty="0"/>
              <a:t>4/19)</a:t>
            </a:r>
            <a:endParaRPr kumimoji="1" lang="en-US" altLang="ja-JP" b="1" dirty="0"/>
          </a:p>
        </p:txBody>
      </p:sp>
      <p:sp>
        <p:nvSpPr>
          <p:cNvPr id="14" name="テキスト ボックス 13">
            <a:extLst>
              <a:ext uri="{FF2B5EF4-FFF2-40B4-BE49-F238E27FC236}">
                <a16:creationId xmlns:a16="http://schemas.microsoft.com/office/drawing/2014/main" id="{46E56E38-3AED-4B9C-A8E8-581CC2C24E71}"/>
              </a:ext>
            </a:extLst>
          </p:cNvPr>
          <p:cNvSpPr txBox="1"/>
          <p:nvPr/>
        </p:nvSpPr>
        <p:spPr>
          <a:xfrm>
            <a:off x="7013808" y="1104587"/>
            <a:ext cx="1074333" cy="369332"/>
          </a:xfrm>
          <a:prstGeom prst="rect">
            <a:avLst/>
          </a:prstGeom>
          <a:noFill/>
        </p:spPr>
        <p:txBody>
          <a:bodyPr wrap="none" rtlCol="0">
            <a:spAutoFit/>
          </a:bodyPr>
          <a:lstStyle/>
          <a:p>
            <a:r>
              <a:rPr kumimoji="1" lang="ja-JP" altLang="en-US" sz="1800" b="1" dirty="0"/>
              <a:t>（</a:t>
            </a:r>
            <a:r>
              <a:rPr kumimoji="1" lang="en-US" altLang="ja-JP" sz="1800" b="1" dirty="0"/>
              <a:t>n=2917)</a:t>
            </a:r>
          </a:p>
        </p:txBody>
      </p:sp>
      <p:sp>
        <p:nvSpPr>
          <p:cNvPr id="12" name="思考の吹き出し: 雲形 11">
            <a:extLst>
              <a:ext uri="{FF2B5EF4-FFF2-40B4-BE49-F238E27FC236}">
                <a16:creationId xmlns:a16="http://schemas.microsoft.com/office/drawing/2014/main" id="{7D1A1AEF-170D-407E-98A4-763D7D4ECEF6}"/>
              </a:ext>
            </a:extLst>
          </p:cNvPr>
          <p:cNvSpPr/>
          <p:nvPr/>
        </p:nvSpPr>
        <p:spPr bwMode="auto">
          <a:xfrm>
            <a:off x="1187994" y="5631866"/>
            <a:ext cx="2304256" cy="1095493"/>
          </a:xfrm>
          <a:prstGeom prst="cloudCallout">
            <a:avLst>
              <a:gd name="adj1" fmla="val 71360"/>
              <a:gd name="adj2" fmla="val -75773"/>
            </a:avLst>
          </a:prstGeom>
          <a:solidFill>
            <a:srgbClr val="FFCC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rgbClr val="FF0000"/>
                </a:solidFill>
                <a:effectLst/>
                <a:latin typeface="ＭＳ Ｐゴシック" pitchFamily="50" charset="-128"/>
                <a:ea typeface="ＭＳ Ｐゴシック" pitchFamily="50" charset="-128"/>
              </a:rPr>
              <a:t>対象範囲は広そう！</a:t>
            </a:r>
            <a:endParaRPr kumimoji="1" lang="en-US" altLang="ja-JP" sz="14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en-US" altLang="ja-JP" b="1" dirty="0">
                <a:solidFill>
                  <a:srgbClr val="FF0000"/>
                </a:solidFill>
              </a:rPr>
              <a:t>5</a:t>
            </a:r>
            <a:r>
              <a:rPr lang="ja-JP" altLang="en-US" b="1" dirty="0">
                <a:solidFill>
                  <a:srgbClr val="FF0000"/>
                </a:solidFill>
              </a:rPr>
              <a:t>割以上：</a:t>
            </a:r>
            <a:r>
              <a:rPr lang="en-US" altLang="ja-JP" b="1" dirty="0">
                <a:solidFill>
                  <a:srgbClr val="FF0000"/>
                </a:solidFill>
              </a:rPr>
              <a:t>81%</a:t>
            </a:r>
            <a:endParaRPr kumimoji="1" lang="ja-JP" altLang="en-US" sz="1400" b="1" i="0" u="none" strike="noStrike" cap="none" normalizeH="0" baseline="0" dirty="0">
              <a:ln>
                <a:noFill/>
              </a:ln>
              <a:solidFill>
                <a:srgbClr val="FF0000"/>
              </a:solidFill>
              <a:effectLst/>
            </a:endParaRPr>
          </a:p>
        </p:txBody>
      </p:sp>
    </p:spTree>
    <p:extLst>
      <p:ext uri="{BB962C8B-B14F-4D97-AF65-F5344CB8AC3E}">
        <p14:creationId xmlns:p14="http://schemas.microsoft.com/office/powerpoint/2010/main" val="4260525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E10B009-D306-4191-B78B-38109DA82C25}"/>
              </a:ext>
            </a:extLst>
          </p:cNvPr>
          <p:cNvPicPr>
            <a:picLocks noChangeAspect="1"/>
          </p:cNvPicPr>
          <p:nvPr/>
        </p:nvPicPr>
        <p:blipFill>
          <a:blip r:embed="rId3"/>
          <a:stretch>
            <a:fillRect/>
          </a:stretch>
        </p:blipFill>
        <p:spPr>
          <a:xfrm>
            <a:off x="449233" y="1473919"/>
            <a:ext cx="7972425" cy="4238625"/>
          </a:xfrm>
          <a:prstGeom prst="rect">
            <a:avLst/>
          </a:prstGeom>
        </p:spPr>
      </p:pic>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職種ごとのテレワーク利用実態</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a:xfrm>
            <a:off x="7741989" y="6502400"/>
            <a:ext cx="1006475" cy="320675"/>
          </a:xfrm>
        </p:spPr>
        <p:txBody>
          <a:bodyPr/>
          <a:lstStyle/>
          <a:p>
            <a:fld id="{55759F5A-62E4-4C17-A949-250F9517953F}" type="slidenum">
              <a:rPr lang="en-US" altLang="en-US" smtClean="0"/>
              <a:pPr/>
              <a:t>12</a:t>
            </a:fld>
            <a:endParaRPr lang="en-US" altLang="en-US"/>
          </a:p>
        </p:txBody>
      </p:sp>
      <p:sp>
        <p:nvSpPr>
          <p:cNvPr id="5" name="テキスト ボックス 4">
            <a:extLst>
              <a:ext uri="{FF2B5EF4-FFF2-40B4-BE49-F238E27FC236}">
                <a16:creationId xmlns:a16="http://schemas.microsoft.com/office/drawing/2014/main" id="{0B75E161-E38D-4329-9367-8946D11D5ACC}"/>
              </a:ext>
            </a:extLst>
          </p:cNvPr>
          <p:cNvSpPr txBox="1"/>
          <p:nvPr/>
        </p:nvSpPr>
        <p:spPr>
          <a:xfrm>
            <a:off x="6346050" y="5712543"/>
            <a:ext cx="1348447" cy="307777"/>
          </a:xfrm>
          <a:prstGeom prst="rect">
            <a:avLst/>
          </a:prstGeom>
          <a:solidFill>
            <a:srgbClr val="66FFFF"/>
          </a:solidFill>
          <a:ln w="12700">
            <a:solidFill>
              <a:schemeClr val="tx1"/>
            </a:solidFill>
          </a:ln>
        </p:spPr>
        <p:txBody>
          <a:bodyPr wrap="none" rtlCol="0">
            <a:spAutoFit/>
          </a:bodyPr>
          <a:lstStyle/>
          <a:p>
            <a:r>
              <a:rPr kumimoji="1" lang="ja-JP" altLang="en-US" b="1" dirty="0"/>
              <a:t>利用していない</a:t>
            </a:r>
          </a:p>
        </p:txBody>
      </p:sp>
      <p:sp>
        <p:nvSpPr>
          <p:cNvPr id="8" name="テキスト ボックス 7">
            <a:extLst>
              <a:ext uri="{FF2B5EF4-FFF2-40B4-BE49-F238E27FC236}">
                <a16:creationId xmlns:a16="http://schemas.microsoft.com/office/drawing/2014/main" id="{2C01BA30-903E-470A-A9FF-242DB34561AE}"/>
              </a:ext>
            </a:extLst>
          </p:cNvPr>
          <p:cNvSpPr txBox="1"/>
          <p:nvPr/>
        </p:nvSpPr>
        <p:spPr>
          <a:xfrm>
            <a:off x="5113283" y="5712544"/>
            <a:ext cx="970137" cy="307777"/>
          </a:xfrm>
          <a:prstGeom prst="rect">
            <a:avLst/>
          </a:prstGeom>
          <a:solidFill>
            <a:srgbClr val="66FFFF"/>
          </a:solidFill>
          <a:ln w="12700">
            <a:solidFill>
              <a:schemeClr val="tx1"/>
            </a:solidFill>
          </a:ln>
        </p:spPr>
        <p:txBody>
          <a:bodyPr wrap="none" rtlCol="0">
            <a:spAutoFit/>
          </a:bodyPr>
          <a:lstStyle/>
          <a:p>
            <a:r>
              <a:rPr kumimoji="1" lang="ja-JP" altLang="en-US" b="1" dirty="0"/>
              <a:t>月１～２日</a:t>
            </a:r>
          </a:p>
        </p:txBody>
      </p:sp>
      <p:sp>
        <p:nvSpPr>
          <p:cNvPr id="9" name="テキスト ボックス 8">
            <a:extLst>
              <a:ext uri="{FF2B5EF4-FFF2-40B4-BE49-F238E27FC236}">
                <a16:creationId xmlns:a16="http://schemas.microsoft.com/office/drawing/2014/main" id="{EEC78FE8-C54B-40F7-A230-331E22705F7C}"/>
              </a:ext>
            </a:extLst>
          </p:cNvPr>
          <p:cNvSpPr txBox="1"/>
          <p:nvPr/>
        </p:nvSpPr>
        <p:spPr>
          <a:xfrm>
            <a:off x="7020272" y="1132040"/>
            <a:ext cx="970137" cy="307777"/>
          </a:xfrm>
          <a:prstGeom prst="rect">
            <a:avLst/>
          </a:prstGeom>
          <a:solidFill>
            <a:srgbClr val="66FFFF"/>
          </a:solidFill>
          <a:ln w="12700">
            <a:solidFill>
              <a:schemeClr val="tx1"/>
            </a:solidFill>
          </a:ln>
        </p:spPr>
        <p:txBody>
          <a:bodyPr wrap="none" rtlCol="0">
            <a:spAutoFit/>
          </a:bodyPr>
          <a:lstStyle/>
          <a:p>
            <a:r>
              <a:rPr lang="ja-JP" altLang="en-US" b="1" dirty="0"/>
              <a:t>週１～２日</a:t>
            </a:r>
            <a:endParaRPr kumimoji="1" lang="ja-JP" altLang="en-US" b="1" dirty="0"/>
          </a:p>
        </p:txBody>
      </p:sp>
      <p:sp>
        <p:nvSpPr>
          <p:cNvPr id="10" name="テキスト ボックス 9">
            <a:extLst>
              <a:ext uri="{FF2B5EF4-FFF2-40B4-BE49-F238E27FC236}">
                <a16:creationId xmlns:a16="http://schemas.microsoft.com/office/drawing/2014/main" id="{317EAF7D-8BAE-45CD-A4B1-14A8CFADA606}"/>
              </a:ext>
            </a:extLst>
          </p:cNvPr>
          <p:cNvSpPr txBox="1"/>
          <p:nvPr/>
        </p:nvSpPr>
        <p:spPr>
          <a:xfrm>
            <a:off x="3579421" y="1166142"/>
            <a:ext cx="992579" cy="307777"/>
          </a:xfrm>
          <a:prstGeom prst="rect">
            <a:avLst/>
          </a:prstGeom>
          <a:solidFill>
            <a:srgbClr val="66FFFF"/>
          </a:solidFill>
          <a:ln w="12700">
            <a:solidFill>
              <a:schemeClr val="tx1"/>
            </a:solidFill>
          </a:ln>
        </p:spPr>
        <p:txBody>
          <a:bodyPr wrap="none" rtlCol="0">
            <a:spAutoFit/>
          </a:bodyPr>
          <a:lstStyle/>
          <a:p>
            <a:r>
              <a:rPr kumimoji="1" lang="ja-JP" altLang="en-US" b="1" dirty="0"/>
              <a:t>週</a:t>
            </a:r>
            <a:r>
              <a:rPr kumimoji="1" lang="en-US" altLang="ja-JP" b="1" dirty="0"/>
              <a:t>5</a:t>
            </a:r>
            <a:r>
              <a:rPr kumimoji="1" lang="ja-JP" altLang="en-US" b="1" dirty="0"/>
              <a:t>日以上</a:t>
            </a:r>
          </a:p>
        </p:txBody>
      </p:sp>
      <p:sp>
        <p:nvSpPr>
          <p:cNvPr id="11" name="テキスト ボックス 10">
            <a:extLst>
              <a:ext uri="{FF2B5EF4-FFF2-40B4-BE49-F238E27FC236}">
                <a16:creationId xmlns:a16="http://schemas.microsoft.com/office/drawing/2014/main" id="{F09A99A0-E0E7-49B9-BE67-C20E76709B0C}"/>
              </a:ext>
            </a:extLst>
          </p:cNvPr>
          <p:cNvSpPr txBox="1"/>
          <p:nvPr/>
        </p:nvSpPr>
        <p:spPr>
          <a:xfrm>
            <a:off x="5710154" y="1145456"/>
            <a:ext cx="970137" cy="307777"/>
          </a:xfrm>
          <a:prstGeom prst="rect">
            <a:avLst/>
          </a:prstGeom>
          <a:solidFill>
            <a:srgbClr val="66FFFF"/>
          </a:solidFill>
          <a:ln w="12700">
            <a:solidFill>
              <a:schemeClr val="tx1"/>
            </a:solidFill>
          </a:ln>
        </p:spPr>
        <p:txBody>
          <a:bodyPr wrap="none" rtlCol="0">
            <a:spAutoFit/>
          </a:bodyPr>
          <a:lstStyle/>
          <a:p>
            <a:r>
              <a:rPr kumimoji="1" lang="ja-JP" altLang="en-US" b="1" dirty="0"/>
              <a:t>週３～４日</a:t>
            </a:r>
          </a:p>
        </p:txBody>
      </p:sp>
      <p:sp>
        <p:nvSpPr>
          <p:cNvPr id="13" name="テキスト ボックス 12">
            <a:extLst>
              <a:ext uri="{FF2B5EF4-FFF2-40B4-BE49-F238E27FC236}">
                <a16:creationId xmlns:a16="http://schemas.microsoft.com/office/drawing/2014/main" id="{2DAABFA4-2F08-4540-8794-EEA4A97AF36E}"/>
              </a:ext>
            </a:extLst>
          </p:cNvPr>
          <p:cNvSpPr txBox="1"/>
          <p:nvPr/>
        </p:nvSpPr>
        <p:spPr>
          <a:xfrm>
            <a:off x="179512" y="5575302"/>
            <a:ext cx="2884123" cy="954107"/>
          </a:xfrm>
          <a:prstGeom prst="rect">
            <a:avLst/>
          </a:prstGeom>
          <a:noFill/>
        </p:spPr>
        <p:txBody>
          <a:bodyPr wrap="none" rtlCol="0">
            <a:spAutoFit/>
          </a:bodyPr>
          <a:lstStyle/>
          <a:p>
            <a:r>
              <a:rPr kumimoji="1" lang="ja-JP" altLang="en-US" b="1" dirty="0"/>
              <a:t>出展：日経</a:t>
            </a:r>
            <a:r>
              <a:rPr kumimoji="1" lang="en-US" altLang="ja-JP" b="1" dirty="0"/>
              <a:t>BP</a:t>
            </a:r>
            <a:r>
              <a:rPr kumimoji="1" lang="ja-JP" altLang="en-US" b="1" dirty="0"/>
              <a:t>総合研究所</a:t>
            </a:r>
            <a:br>
              <a:rPr lang="en-US" altLang="ja-JP" b="1" dirty="0"/>
            </a:br>
            <a:r>
              <a:rPr lang="ja-JP" altLang="en-US" b="1" dirty="0"/>
              <a:t>イノベーション</a:t>
            </a:r>
            <a:r>
              <a:rPr lang="en-US" altLang="ja-JP" b="1" dirty="0"/>
              <a:t>ICT</a:t>
            </a:r>
            <a:r>
              <a:rPr lang="ja-JP" altLang="en-US" b="1" dirty="0"/>
              <a:t>ラボ</a:t>
            </a:r>
            <a:br>
              <a:rPr lang="en-US" altLang="ja-JP" b="1" dirty="0"/>
            </a:br>
            <a:r>
              <a:rPr lang="ja-JP" altLang="en-US" b="1" dirty="0"/>
              <a:t>新型コロナ対策テレワーク実態調査</a:t>
            </a:r>
            <a:br>
              <a:rPr lang="en-US" altLang="ja-JP" b="1" dirty="0"/>
            </a:br>
            <a:r>
              <a:rPr lang="ja-JP" altLang="en-US" b="1" dirty="0"/>
              <a:t>（</a:t>
            </a:r>
            <a:r>
              <a:rPr lang="en-US" altLang="ja-JP" b="1" dirty="0"/>
              <a:t>2020/4/13</a:t>
            </a:r>
            <a:r>
              <a:rPr lang="ja-JP" altLang="en-US" b="1" dirty="0"/>
              <a:t>～</a:t>
            </a:r>
            <a:r>
              <a:rPr lang="en-US" altLang="ja-JP" b="1" dirty="0"/>
              <a:t>4/19)</a:t>
            </a:r>
            <a:endParaRPr kumimoji="1" lang="en-US" altLang="ja-JP" b="1" dirty="0"/>
          </a:p>
        </p:txBody>
      </p:sp>
      <p:cxnSp>
        <p:nvCxnSpPr>
          <p:cNvPr id="12" name="直線矢印コネクタ 11">
            <a:extLst>
              <a:ext uri="{FF2B5EF4-FFF2-40B4-BE49-F238E27FC236}">
                <a16:creationId xmlns:a16="http://schemas.microsoft.com/office/drawing/2014/main" id="{46C95AF9-A1D9-459B-8AFC-F1EE72E8D3E7}"/>
              </a:ext>
            </a:extLst>
          </p:cNvPr>
          <p:cNvCxnSpPr>
            <a:stCxn id="5" idx="0"/>
          </p:cNvCxnSpPr>
          <p:nvPr/>
        </p:nvCxnSpPr>
        <p:spPr bwMode="auto">
          <a:xfrm flipH="1" flipV="1">
            <a:off x="6732240" y="5085184"/>
            <a:ext cx="288034" cy="627359"/>
          </a:xfrm>
          <a:prstGeom prst="straightConnector1">
            <a:avLst/>
          </a:prstGeom>
          <a:solidFill>
            <a:srgbClr val="66FF33"/>
          </a:solidFill>
          <a:ln w="25400" cap="flat" cmpd="sng" algn="ctr">
            <a:solidFill>
              <a:srgbClr val="FF0000"/>
            </a:solidFill>
            <a:prstDash val="solid"/>
            <a:round/>
            <a:headEnd type="none" w="med" len="med"/>
            <a:tailEnd type="triangle"/>
          </a:ln>
          <a:effectLst/>
        </p:spPr>
      </p:cxnSp>
      <p:cxnSp>
        <p:nvCxnSpPr>
          <p:cNvPr id="16" name="直線矢印コネクタ 15">
            <a:extLst>
              <a:ext uri="{FF2B5EF4-FFF2-40B4-BE49-F238E27FC236}">
                <a16:creationId xmlns:a16="http://schemas.microsoft.com/office/drawing/2014/main" id="{6928983E-BD01-4B63-9C48-3E2DB1C59802}"/>
              </a:ext>
            </a:extLst>
          </p:cNvPr>
          <p:cNvCxnSpPr>
            <a:stCxn id="8" idx="0"/>
          </p:cNvCxnSpPr>
          <p:nvPr/>
        </p:nvCxnSpPr>
        <p:spPr bwMode="auto">
          <a:xfrm flipV="1">
            <a:off x="5598352" y="5157192"/>
            <a:ext cx="20537" cy="555352"/>
          </a:xfrm>
          <a:prstGeom prst="straightConnector1">
            <a:avLst/>
          </a:prstGeom>
          <a:solidFill>
            <a:srgbClr val="66FF33"/>
          </a:solidFill>
          <a:ln w="25400" cap="flat" cmpd="sng" algn="ctr">
            <a:solidFill>
              <a:srgbClr val="FF0000"/>
            </a:solidFill>
            <a:prstDash val="solid"/>
            <a:round/>
            <a:headEnd type="none" w="med" len="med"/>
            <a:tailEnd type="triangle"/>
          </a:ln>
          <a:effectLst/>
        </p:spPr>
      </p:cxnSp>
      <p:cxnSp>
        <p:nvCxnSpPr>
          <p:cNvPr id="18" name="直線矢印コネクタ 17">
            <a:extLst>
              <a:ext uri="{FF2B5EF4-FFF2-40B4-BE49-F238E27FC236}">
                <a16:creationId xmlns:a16="http://schemas.microsoft.com/office/drawing/2014/main" id="{A0B76FC6-3620-47C0-9E50-1CB203C28441}"/>
              </a:ext>
            </a:extLst>
          </p:cNvPr>
          <p:cNvCxnSpPr>
            <a:stCxn id="9" idx="2"/>
          </p:cNvCxnSpPr>
          <p:nvPr/>
        </p:nvCxnSpPr>
        <p:spPr bwMode="auto">
          <a:xfrm flipH="1">
            <a:off x="7020272" y="1439817"/>
            <a:ext cx="485069" cy="188983"/>
          </a:xfrm>
          <a:prstGeom prst="straightConnector1">
            <a:avLst/>
          </a:prstGeom>
          <a:solidFill>
            <a:srgbClr val="66FF33"/>
          </a:solidFill>
          <a:ln w="25400"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1405041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518F385-6B60-4EFE-8F13-7D6A4B523BE4}"/>
              </a:ext>
            </a:extLst>
          </p:cNvPr>
          <p:cNvPicPr>
            <a:picLocks noChangeAspect="1"/>
          </p:cNvPicPr>
          <p:nvPr/>
        </p:nvPicPr>
        <p:blipFill>
          <a:blip r:embed="rId3"/>
          <a:stretch>
            <a:fillRect/>
          </a:stretch>
        </p:blipFill>
        <p:spPr>
          <a:xfrm>
            <a:off x="1548949" y="1463048"/>
            <a:ext cx="5426514" cy="4481860"/>
          </a:xfrm>
          <a:prstGeom prst="rect">
            <a:avLst/>
          </a:prstGeom>
        </p:spPr>
      </p:pic>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a:t>
            </a:r>
            <a:r>
              <a:rPr lang="ja-JP" altLang="en-US" sz="2600" dirty="0"/>
              <a:t>利用で生産性は向上したか？</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13</a:t>
            </a:fld>
            <a:endParaRPr lang="en-US" altLang="en-US"/>
          </a:p>
        </p:txBody>
      </p:sp>
      <p:sp>
        <p:nvSpPr>
          <p:cNvPr id="5" name="テキスト ボックス 4">
            <a:extLst>
              <a:ext uri="{FF2B5EF4-FFF2-40B4-BE49-F238E27FC236}">
                <a16:creationId xmlns:a16="http://schemas.microsoft.com/office/drawing/2014/main" id="{0B75E161-E38D-4329-9367-8946D11D5ACC}"/>
              </a:ext>
            </a:extLst>
          </p:cNvPr>
          <p:cNvSpPr txBox="1"/>
          <p:nvPr/>
        </p:nvSpPr>
        <p:spPr>
          <a:xfrm>
            <a:off x="6648817" y="3544694"/>
            <a:ext cx="1202573" cy="523220"/>
          </a:xfrm>
          <a:prstGeom prst="rect">
            <a:avLst/>
          </a:prstGeom>
          <a:solidFill>
            <a:srgbClr val="66FFFF"/>
          </a:solidFill>
          <a:ln w="12700">
            <a:solidFill>
              <a:schemeClr val="tx1"/>
            </a:solidFill>
          </a:ln>
        </p:spPr>
        <p:txBody>
          <a:bodyPr wrap="none" rtlCol="0">
            <a:spAutoFit/>
          </a:bodyPr>
          <a:lstStyle/>
          <a:p>
            <a:r>
              <a:rPr kumimoji="1" lang="ja-JP" altLang="en-US" b="1" dirty="0"/>
              <a:t>１００％</a:t>
            </a:r>
            <a:br>
              <a:rPr kumimoji="1" lang="en-US" altLang="ja-JP" b="1" dirty="0"/>
            </a:br>
            <a:r>
              <a:rPr kumimoji="1" lang="ja-JP" altLang="en-US" b="1" dirty="0"/>
              <a:t>（変わらない）</a:t>
            </a:r>
          </a:p>
        </p:txBody>
      </p:sp>
      <p:sp>
        <p:nvSpPr>
          <p:cNvPr id="8" name="テキスト ボックス 7">
            <a:extLst>
              <a:ext uri="{FF2B5EF4-FFF2-40B4-BE49-F238E27FC236}">
                <a16:creationId xmlns:a16="http://schemas.microsoft.com/office/drawing/2014/main" id="{2C01BA30-903E-470A-A9FF-242DB34561AE}"/>
              </a:ext>
            </a:extLst>
          </p:cNvPr>
          <p:cNvSpPr txBox="1"/>
          <p:nvPr/>
        </p:nvSpPr>
        <p:spPr>
          <a:xfrm>
            <a:off x="3881753" y="5884720"/>
            <a:ext cx="1160895" cy="307777"/>
          </a:xfrm>
          <a:prstGeom prst="rect">
            <a:avLst/>
          </a:prstGeom>
          <a:solidFill>
            <a:srgbClr val="66FFFF"/>
          </a:solidFill>
          <a:ln w="12700">
            <a:solidFill>
              <a:schemeClr val="tx1"/>
            </a:solidFill>
          </a:ln>
        </p:spPr>
        <p:txBody>
          <a:bodyPr wrap="none" rtlCol="0">
            <a:spAutoFit/>
          </a:bodyPr>
          <a:lstStyle/>
          <a:p>
            <a:r>
              <a:rPr kumimoji="1" lang="ja-JP" altLang="en-US" b="1" dirty="0"/>
              <a:t>８０～１００％</a:t>
            </a:r>
          </a:p>
        </p:txBody>
      </p:sp>
      <p:sp>
        <p:nvSpPr>
          <p:cNvPr id="9" name="テキスト ボックス 8">
            <a:extLst>
              <a:ext uri="{FF2B5EF4-FFF2-40B4-BE49-F238E27FC236}">
                <a16:creationId xmlns:a16="http://schemas.microsoft.com/office/drawing/2014/main" id="{EEC78FE8-C54B-40F7-A230-331E22705F7C}"/>
              </a:ext>
            </a:extLst>
          </p:cNvPr>
          <p:cNvSpPr txBox="1"/>
          <p:nvPr/>
        </p:nvSpPr>
        <p:spPr>
          <a:xfrm>
            <a:off x="1259632" y="3550089"/>
            <a:ext cx="1037463" cy="307777"/>
          </a:xfrm>
          <a:prstGeom prst="rect">
            <a:avLst/>
          </a:prstGeom>
          <a:solidFill>
            <a:srgbClr val="66FFFF"/>
          </a:solidFill>
          <a:ln w="12700">
            <a:solidFill>
              <a:schemeClr val="tx1"/>
            </a:solidFill>
          </a:ln>
        </p:spPr>
        <p:txBody>
          <a:bodyPr wrap="none" rtlCol="0">
            <a:spAutoFit/>
          </a:bodyPr>
          <a:lstStyle/>
          <a:p>
            <a:r>
              <a:rPr kumimoji="1" lang="ja-JP" altLang="en-US" b="1" dirty="0"/>
              <a:t>６０～８０％</a:t>
            </a:r>
          </a:p>
        </p:txBody>
      </p:sp>
      <p:sp>
        <p:nvSpPr>
          <p:cNvPr id="10" name="テキスト ボックス 9">
            <a:extLst>
              <a:ext uri="{FF2B5EF4-FFF2-40B4-BE49-F238E27FC236}">
                <a16:creationId xmlns:a16="http://schemas.microsoft.com/office/drawing/2014/main" id="{317EAF7D-8BAE-45CD-A4B1-14A8CFADA606}"/>
              </a:ext>
            </a:extLst>
          </p:cNvPr>
          <p:cNvSpPr txBox="1"/>
          <p:nvPr/>
        </p:nvSpPr>
        <p:spPr>
          <a:xfrm>
            <a:off x="3688546" y="1084189"/>
            <a:ext cx="970137" cy="307777"/>
          </a:xfrm>
          <a:prstGeom prst="rect">
            <a:avLst/>
          </a:prstGeom>
          <a:solidFill>
            <a:srgbClr val="66FFFF"/>
          </a:solidFill>
          <a:ln w="12700">
            <a:solidFill>
              <a:schemeClr val="tx1"/>
            </a:solidFill>
          </a:ln>
        </p:spPr>
        <p:txBody>
          <a:bodyPr wrap="none" rtlCol="0">
            <a:spAutoFit/>
          </a:bodyPr>
          <a:lstStyle/>
          <a:p>
            <a:r>
              <a:rPr kumimoji="1" lang="ja-JP" altLang="en-US" b="1" dirty="0"/>
              <a:t>２０％未満</a:t>
            </a:r>
          </a:p>
        </p:txBody>
      </p:sp>
      <p:sp>
        <p:nvSpPr>
          <p:cNvPr id="11" name="テキスト ボックス 10">
            <a:extLst>
              <a:ext uri="{FF2B5EF4-FFF2-40B4-BE49-F238E27FC236}">
                <a16:creationId xmlns:a16="http://schemas.microsoft.com/office/drawing/2014/main" id="{F09A99A0-E0E7-49B9-BE67-C20E76709B0C}"/>
              </a:ext>
            </a:extLst>
          </p:cNvPr>
          <p:cNvSpPr txBox="1"/>
          <p:nvPr/>
        </p:nvSpPr>
        <p:spPr>
          <a:xfrm>
            <a:off x="4930437" y="1155271"/>
            <a:ext cx="1093569" cy="307777"/>
          </a:xfrm>
          <a:prstGeom prst="rect">
            <a:avLst/>
          </a:prstGeom>
          <a:solidFill>
            <a:srgbClr val="66FFFF"/>
          </a:solidFill>
          <a:ln w="12700">
            <a:solidFill>
              <a:schemeClr val="tx1"/>
            </a:solidFill>
          </a:ln>
        </p:spPr>
        <p:txBody>
          <a:bodyPr wrap="none" rtlCol="0">
            <a:spAutoFit/>
          </a:bodyPr>
          <a:lstStyle/>
          <a:p>
            <a:r>
              <a:rPr kumimoji="1" lang="ja-JP" altLang="en-US" b="1" dirty="0"/>
              <a:t>１２０％以上</a:t>
            </a:r>
          </a:p>
        </p:txBody>
      </p:sp>
      <p:sp>
        <p:nvSpPr>
          <p:cNvPr id="13" name="テキスト ボックス 12">
            <a:extLst>
              <a:ext uri="{FF2B5EF4-FFF2-40B4-BE49-F238E27FC236}">
                <a16:creationId xmlns:a16="http://schemas.microsoft.com/office/drawing/2014/main" id="{2DAABFA4-2F08-4540-8794-EEA4A97AF36E}"/>
              </a:ext>
            </a:extLst>
          </p:cNvPr>
          <p:cNvSpPr txBox="1"/>
          <p:nvPr/>
        </p:nvSpPr>
        <p:spPr>
          <a:xfrm>
            <a:off x="5757046" y="5445636"/>
            <a:ext cx="2884123" cy="954107"/>
          </a:xfrm>
          <a:prstGeom prst="rect">
            <a:avLst/>
          </a:prstGeom>
          <a:noFill/>
        </p:spPr>
        <p:txBody>
          <a:bodyPr wrap="none" rtlCol="0">
            <a:spAutoFit/>
          </a:bodyPr>
          <a:lstStyle/>
          <a:p>
            <a:r>
              <a:rPr kumimoji="1" lang="ja-JP" altLang="en-US" b="1" dirty="0"/>
              <a:t>出展：日経</a:t>
            </a:r>
            <a:r>
              <a:rPr kumimoji="1" lang="en-US" altLang="ja-JP" b="1" dirty="0"/>
              <a:t>BP</a:t>
            </a:r>
            <a:r>
              <a:rPr kumimoji="1" lang="ja-JP" altLang="en-US" b="1" dirty="0"/>
              <a:t>総合研究所</a:t>
            </a:r>
            <a:br>
              <a:rPr lang="en-US" altLang="ja-JP" b="1" dirty="0"/>
            </a:br>
            <a:r>
              <a:rPr lang="ja-JP" altLang="en-US" b="1" dirty="0"/>
              <a:t>イノベーション</a:t>
            </a:r>
            <a:r>
              <a:rPr lang="en-US" altLang="ja-JP" b="1" dirty="0"/>
              <a:t>ICT</a:t>
            </a:r>
            <a:r>
              <a:rPr lang="ja-JP" altLang="en-US" b="1" dirty="0"/>
              <a:t>ラボ</a:t>
            </a:r>
            <a:br>
              <a:rPr lang="en-US" altLang="ja-JP" b="1" dirty="0"/>
            </a:br>
            <a:r>
              <a:rPr lang="ja-JP" altLang="en-US" b="1" dirty="0"/>
              <a:t>新型コロナ対策テレワーク実態調査</a:t>
            </a:r>
            <a:br>
              <a:rPr lang="en-US" altLang="ja-JP" b="1" dirty="0"/>
            </a:br>
            <a:r>
              <a:rPr lang="ja-JP" altLang="en-US" b="1" dirty="0"/>
              <a:t>（</a:t>
            </a:r>
            <a:r>
              <a:rPr lang="en-US" altLang="ja-JP" b="1" dirty="0"/>
              <a:t>2020/4/13</a:t>
            </a:r>
            <a:r>
              <a:rPr lang="ja-JP" altLang="en-US" b="1" dirty="0"/>
              <a:t>～</a:t>
            </a:r>
            <a:r>
              <a:rPr lang="en-US" altLang="ja-JP" b="1" dirty="0"/>
              <a:t>4/19)</a:t>
            </a:r>
            <a:endParaRPr kumimoji="1" lang="en-US" altLang="ja-JP" b="1" dirty="0"/>
          </a:p>
        </p:txBody>
      </p:sp>
      <p:sp>
        <p:nvSpPr>
          <p:cNvPr id="14" name="テキスト ボックス 13">
            <a:extLst>
              <a:ext uri="{FF2B5EF4-FFF2-40B4-BE49-F238E27FC236}">
                <a16:creationId xmlns:a16="http://schemas.microsoft.com/office/drawing/2014/main" id="{46E56E38-3AED-4B9C-A8E8-581CC2C24E71}"/>
              </a:ext>
            </a:extLst>
          </p:cNvPr>
          <p:cNvSpPr txBox="1"/>
          <p:nvPr/>
        </p:nvSpPr>
        <p:spPr>
          <a:xfrm>
            <a:off x="6975462" y="1104587"/>
            <a:ext cx="1074333" cy="369332"/>
          </a:xfrm>
          <a:prstGeom prst="rect">
            <a:avLst/>
          </a:prstGeom>
          <a:noFill/>
        </p:spPr>
        <p:txBody>
          <a:bodyPr wrap="none" rtlCol="0">
            <a:spAutoFit/>
          </a:bodyPr>
          <a:lstStyle/>
          <a:p>
            <a:r>
              <a:rPr kumimoji="1" lang="ja-JP" altLang="en-US" sz="1800" b="1" dirty="0"/>
              <a:t>（</a:t>
            </a:r>
            <a:r>
              <a:rPr kumimoji="1" lang="en-US" altLang="ja-JP" sz="1800" b="1" dirty="0"/>
              <a:t>n=2207)</a:t>
            </a:r>
          </a:p>
        </p:txBody>
      </p:sp>
      <p:sp>
        <p:nvSpPr>
          <p:cNvPr id="15" name="テキスト ボックス 14">
            <a:extLst>
              <a:ext uri="{FF2B5EF4-FFF2-40B4-BE49-F238E27FC236}">
                <a16:creationId xmlns:a16="http://schemas.microsoft.com/office/drawing/2014/main" id="{69EB2AC3-3CF4-4A7D-97B5-79A4F284F9E0}"/>
              </a:ext>
            </a:extLst>
          </p:cNvPr>
          <p:cNvSpPr txBox="1"/>
          <p:nvPr/>
        </p:nvSpPr>
        <p:spPr>
          <a:xfrm>
            <a:off x="5518398" y="1859196"/>
            <a:ext cx="1284327" cy="307777"/>
          </a:xfrm>
          <a:prstGeom prst="rect">
            <a:avLst/>
          </a:prstGeom>
          <a:solidFill>
            <a:srgbClr val="66FFFF"/>
          </a:solidFill>
          <a:ln w="12700">
            <a:solidFill>
              <a:schemeClr val="tx1"/>
            </a:solidFill>
          </a:ln>
        </p:spPr>
        <p:txBody>
          <a:bodyPr wrap="none" rtlCol="0">
            <a:spAutoFit/>
          </a:bodyPr>
          <a:lstStyle/>
          <a:p>
            <a:r>
              <a:rPr kumimoji="1" lang="ja-JP" altLang="en-US" b="1" dirty="0"/>
              <a:t>１００～１２０％</a:t>
            </a:r>
          </a:p>
        </p:txBody>
      </p:sp>
      <p:sp>
        <p:nvSpPr>
          <p:cNvPr id="16" name="テキスト ボックス 15">
            <a:extLst>
              <a:ext uri="{FF2B5EF4-FFF2-40B4-BE49-F238E27FC236}">
                <a16:creationId xmlns:a16="http://schemas.microsoft.com/office/drawing/2014/main" id="{DCE693FE-7823-49CD-843A-3DDA9E42BA80}"/>
              </a:ext>
            </a:extLst>
          </p:cNvPr>
          <p:cNvSpPr txBox="1"/>
          <p:nvPr/>
        </p:nvSpPr>
        <p:spPr>
          <a:xfrm>
            <a:off x="2289877" y="2011596"/>
            <a:ext cx="1037463" cy="307777"/>
          </a:xfrm>
          <a:prstGeom prst="rect">
            <a:avLst/>
          </a:prstGeom>
          <a:solidFill>
            <a:srgbClr val="66FFFF"/>
          </a:solidFill>
          <a:ln w="12700">
            <a:solidFill>
              <a:schemeClr val="tx1"/>
            </a:solidFill>
          </a:ln>
        </p:spPr>
        <p:txBody>
          <a:bodyPr wrap="none" rtlCol="0">
            <a:spAutoFit/>
          </a:bodyPr>
          <a:lstStyle/>
          <a:p>
            <a:r>
              <a:rPr kumimoji="1" lang="ja-JP" altLang="en-US" b="1" dirty="0"/>
              <a:t>４０～６０％</a:t>
            </a:r>
          </a:p>
        </p:txBody>
      </p:sp>
      <p:sp>
        <p:nvSpPr>
          <p:cNvPr id="17" name="テキスト ボックス 16">
            <a:extLst>
              <a:ext uri="{FF2B5EF4-FFF2-40B4-BE49-F238E27FC236}">
                <a16:creationId xmlns:a16="http://schemas.microsoft.com/office/drawing/2014/main" id="{259B10A6-ADB7-41BF-9CA5-D966E05BEC72}"/>
              </a:ext>
            </a:extLst>
          </p:cNvPr>
          <p:cNvSpPr txBox="1"/>
          <p:nvPr/>
        </p:nvSpPr>
        <p:spPr>
          <a:xfrm>
            <a:off x="1941367" y="1423331"/>
            <a:ext cx="1037463" cy="307777"/>
          </a:xfrm>
          <a:prstGeom prst="rect">
            <a:avLst/>
          </a:prstGeom>
          <a:solidFill>
            <a:srgbClr val="66FFFF"/>
          </a:solidFill>
          <a:ln w="12700">
            <a:solidFill>
              <a:schemeClr val="tx1"/>
            </a:solidFill>
          </a:ln>
        </p:spPr>
        <p:txBody>
          <a:bodyPr wrap="none" rtlCol="0">
            <a:spAutoFit/>
          </a:bodyPr>
          <a:lstStyle/>
          <a:p>
            <a:r>
              <a:rPr kumimoji="1" lang="ja-JP" altLang="en-US" b="1" dirty="0"/>
              <a:t>２０～４０％</a:t>
            </a:r>
          </a:p>
        </p:txBody>
      </p:sp>
      <p:sp>
        <p:nvSpPr>
          <p:cNvPr id="4" name="思考の吹き出し: 雲形 3">
            <a:extLst>
              <a:ext uri="{FF2B5EF4-FFF2-40B4-BE49-F238E27FC236}">
                <a16:creationId xmlns:a16="http://schemas.microsoft.com/office/drawing/2014/main" id="{98F5C2BF-B175-4265-BDAC-085D1B02CE94}"/>
              </a:ext>
            </a:extLst>
          </p:cNvPr>
          <p:cNvSpPr/>
          <p:nvPr/>
        </p:nvSpPr>
        <p:spPr bwMode="auto">
          <a:xfrm>
            <a:off x="6699262" y="2186076"/>
            <a:ext cx="2304256" cy="1095493"/>
          </a:xfrm>
          <a:prstGeom prst="cloudCallout">
            <a:avLst>
              <a:gd name="adj1" fmla="val -100600"/>
              <a:gd name="adj2" fmla="val -53008"/>
            </a:avLst>
          </a:prstGeom>
          <a:solidFill>
            <a:srgbClr val="FFCC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rgbClr val="FF0000"/>
                </a:solidFill>
                <a:effectLst/>
                <a:latin typeface="ＭＳ Ｐゴシック" pitchFamily="50" charset="-128"/>
                <a:ea typeface="ＭＳ Ｐゴシック" pitchFamily="50" charset="-128"/>
              </a:rPr>
              <a:t>意外と生産性は</a:t>
            </a:r>
            <a:endParaRPr kumimoji="1" lang="en-US" altLang="ja-JP" sz="14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b="1" dirty="0">
                <a:solidFill>
                  <a:srgbClr val="FF0000"/>
                </a:solidFill>
              </a:rPr>
              <a:t>上がらない？</a:t>
            </a:r>
            <a:endParaRPr kumimoji="1" lang="ja-JP" altLang="en-US" sz="1400" b="1" i="0" u="none" strike="noStrike" cap="none" normalizeH="0" baseline="0" dirty="0">
              <a:ln>
                <a:noFill/>
              </a:ln>
              <a:solidFill>
                <a:srgbClr val="FF0000"/>
              </a:solidFill>
              <a:effectLst/>
            </a:endParaRPr>
          </a:p>
        </p:txBody>
      </p:sp>
    </p:spTree>
    <p:extLst>
      <p:ext uri="{BB962C8B-B14F-4D97-AF65-F5344CB8AC3E}">
        <p14:creationId xmlns:p14="http://schemas.microsoft.com/office/powerpoint/2010/main" val="3437253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14</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テレワークの</a:t>
            </a:r>
            <a:endPar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4800" dirty="0">
                <a:solidFill>
                  <a:srgbClr val="FF0000"/>
                </a:solidFill>
              </a:rPr>
              <a:t>導入方法</a:t>
            </a:r>
            <a:endPar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184828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C80B5471-455F-4867-B20D-019658EACA4F}"/>
              </a:ext>
            </a:extLst>
          </p:cNvPr>
          <p:cNvSpPr/>
          <p:nvPr/>
        </p:nvSpPr>
        <p:spPr bwMode="auto">
          <a:xfrm>
            <a:off x="4355976" y="1808820"/>
            <a:ext cx="2304256" cy="3384376"/>
          </a:xfrm>
          <a:prstGeom prst="roundRect">
            <a:avLst/>
          </a:prstGeom>
          <a:gradFill flip="none" rotWithShape="1">
            <a:gsLst>
              <a:gs pos="0">
                <a:srgbClr val="3399FF">
                  <a:tint val="66000"/>
                  <a:satMod val="160000"/>
                </a:srgbClr>
              </a:gs>
              <a:gs pos="50000">
                <a:srgbClr val="3399FF">
                  <a:tint val="44500"/>
                  <a:satMod val="160000"/>
                </a:srgbClr>
              </a:gs>
              <a:gs pos="100000">
                <a:srgbClr val="3399FF">
                  <a:tint val="23500"/>
                  <a:satMod val="160000"/>
                </a:srgbClr>
              </a:gs>
            </a:gsLst>
            <a:path path="circle">
              <a:fillToRect l="100000" t="100000"/>
            </a:path>
            <a:tileRect r="-100000" b="-100000"/>
          </a:gra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テレワークの導入ステップ</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15</a:t>
            </a:fld>
            <a:endParaRPr lang="en-US" altLang="en-US"/>
          </a:p>
        </p:txBody>
      </p:sp>
      <p:sp>
        <p:nvSpPr>
          <p:cNvPr id="3" name="正方形/長方形 2">
            <a:extLst>
              <a:ext uri="{FF2B5EF4-FFF2-40B4-BE49-F238E27FC236}">
                <a16:creationId xmlns:a16="http://schemas.microsoft.com/office/drawing/2014/main" id="{E7047080-34FC-4A11-BF5B-44B41B48175F}"/>
              </a:ext>
            </a:extLst>
          </p:cNvPr>
          <p:cNvSpPr/>
          <p:nvPr/>
        </p:nvSpPr>
        <p:spPr bwMode="auto">
          <a:xfrm>
            <a:off x="437723" y="1412776"/>
            <a:ext cx="1484508" cy="792088"/>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①：全体方針を</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b="1" dirty="0"/>
              <a:t>決定する</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6" name="正方形/長方形 5">
            <a:extLst>
              <a:ext uri="{FF2B5EF4-FFF2-40B4-BE49-F238E27FC236}">
                <a16:creationId xmlns:a16="http://schemas.microsoft.com/office/drawing/2014/main" id="{00020369-2C86-4586-B90C-693BBF080A23}"/>
              </a:ext>
            </a:extLst>
          </p:cNvPr>
          <p:cNvSpPr/>
          <p:nvPr/>
        </p:nvSpPr>
        <p:spPr bwMode="auto">
          <a:xfrm>
            <a:off x="4680372" y="4185084"/>
            <a:ext cx="1620000" cy="792088"/>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⑥：セキュリティ対策</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b="1" dirty="0"/>
              <a:t>の実施</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8" name="正方形/長方形 7">
            <a:extLst>
              <a:ext uri="{FF2B5EF4-FFF2-40B4-BE49-F238E27FC236}">
                <a16:creationId xmlns:a16="http://schemas.microsoft.com/office/drawing/2014/main" id="{14F5B24A-6DA1-48D2-A0B0-5B7FC6E4C796}"/>
              </a:ext>
            </a:extLst>
          </p:cNvPr>
          <p:cNvSpPr/>
          <p:nvPr/>
        </p:nvSpPr>
        <p:spPr bwMode="auto">
          <a:xfrm>
            <a:off x="4680372" y="3073317"/>
            <a:ext cx="1620000" cy="792088"/>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⑤：</a:t>
            </a: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ICT</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環境の</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整備</a:t>
            </a:r>
          </a:p>
        </p:txBody>
      </p:sp>
      <p:sp>
        <p:nvSpPr>
          <p:cNvPr id="9" name="正方形/長方形 8">
            <a:extLst>
              <a:ext uri="{FF2B5EF4-FFF2-40B4-BE49-F238E27FC236}">
                <a16:creationId xmlns:a16="http://schemas.microsoft.com/office/drawing/2014/main" id="{86F753DC-06EC-4F3F-8F4E-7E3E7E04D6D4}"/>
              </a:ext>
            </a:extLst>
          </p:cNvPr>
          <p:cNvSpPr/>
          <p:nvPr/>
        </p:nvSpPr>
        <p:spPr bwMode="auto">
          <a:xfrm>
            <a:off x="4680372" y="1961551"/>
            <a:ext cx="1620000" cy="792088"/>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④：ルールを</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b="1" dirty="0"/>
              <a:t>つくる</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0" name="正方形/長方形 9">
            <a:extLst>
              <a:ext uri="{FF2B5EF4-FFF2-40B4-BE49-F238E27FC236}">
                <a16:creationId xmlns:a16="http://schemas.microsoft.com/office/drawing/2014/main" id="{C257B858-FD6B-4F36-AF56-E75010451230}"/>
              </a:ext>
            </a:extLst>
          </p:cNvPr>
          <p:cNvSpPr/>
          <p:nvPr/>
        </p:nvSpPr>
        <p:spPr bwMode="auto">
          <a:xfrm>
            <a:off x="7200472" y="3073317"/>
            <a:ext cx="1475984" cy="792088"/>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⑦：テレワークの</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導入</a:t>
            </a:r>
          </a:p>
        </p:txBody>
      </p:sp>
      <p:sp>
        <p:nvSpPr>
          <p:cNvPr id="11" name="正方形/長方形 10">
            <a:extLst>
              <a:ext uri="{FF2B5EF4-FFF2-40B4-BE49-F238E27FC236}">
                <a16:creationId xmlns:a16="http://schemas.microsoft.com/office/drawing/2014/main" id="{2BC0B976-0764-4D09-AC1F-E1179F6D545A}"/>
              </a:ext>
            </a:extLst>
          </p:cNvPr>
          <p:cNvSpPr/>
          <p:nvPr/>
        </p:nvSpPr>
        <p:spPr bwMode="auto">
          <a:xfrm>
            <a:off x="5922420" y="5575585"/>
            <a:ext cx="1620000" cy="792088"/>
          </a:xfrm>
          <a:prstGeom prst="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⑧：テレワークを</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b="1" dirty="0"/>
              <a:t>評価・改善する</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2" name="四角形: 角を丸くする 11">
            <a:extLst>
              <a:ext uri="{FF2B5EF4-FFF2-40B4-BE49-F238E27FC236}">
                <a16:creationId xmlns:a16="http://schemas.microsoft.com/office/drawing/2014/main" id="{9B32737C-6507-4BB0-B7FA-F823C7900D30}"/>
              </a:ext>
            </a:extLst>
          </p:cNvPr>
          <p:cNvSpPr/>
          <p:nvPr/>
        </p:nvSpPr>
        <p:spPr bwMode="auto">
          <a:xfrm>
            <a:off x="2195744" y="1633657"/>
            <a:ext cx="6696736" cy="3797912"/>
          </a:xfrm>
          <a:prstGeom prst="roundRect">
            <a:avLst/>
          </a:prstGeom>
          <a:noFill/>
          <a:ln w="38100" cap="flat" cmpd="sng" algn="ctr">
            <a:solidFill>
              <a:srgbClr val="FF0000"/>
            </a:solidFill>
            <a:prstDash val="lgDash"/>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cxnSp>
        <p:nvCxnSpPr>
          <p:cNvPr id="14" name="コネクタ: カギ線 13">
            <a:extLst>
              <a:ext uri="{FF2B5EF4-FFF2-40B4-BE49-F238E27FC236}">
                <a16:creationId xmlns:a16="http://schemas.microsoft.com/office/drawing/2014/main" id="{69307891-5C90-4474-989A-58491FA85BEF}"/>
              </a:ext>
            </a:extLst>
          </p:cNvPr>
          <p:cNvCxnSpPr>
            <a:cxnSpLocks/>
            <a:stCxn id="10" idx="2"/>
            <a:endCxn id="11" idx="3"/>
          </p:cNvCxnSpPr>
          <p:nvPr/>
        </p:nvCxnSpPr>
        <p:spPr bwMode="auto">
          <a:xfrm rot="5400000">
            <a:off x="6687330" y="4720495"/>
            <a:ext cx="2106224" cy="396044"/>
          </a:xfrm>
          <a:prstGeom prst="bentConnector2">
            <a:avLst/>
          </a:prstGeom>
          <a:solidFill>
            <a:srgbClr val="66FF33"/>
          </a:solidFill>
          <a:ln w="50800" cap="flat" cmpd="sng" algn="ctr">
            <a:solidFill>
              <a:schemeClr val="tx1"/>
            </a:solidFill>
            <a:prstDash val="solid"/>
            <a:round/>
            <a:headEnd type="none" w="med" len="med"/>
            <a:tailEnd type="triangle"/>
          </a:ln>
          <a:effectLst/>
        </p:spPr>
      </p:cxnSp>
      <p:cxnSp>
        <p:nvCxnSpPr>
          <p:cNvPr id="16" name="コネクタ: カギ線 15">
            <a:extLst>
              <a:ext uri="{FF2B5EF4-FFF2-40B4-BE49-F238E27FC236}">
                <a16:creationId xmlns:a16="http://schemas.microsoft.com/office/drawing/2014/main" id="{698DB8C2-2D70-4630-8668-F977DBA9745E}"/>
              </a:ext>
            </a:extLst>
          </p:cNvPr>
          <p:cNvCxnSpPr>
            <a:cxnSpLocks/>
            <a:stCxn id="11" idx="1"/>
            <a:endCxn id="4" idx="2"/>
          </p:cNvCxnSpPr>
          <p:nvPr/>
        </p:nvCxnSpPr>
        <p:spPr bwMode="auto">
          <a:xfrm rot="10800000">
            <a:off x="5508104" y="5193197"/>
            <a:ext cx="414316" cy="778433"/>
          </a:xfrm>
          <a:prstGeom prst="bentConnector2">
            <a:avLst/>
          </a:prstGeom>
          <a:solidFill>
            <a:srgbClr val="66FF33"/>
          </a:solidFill>
          <a:ln w="50800" cap="flat" cmpd="sng" algn="ctr">
            <a:solidFill>
              <a:schemeClr val="tx1"/>
            </a:solidFill>
            <a:prstDash val="solid"/>
            <a:round/>
            <a:headEnd type="none" w="med" len="med"/>
            <a:tailEnd type="triangle"/>
          </a:ln>
          <a:effectLst/>
        </p:spPr>
      </p:cxnSp>
      <p:cxnSp>
        <p:nvCxnSpPr>
          <p:cNvPr id="19" name="直線矢印コネクタ 18">
            <a:extLst>
              <a:ext uri="{FF2B5EF4-FFF2-40B4-BE49-F238E27FC236}">
                <a16:creationId xmlns:a16="http://schemas.microsoft.com/office/drawing/2014/main" id="{05DDD939-3EE6-46E6-BE4F-F2DF346EFF87}"/>
              </a:ext>
            </a:extLst>
          </p:cNvPr>
          <p:cNvCxnSpPr>
            <a:cxnSpLocks/>
          </p:cNvCxnSpPr>
          <p:nvPr/>
        </p:nvCxnSpPr>
        <p:spPr bwMode="auto">
          <a:xfrm>
            <a:off x="1159123" y="2204864"/>
            <a:ext cx="0" cy="1091065"/>
          </a:xfrm>
          <a:prstGeom prst="straightConnector1">
            <a:avLst/>
          </a:prstGeom>
          <a:solidFill>
            <a:srgbClr val="66FF33"/>
          </a:solidFill>
          <a:ln w="50800" cap="flat" cmpd="sng" algn="ctr">
            <a:solidFill>
              <a:schemeClr val="tx1"/>
            </a:solidFill>
            <a:prstDash val="solid"/>
            <a:round/>
            <a:headEnd type="none" w="med" len="med"/>
            <a:tailEnd type="triangle"/>
          </a:ln>
          <a:effectLst/>
        </p:spPr>
      </p:cxnSp>
      <p:sp>
        <p:nvSpPr>
          <p:cNvPr id="22" name="矢印: 右 21">
            <a:extLst>
              <a:ext uri="{FF2B5EF4-FFF2-40B4-BE49-F238E27FC236}">
                <a16:creationId xmlns:a16="http://schemas.microsoft.com/office/drawing/2014/main" id="{EF49606B-D2B7-479F-A208-5115ACA00552}"/>
              </a:ext>
            </a:extLst>
          </p:cNvPr>
          <p:cNvSpPr/>
          <p:nvPr/>
        </p:nvSpPr>
        <p:spPr bwMode="auto">
          <a:xfrm>
            <a:off x="1922231" y="3212974"/>
            <a:ext cx="506603" cy="576043"/>
          </a:xfrm>
          <a:prstGeom prst="rightArrow">
            <a:avLst/>
          </a:prstGeom>
          <a:solidFill>
            <a:srgbClr val="FF00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28" name="正方形/長方形 27">
            <a:extLst>
              <a:ext uri="{FF2B5EF4-FFF2-40B4-BE49-F238E27FC236}">
                <a16:creationId xmlns:a16="http://schemas.microsoft.com/office/drawing/2014/main" id="{43806146-E5CD-46DB-B36A-986BEB1D7440}"/>
              </a:ext>
            </a:extLst>
          </p:cNvPr>
          <p:cNvSpPr/>
          <p:nvPr/>
        </p:nvSpPr>
        <p:spPr bwMode="auto">
          <a:xfrm>
            <a:off x="437723" y="3073317"/>
            <a:ext cx="1484508" cy="792088"/>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②：現状把握</a:t>
            </a:r>
          </a:p>
        </p:txBody>
      </p:sp>
      <p:sp>
        <p:nvSpPr>
          <p:cNvPr id="20" name="正方形/長方形 19">
            <a:extLst>
              <a:ext uri="{FF2B5EF4-FFF2-40B4-BE49-F238E27FC236}">
                <a16:creationId xmlns:a16="http://schemas.microsoft.com/office/drawing/2014/main" id="{6927BACD-F92F-44F0-BEC2-AB5806BA9CB3}"/>
              </a:ext>
            </a:extLst>
          </p:cNvPr>
          <p:cNvSpPr/>
          <p:nvPr/>
        </p:nvSpPr>
        <p:spPr bwMode="auto">
          <a:xfrm>
            <a:off x="2415990" y="3073317"/>
            <a:ext cx="1395452" cy="792088"/>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③：推進体制の</a:t>
            </a:r>
            <a:b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b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構築</a:t>
            </a:r>
          </a:p>
        </p:txBody>
      </p:sp>
      <p:sp>
        <p:nvSpPr>
          <p:cNvPr id="26" name="矢印: 右 25">
            <a:extLst>
              <a:ext uri="{FF2B5EF4-FFF2-40B4-BE49-F238E27FC236}">
                <a16:creationId xmlns:a16="http://schemas.microsoft.com/office/drawing/2014/main" id="{DDC1BD06-03CD-41E0-AF73-6FB63766F169}"/>
              </a:ext>
            </a:extLst>
          </p:cNvPr>
          <p:cNvSpPr/>
          <p:nvPr/>
        </p:nvSpPr>
        <p:spPr bwMode="auto">
          <a:xfrm>
            <a:off x="3882536" y="3212974"/>
            <a:ext cx="506603" cy="576043"/>
          </a:xfrm>
          <a:prstGeom prst="rightArrow">
            <a:avLst/>
          </a:prstGeom>
          <a:solidFill>
            <a:srgbClr val="FF00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27" name="矢印: 右 26">
            <a:extLst>
              <a:ext uri="{FF2B5EF4-FFF2-40B4-BE49-F238E27FC236}">
                <a16:creationId xmlns:a16="http://schemas.microsoft.com/office/drawing/2014/main" id="{CC57C254-4ADE-4606-8F57-227AEAE7A306}"/>
              </a:ext>
            </a:extLst>
          </p:cNvPr>
          <p:cNvSpPr/>
          <p:nvPr/>
        </p:nvSpPr>
        <p:spPr bwMode="auto">
          <a:xfrm>
            <a:off x="6599762" y="3212974"/>
            <a:ext cx="506603" cy="576043"/>
          </a:xfrm>
          <a:prstGeom prst="rightArrow">
            <a:avLst/>
          </a:prstGeom>
          <a:solidFill>
            <a:srgbClr val="FF00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3936956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lang="ja-JP" altLang="en-US" sz="2600" dirty="0"/>
              <a:t>導入ステップ詳細</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16</a:t>
            </a:fld>
            <a:endParaRPr lang="en-US" altLang="en-US"/>
          </a:p>
        </p:txBody>
      </p:sp>
      <p:sp>
        <p:nvSpPr>
          <p:cNvPr id="4" name="正方形/長方形 3">
            <a:extLst>
              <a:ext uri="{FF2B5EF4-FFF2-40B4-BE49-F238E27FC236}">
                <a16:creationId xmlns:a16="http://schemas.microsoft.com/office/drawing/2014/main" id="{D562E1EB-E9EC-4859-B9A6-47A885F362F7}"/>
              </a:ext>
            </a:extLst>
          </p:cNvPr>
          <p:cNvSpPr/>
          <p:nvPr/>
        </p:nvSpPr>
        <p:spPr bwMode="auto">
          <a:xfrm>
            <a:off x="520010" y="1606567"/>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①：全体方針を決定する</a:t>
            </a:r>
          </a:p>
        </p:txBody>
      </p:sp>
      <p:sp>
        <p:nvSpPr>
          <p:cNvPr id="6" name="正方形/長方形 5">
            <a:extLst>
              <a:ext uri="{FF2B5EF4-FFF2-40B4-BE49-F238E27FC236}">
                <a16:creationId xmlns:a16="http://schemas.microsoft.com/office/drawing/2014/main" id="{8734AAFA-4DA4-4558-BAB2-154D6C239062}"/>
              </a:ext>
            </a:extLst>
          </p:cNvPr>
          <p:cNvSpPr/>
          <p:nvPr/>
        </p:nvSpPr>
        <p:spPr bwMode="auto">
          <a:xfrm>
            <a:off x="539552" y="3540752"/>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②：現状調査</a:t>
            </a:r>
          </a:p>
        </p:txBody>
      </p:sp>
      <p:sp>
        <p:nvSpPr>
          <p:cNvPr id="8" name="正方形/長方形 7">
            <a:extLst>
              <a:ext uri="{FF2B5EF4-FFF2-40B4-BE49-F238E27FC236}">
                <a16:creationId xmlns:a16="http://schemas.microsoft.com/office/drawing/2014/main" id="{3D1ABACC-AD6F-438B-8CF4-719D2F94B0AE}"/>
              </a:ext>
            </a:extLst>
          </p:cNvPr>
          <p:cNvSpPr/>
          <p:nvPr/>
        </p:nvSpPr>
        <p:spPr bwMode="auto">
          <a:xfrm>
            <a:off x="520010" y="5382589"/>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③：推進体制</a:t>
            </a:r>
            <a:r>
              <a:rPr lang="ja-JP" altLang="en-US" b="1" dirty="0"/>
              <a:t>の構築</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5" name="四角形: 角を丸くする 4">
            <a:extLst>
              <a:ext uri="{FF2B5EF4-FFF2-40B4-BE49-F238E27FC236}">
                <a16:creationId xmlns:a16="http://schemas.microsoft.com/office/drawing/2014/main" id="{707E4B1E-3804-4F06-847F-C9BC1EEAC161}"/>
              </a:ext>
            </a:extLst>
          </p:cNvPr>
          <p:cNvSpPr/>
          <p:nvPr/>
        </p:nvSpPr>
        <p:spPr bwMode="auto">
          <a:xfrm>
            <a:off x="3635896" y="1079366"/>
            <a:ext cx="4752528" cy="1702475"/>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導入目的の検討</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期待する効果</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優先順位</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実施範囲／形態等基本方針を決める</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社員全体か一部のみか？</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作業範囲をどこまで実施するか？</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在宅勤務？／サテライト・オフイス？／モバイル？</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4" name="四角形: 角を丸くする 13">
            <a:extLst>
              <a:ext uri="{FF2B5EF4-FFF2-40B4-BE49-F238E27FC236}">
                <a16:creationId xmlns:a16="http://schemas.microsoft.com/office/drawing/2014/main" id="{BEA11520-4E72-4E36-91BC-3B7AEA232280}"/>
              </a:ext>
            </a:extLst>
          </p:cNvPr>
          <p:cNvSpPr/>
          <p:nvPr/>
        </p:nvSpPr>
        <p:spPr bwMode="auto">
          <a:xfrm>
            <a:off x="3635896" y="3045939"/>
            <a:ext cx="4752528" cy="1637699"/>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IT</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環境や就業規則等の現状把握</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就業規則や関連する社内制度（勤怠管理等）</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人事評価制度</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ICT</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環境</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通常の仕事の進め方や制約事項</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組合や社員の考え方</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5" name="四角形: 角を丸くする 14">
            <a:extLst>
              <a:ext uri="{FF2B5EF4-FFF2-40B4-BE49-F238E27FC236}">
                <a16:creationId xmlns:a16="http://schemas.microsoft.com/office/drawing/2014/main" id="{748EE270-0AEF-4B88-B73B-F40418D3E2D7}"/>
              </a:ext>
            </a:extLst>
          </p:cNvPr>
          <p:cNvSpPr/>
          <p:nvPr/>
        </p:nvSpPr>
        <p:spPr bwMode="auto">
          <a:xfrm>
            <a:off x="3635896" y="4947736"/>
            <a:ext cx="4752528" cy="1517779"/>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検討プロジェクト・チームの構築</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人事・総務／情報システム／対象部門全体をカバーするプロジェク・トチームを構築</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経営トップも積極的な参加が必要</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社内ルール／情報技術環境／情報セキュリティの３視点が必要</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3822487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lang="ja-JP" altLang="en-US" sz="2600" dirty="0"/>
              <a:t>導入ステップ詳細</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17</a:t>
            </a:fld>
            <a:endParaRPr lang="en-US" altLang="en-US"/>
          </a:p>
        </p:txBody>
      </p:sp>
      <p:sp>
        <p:nvSpPr>
          <p:cNvPr id="5" name="四角形: 角を丸くする 4">
            <a:extLst>
              <a:ext uri="{FF2B5EF4-FFF2-40B4-BE49-F238E27FC236}">
                <a16:creationId xmlns:a16="http://schemas.microsoft.com/office/drawing/2014/main" id="{707E4B1E-3804-4F06-847F-C9BC1EEAC161}"/>
              </a:ext>
            </a:extLst>
          </p:cNvPr>
          <p:cNvSpPr/>
          <p:nvPr/>
        </p:nvSpPr>
        <p:spPr bwMode="auto">
          <a:xfrm>
            <a:off x="3544168" y="577929"/>
            <a:ext cx="4752528" cy="2200037"/>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就業規則の変更？</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テレワーク中も労働関連法令の遵守は必要</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勤怠管理をどうするか</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安全衛生</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長時間労働への配慮／ストレス・チェック</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安全衛生教育</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l"/>
              <a:tabLst/>
            </a:pPr>
            <a:r>
              <a:rPr lang="ja-JP" altLang="en-US" b="1" dirty="0"/>
              <a:t>教育・研修</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テレワーク特有の研修実施</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実施方法も対策が必要</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4" name="四角形: 角を丸くする 13">
            <a:extLst>
              <a:ext uri="{FF2B5EF4-FFF2-40B4-BE49-F238E27FC236}">
                <a16:creationId xmlns:a16="http://schemas.microsoft.com/office/drawing/2014/main" id="{BEA11520-4E72-4E36-91BC-3B7AEA232280}"/>
              </a:ext>
            </a:extLst>
          </p:cNvPr>
          <p:cNvSpPr/>
          <p:nvPr/>
        </p:nvSpPr>
        <p:spPr bwMode="auto">
          <a:xfrm>
            <a:off x="3544168" y="2777966"/>
            <a:ext cx="4752528" cy="1296144"/>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必用な</a:t>
            </a: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ICT</a:t>
            </a:r>
            <a:r>
              <a:rPr lang="ja-JP" altLang="en-US" b="1" dirty="0"/>
              <a:t>環境の整備・導入の検討</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en-US" altLang="ja-JP" b="1" dirty="0"/>
              <a:t>Web</a:t>
            </a:r>
            <a:r>
              <a:rPr lang="ja-JP" altLang="en-US" b="1" dirty="0"/>
              <a:t>会議／チャット・コミュニケーション</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データ共有</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音声コミュニケーション</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勤怠管理システム　等</a:t>
            </a:r>
            <a:endParaRPr lang="en-US" altLang="ja-JP" b="1" dirty="0"/>
          </a:p>
          <a:p>
            <a:pPr marR="0" algn="l" defTabSz="914400" rtl="0" eaLnBrk="1" fontAlgn="base" latinLnBrk="0" hangingPunct="1">
              <a:lnSpc>
                <a:spcPct val="100000"/>
              </a:lnSpc>
              <a:spcBef>
                <a:spcPts val="0"/>
              </a:spcBef>
              <a:spcAft>
                <a:spcPct val="0"/>
              </a:spcAft>
              <a:buClr>
                <a:schemeClr val="tx1"/>
              </a:buClr>
              <a:buSzPct val="80000"/>
              <a:tabLst/>
            </a:pP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5" name="四角形: 角を丸くする 14">
            <a:extLst>
              <a:ext uri="{FF2B5EF4-FFF2-40B4-BE49-F238E27FC236}">
                <a16:creationId xmlns:a16="http://schemas.microsoft.com/office/drawing/2014/main" id="{748EE270-0AEF-4B88-B73B-F40418D3E2D7}"/>
              </a:ext>
            </a:extLst>
          </p:cNvPr>
          <p:cNvSpPr/>
          <p:nvPr/>
        </p:nvSpPr>
        <p:spPr bwMode="auto">
          <a:xfrm>
            <a:off x="3544168" y="3992111"/>
            <a:ext cx="4752528" cy="1296144"/>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個人情報や機密情報の漏洩対策の実施</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ルール未整備によるリスクの排除</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人の過失によるリスクの排除</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技術対策不足によるリスクの排除</a:t>
            </a:r>
            <a:endParaRPr lang="en-US" altLang="ja-JP" b="1" dirty="0"/>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情報を手元に残さない対策</a:t>
            </a:r>
          </a:p>
        </p:txBody>
      </p:sp>
      <p:sp>
        <p:nvSpPr>
          <p:cNvPr id="10" name="正方形/長方形 9">
            <a:extLst>
              <a:ext uri="{FF2B5EF4-FFF2-40B4-BE49-F238E27FC236}">
                <a16:creationId xmlns:a16="http://schemas.microsoft.com/office/drawing/2014/main" id="{D1041A04-8EFC-43C4-BB45-B8139F802DD0}"/>
              </a:ext>
            </a:extLst>
          </p:cNvPr>
          <p:cNvSpPr/>
          <p:nvPr/>
        </p:nvSpPr>
        <p:spPr bwMode="auto">
          <a:xfrm>
            <a:off x="467544" y="1353911"/>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④：ルールを作る</a:t>
            </a:r>
          </a:p>
        </p:txBody>
      </p:sp>
      <p:sp>
        <p:nvSpPr>
          <p:cNvPr id="11" name="正方形/長方形 10">
            <a:extLst>
              <a:ext uri="{FF2B5EF4-FFF2-40B4-BE49-F238E27FC236}">
                <a16:creationId xmlns:a16="http://schemas.microsoft.com/office/drawing/2014/main" id="{67465E68-4CE9-4A23-9097-F9BF559A4358}"/>
              </a:ext>
            </a:extLst>
          </p:cNvPr>
          <p:cNvSpPr/>
          <p:nvPr/>
        </p:nvSpPr>
        <p:spPr bwMode="auto">
          <a:xfrm>
            <a:off x="467544" y="3102002"/>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⑤：</a:t>
            </a: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ICT</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環境の整備</a:t>
            </a:r>
          </a:p>
        </p:txBody>
      </p:sp>
      <p:sp>
        <p:nvSpPr>
          <p:cNvPr id="12" name="正方形/長方形 11">
            <a:extLst>
              <a:ext uri="{FF2B5EF4-FFF2-40B4-BE49-F238E27FC236}">
                <a16:creationId xmlns:a16="http://schemas.microsoft.com/office/drawing/2014/main" id="{BBF82C99-121C-4E26-984F-182BEEDB8664}"/>
              </a:ext>
            </a:extLst>
          </p:cNvPr>
          <p:cNvSpPr/>
          <p:nvPr/>
        </p:nvSpPr>
        <p:spPr bwMode="auto">
          <a:xfrm>
            <a:off x="467544" y="4316147"/>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⑥：セキュリティ対策の実施</a:t>
            </a:r>
          </a:p>
        </p:txBody>
      </p:sp>
      <p:sp>
        <p:nvSpPr>
          <p:cNvPr id="13" name="四角形: 角を丸くする 12">
            <a:extLst>
              <a:ext uri="{FF2B5EF4-FFF2-40B4-BE49-F238E27FC236}">
                <a16:creationId xmlns:a16="http://schemas.microsoft.com/office/drawing/2014/main" id="{F6646974-9D25-4DA8-A187-B93155DA9D73}"/>
              </a:ext>
            </a:extLst>
          </p:cNvPr>
          <p:cNvSpPr/>
          <p:nvPr/>
        </p:nvSpPr>
        <p:spPr bwMode="auto">
          <a:xfrm>
            <a:off x="3544168" y="5290911"/>
            <a:ext cx="4752528" cy="1557545"/>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t" anchorCtr="0" compatLnSpc="1">
            <a:prstTxWarp prst="textNoShape">
              <a:avLst/>
            </a:prstTxWarp>
            <a:noAutofit/>
          </a:bodyPr>
          <a:lstStyle/>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lang="ja-JP" altLang="en-US" b="1" dirty="0"/>
              <a:t>テレワークの実導入</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トップのリーダー・シップ／プロジェクト・チームによる導入実施</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176213" marR="0" indent="-176213"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u"/>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評価・改善</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当初設定した目的にのっとって成果を評価する</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720725" marR="0" indent="-203200" algn="l" defTabSz="914400" rtl="0" eaLnBrk="1" fontAlgn="base" latinLnBrk="0" hangingPunct="1">
              <a:lnSpc>
                <a:spcPct val="100000"/>
              </a:lnSpc>
              <a:spcBef>
                <a:spcPts val="0"/>
              </a:spcBef>
              <a:spcAft>
                <a:spcPct val="0"/>
              </a:spcAft>
              <a:buClr>
                <a:schemeClr val="tx1"/>
              </a:buClr>
              <a:buSzPct val="80000"/>
              <a:buFont typeface="Wingdings" panose="05000000000000000000" pitchFamily="2" charset="2"/>
              <a:buChar char="Ø"/>
              <a:tabLst/>
            </a:pPr>
            <a:r>
              <a:rPr lang="ja-JP" altLang="en-US" b="1" dirty="0"/>
              <a:t>必用に応じて継続的な改善を行う</a:t>
            </a:r>
            <a:endParaRPr lang="en-US" altLang="ja-JP" b="1" dirty="0"/>
          </a:p>
          <a:p>
            <a:pPr marR="0" algn="l" defTabSz="914400" rtl="0" eaLnBrk="1" fontAlgn="base" latinLnBrk="0" hangingPunct="1">
              <a:lnSpc>
                <a:spcPct val="100000"/>
              </a:lnSpc>
              <a:spcBef>
                <a:spcPts val="0"/>
              </a:spcBef>
              <a:spcAft>
                <a:spcPct val="0"/>
              </a:spcAft>
              <a:buClr>
                <a:schemeClr val="tx1"/>
              </a:buClr>
              <a:buSzPct val="80000"/>
              <a:tabLst/>
            </a:pP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16" name="正方形/長方形 15">
            <a:extLst>
              <a:ext uri="{FF2B5EF4-FFF2-40B4-BE49-F238E27FC236}">
                <a16:creationId xmlns:a16="http://schemas.microsoft.com/office/drawing/2014/main" id="{5CB3552C-8425-499B-BD18-01C61CBE98EC}"/>
              </a:ext>
            </a:extLst>
          </p:cNvPr>
          <p:cNvSpPr/>
          <p:nvPr/>
        </p:nvSpPr>
        <p:spPr bwMode="auto">
          <a:xfrm>
            <a:off x="467544" y="5745647"/>
            <a:ext cx="2376264" cy="648072"/>
          </a:xfrm>
          <a:prstGeom prst="rect">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⑦：テレワークの導入</a:t>
            </a:r>
            <a:endPar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b="1" dirty="0"/>
              <a:t>⑧・評価・改善</a:t>
            </a: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3107680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18</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テレワーク</a:t>
            </a:r>
            <a:endPar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4800" dirty="0">
                <a:solidFill>
                  <a:srgbClr val="FF0000"/>
                </a:solidFill>
              </a:rPr>
              <a:t>実施に必要なツール</a:t>
            </a:r>
            <a:endPar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284468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1</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5" name="タイトル 3">
            <a:extLst>
              <a:ext uri="{FF2B5EF4-FFF2-40B4-BE49-F238E27FC236}">
                <a16:creationId xmlns:a16="http://schemas.microsoft.com/office/drawing/2014/main" id="{8C54907D-9CC1-4BB9-B2FC-6D0FA80B3E2F}"/>
              </a:ext>
            </a:extLst>
          </p:cNvPr>
          <p:cNvSpPr txBox="1">
            <a:spLocks/>
          </p:cNvSpPr>
          <p:nvPr/>
        </p:nvSpPr>
        <p:spPr>
          <a:xfrm>
            <a:off x="107504" y="260648"/>
            <a:ext cx="8121650" cy="498475"/>
          </a:xfrm>
          <a:prstGeom prst="rect">
            <a:avLst/>
          </a:prstGeom>
        </p:spPr>
        <p:txBody>
          <a:bodyPr/>
          <a:lstStyle>
            <a:lvl1pPr algn="l" rtl="0" eaLnBrk="0" fontAlgn="base" hangingPunct="0">
              <a:spcBef>
                <a:spcPct val="0"/>
              </a:spcBef>
              <a:spcAft>
                <a:spcPct val="0"/>
              </a:spcAft>
              <a:defRPr kumimoji="1" sz="3000" b="1">
                <a:solidFill>
                  <a:schemeClr val="hlink"/>
                </a:solidFill>
                <a:latin typeface="+mj-lt"/>
                <a:ea typeface="+mj-ea"/>
                <a:cs typeface="+mj-cs"/>
              </a:defRPr>
            </a:lvl1pPr>
            <a:lvl2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2pPr>
            <a:lvl3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3pPr>
            <a:lvl4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4pPr>
            <a:lvl5pPr algn="l" rtl="0" eaLnBrk="0" fontAlgn="base" hangingPunct="0">
              <a:spcBef>
                <a:spcPct val="0"/>
              </a:spcBef>
              <a:spcAft>
                <a:spcPct val="0"/>
              </a:spcAft>
              <a:defRPr kumimoji="1" sz="3000" b="1">
                <a:solidFill>
                  <a:schemeClr val="hlink"/>
                </a:solidFill>
                <a:latin typeface="Verdana" pitchFamily="34" charset="0"/>
                <a:ea typeface="ＭＳ Ｐゴシック" pitchFamily="50" charset="-128"/>
              </a:defRPr>
            </a:lvl5pPr>
            <a:lvl6pPr marL="457200" algn="l" rtl="0" fontAlgn="base">
              <a:spcBef>
                <a:spcPct val="0"/>
              </a:spcBef>
              <a:spcAft>
                <a:spcPct val="0"/>
              </a:spcAft>
              <a:defRPr kumimoji="1" sz="3000" b="1">
                <a:solidFill>
                  <a:schemeClr val="hlink"/>
                </a:solidFill>
                <a:latin typeface="Verdana" pitchFamily="34" charset="0"/>
                <a:ea typeface="ＭＳ Ｐゴシック" pitchFamily="50" charset="-128"/>
              </a:defRPr>
            </a:lvl6pPr>
            <a:lvl7pPr marL="914400" algn="l" rtl="0" fontAlgn="base">
              <a:spcBef>
                <a:spcPct val="0"/>
              </a:spcBef>
              <a:spcAft>
                <a:spcPct val="0"/>
              </a:spcAft>
              <a:defRPr kumimoji="1" sz="3000" b="1">
                <a:solidFill>
                  <a:schemeClr val="hlink"/>
                </a:solidFill>
                <a:latin typeface="Verdana" pitchFamily="34" charset="0"/>
                <a:ea typeface="ＭＳ Ｐゴシック" pitchFamily="50" charset="-128"/>
              </a:defRPr>
            </a:lvl7pPr>
            <a:lvl8pPr marL="1371600" algn="l" rtl="0" fontAlgn="base">
              <a:spcBef>
                <a:spcPct val="0"/>
              </a:spcBef>
              <a:spcAft>
                <a:spcPct val="0"/>
              </a:spcAft>
              <a:defRPr kumimoji="1" sz="3000" b="1">
                <a:solidFill>
                  <a:schemeClr val="hlink"/>
                </a:solidFill>
                <a:latin typeface="Verdana" pitchFamily="34" charset="0"/>
                <a:ea typeface="ＭＳ Ｐゴシック" pitchFamily="50" charset="-128"/>
              </a:defRPr>
            </a:lvl8pPr>
            <a:lvl9pPr marL="1828800" algn="l" rtl="0" fontAlgn="base">
              <a:spcBef>
                <a:spcPct val="0"/>
              </a:spcBef>
              <a:spcAft>
                <a:spcPct val="0"/>
              </a:spcAft>
              <a:defRPr kumimoji="1" sz="3000" b="1">
                <a:solidFill>
                  <a:schemeClr val="hlink"/>
                </a:solidFill>
                <a:latin typeface="Verdana" pitchFamily="34" charset="0"/>
                <a:ea typeface="ＭＳ Ｐゴシック" pitchFamily="50" charset="-128"/>
              </a:defRPr>
            </a:lvl9pPr>
          </a:lstStyle>
          <a:p>
            <a:pPr algn="ctr">
              <a:buClrTx/>
              <a:buSzTx/>
              <a:buFontTx/>
            </a:pPr>
            <a:r>
              <a:rPr lang="ja-JP" altLang="en-US" sz="2600" kern="0" dirty="0"/>
              <a:t>本日の内容</a:t>
            </a:r>
          </a:p>
        </p:txBody>
      </p:sp>
      <p:sp>
        <p:nvSpPr>
          <p:cNvPr id="3" name="正方形/長方形 2">
            <a:extLst>
              <a:ext uri="{FF2B5EF4-FFF2-40B4-BE49-F238E27FC236}">
                <a16:creationId xmlns:a16="http://schemas.microsoft.com/office/drawing/2014/main" id="{63C64E45-4E0E-4195-B931-A0FE9FA8EF3A}"/>
              </a:ext>
            </a:extLst>
          </p:cNvPr>
          <p:cNvSpPr/>
          <p:nvPr/>
        </p:nvSpPr>
        <p:spPr bwMode="auto">
          <a:xfrm>
            <a:off x="1043608" y="1556792"/>
            <a:ext cx="6856014" cy="4680520"/>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628650" marR="0" indent="-266700" algn="l" defTabSz="914400" rtl="0" eaLnBrk="1" fontAlgn="base" latinLnBrk="0" hangingPunct="1">
              <a:lnSpc>
                <a:spcPct val="100000"/>
              </a:lnSpc>
              <a:spcBef>
                <a:spcPct val="50000"/>
              </a:spcBef>
              <a:spcAft>
                <a:spcPct val="0"/>
              </a:spcAft>
              <a:buClr>
                <a:schemeClr val="tx1"/>
              </a:buClr>
              <a:buSzPct val="80000"/>
              <a:tabLst/>
            </a:pPr>
            <a:r>
              <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rPr>
              <a:t>1.</a:t>
            </a: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　テレワークの全体像</a:t>
            </a:r>
            <a:endPar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algn="l" defTabSz="914400" rtl="0" eaLnBrk="1" fontAlgn="base" latinLnBrk="0" hangingPunct="1">
              <a:lnSpc>
                <a:spcPct val="100000"/>
              </a:lnSpc>
              <a:spcBef>
                <a:spcPct val="50000"/>
              </a:spcBef>
              <a:spcAft>
                <a:spcPct val="0"/>
              </a:spcAft>
              <a:buClr>
                <a:schemeClr val="tx1"/>
              </a:buClr>
              <a:buSzPct val="80000"/>
              <a:tabLst/>
            </a:pPr>
            <a:r>
              <a:rPr lang="en-US" altLang="ja-JP" sz="2400" b="1" dirty="0"/>
              <a:t>2.</a:t>
            </a:r>
            <a:r>
              <a:rPr lang="ja-JP" altLang="en-US" sz="2400" b="1" dirty="0"/>
              <a:t>　テレワーク実施状況の実態</a:t>
            </a:r>
            <a:endParaRPr lang="en-US" altLang="ja-JP" sz="2400" b="1" dirty="0"/>
          </a:p>
          <a:p>
            <a:pPr marL="360363" marR="0" algn="l" defTabSz="914400" rtl="0" eaLnBrk="1" fontAlgn="base" latinLnBrk="0" hangingPunct="1">
              <a:lnSpc>
                <a:spcPct val="100000"/>
              </a:lnSpc>
              <a:spcBef>
                <a:spcPct val="50000"/>
              </a:spcBef>
              <a:spcAft>
                <a:spcPct val="0"/>
              </a:spcAft>
              <a:buClr>
                <a:schemeClr val="tx1"/>
              </a:buClr>
              <a:buSzPct val="80000"/>
              <a:tabLst/>
            </a:pPr>
            <a:r>
              <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rPr>
              <a:t>3.</a:t>
            </a: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　テレワークの導入方法</a:t>
            </a:r>
            <a:endPar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algn="l" defTabSz="914400" rtl="0" eaLnBrk="1" fontAlgn="base" latinLnBrk="0" hangingPunct="1">
              <a:lnSpc>
                <a:spcPct val="100000"/>
              </a:lnSpc>
              <a:spcBef>
                <a:spcPct val="50000"/>
              </a:spcBef>
              <a:spcAft>
                <a:spcPct val="0"/>
              </a:spcAft>
              <a:buClr>
                <a:schemeClr val="tx1"/>
              </a:buClr>
              <a:buSzPct val="80000"/>
              <a:tabLst/>
            </a:pPr>
            <a:r>
              <a:rPr lang="en-US" altLang="ja-JP" sz="2400" b="1" dirty="0"/>
              <a:t>4.</a:t>
            </a:r>
            <a:r>
              <a:rPr lang="ja-JP" altLang="en-US" sz="2400" b="1" dirty="0"/>
              <a:t>　テレワーク実施に必要なツール</a:t>
            </a:r>
            <a:endParaRPr lang="en-US" altLang="ja-JP" sz="2400" b="1" dirty="0"/>
          </a:p>
          <a:p>
            <a:pPr marL="360363" marR="0" algn="l" defTabSz="914400" rtl="0" eaLnBrk="1" fontAlgn="base" latinLnBrk="0" hangingPunct="1">
              <a:lnSpc>
                <a:spcPct val="100000"/>
              </a:lnSpc>
              <a:spcBef>
                <a:spcPct val="50000"/>
              </a:spcBef>
              <a:spcAft>
                <a:spcPct val="0"/>
              </a:spcAft>
              <a:buClr>
                <a:schemeClr val="tx1"/>
              </a:buClr>
              <a:buSzPct val="80000"/>
              <a:tabLst/>
            </a:pPr>
            <a:r>
              <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rPr>
              <a:t>5.</a:t>
            </a: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　テレワーク実施上の考慮点</a:t>
            </a:r>
            <a:endPar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algn="l" defTabSz="914400" rtl="0" eaLnBrk="1" fontAlgn="base" latinLnBrk="0" hangingPunct="1">
              <a:lnSpc>
                <a:spcPct val="100000"/>
              </a:lnSpc>
              <a:spcBef>
                <a:spcPct val="50000"/>
              </a:spcBef>
              <a:spcAft>
                <a:spcPct val="0"/>
              </a:spcAft>
              <a:buClr>
                <a:schemeClr val="tx1"/>
              </a:buClr>
              <a:buSzPct val="80000"/>
              <a:tabLst/>
            </a:pP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           参考資料：必要な経費等</a:t>
            </a:r>
            <a:endParaRPr kumimoji="1" lang="en-US" altLang="ja-JP" sz="24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algn="l" defTabSz="914400" rtl="0" eaLnBrk="1" fontAlgn="base" latinLnBrk="0" hangingPunct="1">
              <a:lnSpc>
                <a:spcPct val="100000"/>
              </a:lnSpc>
              <a:spcBef>
                <a:spcPct val="50000"/>
              </a:spcBef>
              <a:spcAft>
                <a:spcPct val="0"/>
              </a:spcAft>
              <a:buClr>
                <a:schemeClr val="tx1"/>
              </a:buClr>
              <a:buSzPct val="80000"/>
              <a:tabLst/>
            </a:pPr>
            <a:r>
              <a:rPr lang="ja-JP" altLang="en-US" sz="2400" b="1" dirty="0"/>
              <a:t>（時間次第：</a:t>
            </a:r>
            <a:r>
              <a:rPr lang="en-US" altLang="ja-JP" sz="2400" b="1" dirty="0"/>
              <a:t>Zoom</a:t>
            </a:r>
            <a:r>
              <a:rPr lang="ja-JP" altLang="en-US" sz="2400" b="1" dirty="0"/>
              <a:t>を利用した</a:t>
            </a:r>
            <a:r>
              <a:rPr lang="en-US" altLang="ja-JP" sz="2400" b="1" dirty="0"/>
              <a:t>Web</a:t>
            </a:r>
            <a:r>
              <a:rPr lang="ja-JP" altLang="en-US" sz="2400" b="1"/>
              <a:t>会議デモ）</a:t>
            </a:r>
            <a:endParaRPr lang="en-US" altLang="ja-JP" sz="2400" b="1" dirty="0"/>
          </a:p>
        </p:txBody>
      </p:sp>
    </p:spTree>
    <p:extLst>
      <p:ext uri="{BB962C8B-B14F-4D97-AF65-F5344CB8AC3E}">
        <p14:creationId xmlns:p14="http://schemas.microsoft.com/office/powerpoint/2010/main" val="1305824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lang="ja-JP" altLang="en-US" sz="2600" dirty="0"/>
              <a:t>テレワークに必要な機器</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19</a:t>
            </a:fld>
            <a:endParaRPr lang="en-US" altLang="en-US"/>
          </a:p>
        </p:txBody>
      </p:sp>
      <p:graphicFrame>
        <p:nvGraphicFramePr>
          <p:cNvPr id="3" name="表 3">
            <a:extLst>
              <a:ext uri="{FF2B5EF4-FFF2-40B4-BE49-F238E27FC236}">
                <a16:creationId xmlns:a16="http://schemas.microsoft.com/office/drawing/2014/main" id="{47B67660-5CC1-4CE0-8A16-828B454FA50B}"/>
              </a:ext>
            </a:extLst>
          </p:cNvPr>
          <p:cNvGraphicFramePr>
            <a:graphicFrameLocks noGrp="1"/>
          </p:cNvGraphicFramePr>
          <p:nvPr>
            <p:extLst>
              <p:ext uri="{D42A27DB-BD31-4B8C-83A1-F6EECF244321}">
                <p14:modId xmlns:p14="http://schemas.microsoft.com/office/powerpoint/2010/main" val="173887866"/>
              </p:ext>
            </p:extLst>
          </p:nvPr>
        </p:nvGraphicFramePr>
        <p:xfrm>
          <a:off x="623777" y="1412776"/>
          <a:ext cx="7992888" cy="4966005"/>
        </p:xfrm>
        <a:graphic>
          <a:graphicData uri="http://schemas.openxmlformats.org/drawingml/2006/table">
            <a:tbl>
              <a:tblPr firstRow="1" bandRow="1">
                <a:tableStyleId>{5940675A-B579-460E-94D1-54222C63F5DA}</a:tableStyleId>
              </a:tblPr>
              <a:tblGrid>
                <a:gridCol w="1080120">
                  <a:extLst>
                    <a:ext uri="{9D8B030D-6E8A-4147-A177-3AD203B41FA5}">
                      <a16:colId xmlns:a16="http://schemas.microsoft.com/office/drawing/2014/main" val="3655773277"/>
                    </a:ext>
                  </a:extLst>
                </a:gridCol>
                <a:gridCol w="2160240">
                  <a:extLst>
                    <a:ext uri="{9D8B030D-6E8A-4147-A177-3AD203B41FA5}">
                      <a16:colId xmlns:a16="http://schemas.microsoft.com/office/drawing/2014/main" val="484891031"/>
                    </a:ext>
                  </a:extLst>
                </a:gridCol>
                <a:gridCol w="4752528">
                  <a:extLst>
                    <a:ext uri="{9D8B030D-6E8A-4147-A177-3AD203B41FA5}">
                      <a16:colId xmlns:a16="http://schemas.microsoft.com/office/drawing/2014/main" val="3719074378"/>
                    </a:ext>
                  </a:extLst>
                </a:gridCol>
              </a:tblGrid>
              <a:tr h="656403">
                <a:tc>
                  <a:txBody>
                    <a:bodyPr/>
                    <a:lstStyle/>
                    <a:p>
                      <a:pPr algn="ctr"/>
                      <a:r>
                        <a:rPr kumimoji="1" lang="ja-JP" altLang="en-US" dirty="0"/>
                        <a:t>番号</a:t>
                      </a:r>
                    </a:p>
                  </a:txBody>
                  <a:tcPr anchor="ctr">
                    <a:solidFill>
                      <a:srgbClr val="FFFF00"/>
                    </a:solidFill>
                  </a:tcPr>
                </a:tc>
                <a:tc>
                  <a:txBody>
                    <a:bodyPr/>
                    <a:lstStyle/>
                    <a:p>
                      <a:pPr algn="ctr"/>
                      <a:r>
                        <a:rPr kumimoji="1" lang="ja-JP" altLang="en-US" dirty="0"/>
                        <a:t>項目</a:t>
                      </a:r>
                    </a:p>
                  </a:txBody>
                  <a:tcPr anchor="ctr">
                    <a:solidFill>
                      <a:srgbClr val="FFFF00"/>
                    </a:solidFill>
                  </a:tcPr>
                </a:tc>
                <a:tc>
                  <a:txBody>
                    <a:bodyPr/>
                    <a:lstStyle/>
                    <a:p>
                      <a:pPr algn="ctr"/>
                      <a:r>
                        <a:rPr kumimoji="1" lang="ja-JP" altLang="en-US" dirty="0"/>
                        <a:t>具体的な機器の例</a:t>
                      </a:r>
                    </a:p>
                  </a:txBody>
                  <a:tcPr anchor="ctr">
                    <a:solidFill>
                      <a:srgbClr val="FFFF00"/>
                    </a:solidFill>
                  </a:tcPr>
                </a:tc>
                <a:extLst>
                  <a:ext uri="{0D108BD9-81ED-4DB2-BD59-A6C34878D82A}">
                    <a16:rowId xmlns:a16="http://schemas.microsoft.com/office/drawing/2014/main" val="2214468749"/>
                  </a:ext>
                </a:extLst>
              </a:tr>
              <a:tr h="876893">
                <a:tc>
                  <a:txBody>
                    <a:bodyPr/>
                    <a:lstStyle/>
                    <a:p>
                      <a:pPr algn="ctr"/>
                      <a:r>
                        <a:rPr kumimoji="1" lang="en-US" altLang="ja-JP" dirty="0"/>
                        <a:t>1</a:t>
                      </a:r>
                      <a:endParaRPr kumimoji="1" lang="ja-JP" altLang="en-US" dirty="0"/>
                    </a:p>
                  </a:txBody>
                  <a:tcPr anchor="ctr">
                    <a:solidFill>
                      <a:srgbClr val="CCFFFF"/>
                    </a:solidFill>
                  </a:tcPr>
                </a:tc>
                <a:tc>
                  <a:txBody>
                    <a:bodyPr/>
                    <a:lstStyle/>
                    <a:p>
                      <a:pPr algn="ctr"/>
                      <a:r>
                        <a:rPr kumimoji="1" lang="en-US" altLang="ja-JP" dirty="0"/>
                        <a:t>IT</a:t>
                      </a:r>
                      <a:r>
                        <a:rPr kumimoji="1" lang="ja-JP" altLang="en-US" dirty="0"/>
                        <a:t>機器</a:t>
                      </a:r>
                    </a:p>
                  </a:txBody>
                  <a:tcPr anchor="ctr"/>
                </a:tc>
                <a:tc>
                  <a:txBody>
                    <a:bodyPr/>
                    <a:lstStyle/>
                    <a:p>
                      <a:pPr marL="176213" indent="-176213" algn="l">
                        <a:buFont typeface="Wingdings" panose="05000000000000000000" pitchFamily="2" charset="2"/>
                        <a:buChar char="l"/>
                      </a:pPr>
                      <a:r>
                        <a:rPr kumimoji="1" lang="ja-JP" altLang="en-US" dirty="0"/>
                        <a:t>パソコン（できるだけノート</a:t>
                      </a:r>
                      <a:r>
                        <a:rPr kumimoji="1" lang="en-US" altLang="ja-JP" dirty="0"/>
                        <a:t>PC)</a:t>
                      </a:r>
                    </a:p>
                    <a:p>
                      <a:pPr marL="176213" indent="-176213" algn="l">
                        <a:buFont typeface="Wingdings" panose="05000000000000000000" pitchFamily="2" charset="2"/>
                        <a:buChar char="l"/>
                      </a:pPr>
                      <a:r>
                        <a:rPr kumimoji="1" lang="ja-JP" altLang="en-US" dirty="0"/>
                        <a:t>タブレット</a:t>
                      </a:r>
                      <a:endParaRPr kumimoji="1" lang="en-US" altLang="ja-JP" dirty="0"/>
                    </a:p>
                    <a:p>
                      <a:pPr marL="176213" indent="-176213" algn="l">
                        <a:buFont typeface="Wingdings" panose="05000000000000000000" pitchFamily="2" charset="2"/>
                        <a:buChar char="l"/>
                      </a:pPr>
                      <a:r>
                        <a:rPr kumimoji="1" lang="ja-JP" altLang="en-US" dirty="0"/>
                        <a:t>スマホ</a:t>
                      </a:r>
                    </a:p>
                  </a:txBody>
                  <a:tcPr anchor="ctr"/>
                </a:tc>
                <a:extLst>
                  <a:ext uri="{0D108BD9-81ED-4DB2-BD59-A6C34878D82A}">
                    <a16:rowId xmlns:a16="http://schemas.microsoft.com/office/drawing/2014/main" val="2146279358"/>
                  </a:ext>
                </a:extLst>
              </a:tr>
              <a:tr h="876893">
                <a:tc>
                  <a:txBody>
                    <a:bodyPr/>
                    <a:lstStyle/>
                    <a:p>
                      <a:pPr algn="ctr"/>
                      <a:r>
                        <a:rPr kumimoji="1" lang="en-US" altLang="ja-JP" dirty="0"/>
                        <a:t>2</a:t>
                      </a:r>
                      <a:endParaRPr kumimoji="1" lang="ja-JP" altLang="en-US" dirty="0"/>
                    </a:p>
                  </a:txBody>
                  <a:tcPr anchor="ctr">
                    <a:solidFill>
                      <a:srgbClr val="CCFFFF"/>
                    </a:solidFill>
                  </a:tcPr>
                </a:tc>
                <a:tc>
                  <a:txBody>
                    <a:bodyPr/>
                    <a:lstStyle/>
                    <a:p>
                      <a:pPr algn="ctr"/>
                      <a:r>
                        <a:rPr kumimoji="1" lang="ja-JP" altLang="en-US" dirty="0"/>
                        <a:t>サーバー環境</a:t>
                      </a:r>
                    </a:p>
                  </a:txBody>
                  <a:tcPr anchor="ctr"/>
                </a:tc>
                <a:tc>
                  <a:txBody>
                    <a:bodyPr/>
                    <a:lstStyle/>
                    <a:p>
                      <a:pPr marL="176213" indent="-176213" algn="l">
                        <a:buFont typeface="Wingdings" panose="05000000000000000000" pitchFamily="2" charset="2"/>
                        <a:buChar char="l"/>
                      </a:pPr>
                      <a:r>
                        <a:rPr kumimoji="1" lang="ja-JP" altLang="en-US" dirty="0"/>
                        <a:t>データ共有や通信機能を提供する</a:t>
                      </a:r>
                      <a:br>
                        <a:rPr kumimoji="1" lang="en-US" altLang="ja-JP" dirty="0"/>
                      </a:br>
                      <a:r>
                        <a:rPr kumimoji="1" lang="ja-JP" altLang="en-US" dirty="0"/>
                        <a:t>ハード／ソフト</a:t>
                      </a:r>
                    </a:p>
                  </a:txBody>
                  <a:tcPr anchor="ctr"/>
                </a:tc>
                <a:extLst>
                  <a:ext uri="{0D108BD9-81ED-4DB2-BD59-A6C34878D82A}">
                    <a16:rowId xmlns:a16="http://schemas.microsoft.com/office/drawing/2014/main" val="3086690348"/>
                  </a:ext>
                </a:extLst>
              </a:tr>
              <a:tr h="1080291">
                <a:tc>
                  <a:txBody>
                    <a:bodyPr/>
                    <a:lstStyle/>
                    <a:p>
                      <a:pPr algn="ctr"/>
                      <a:r>
                        <a:rPr kumimoji="1" lang="en-US" altLang="ja-JP" dirty="0"/>
                        <a:t>3</a:t>
                      </a:r>
                      <a:endParaRPr kumimoji="1" lang="ja-JP" altLang="en-US" dirty="0"/>
                    </a:p>
                  </a:txBody>
                  <a:tcPr anchor="ctr">
                    <a:solidFill>
                      <a:srgbClr val="CCFFFF"/>
                    </a:solidFill>
                  </a:tcPr>
                </a:tc>
                <a:tc>
                  <a:txBody>
                    <a:bodyPr/>
                    <a:lstStyle/>
                    <a:p>
                      <a:pPr algn="ctr"/>
                      <a:r>
                        <a:rPr kumimoji="1" lang="ja-JP" altLang="en-US" dirty="0"/>
                        <a:t>ネットワーク回線</a:t>
                      </a:r>
                    </a:p>
                  </a:txBody>
                  <a:tcPr anchor="ctr"/>
                </a:tc>
                <a:tc>
                  <a:txBody>
                    <a:bodyPr/>
                    <a:lstStyle/>
                    <a:p>
                      <a:pPr marL="176213" indent="-176213" algn="l">
                        <a:buFont typeface="Wingdings" panose="05000000000000000000" pitchFamily="2" charset="2"/>
                        <a:buChar char="l"/>
                      </a:pPr>
                      <a:r>
                        <a:rPr kumimoji="1" lang="ja-JP" altLang="en-US" dirty="0"/>
                        <a:t>専用回線</a:t>
                      </a:r>
                      <a:endParaRPr kumimoji="1" lang="en-US" altLang="ja-JP" dirty="0"/>
                    </a:p>
                    <a:p>
                      <a:pPr marL="176213" indent="-176213" algn="l">
                        <a:buFont typeface="Wingdings" panose="05000000000000000000" pitchFamily="2" charset="2"/>
                        <a:buChar char="l"/>
                      </a:pPr>
                      <a:r>
                        <a:rPr kumimoji="1" lang="ja-JP" altLang="en-US" dirty="0"/>
                        <a:t>公衆回線</a:t>
                      </a:r>
                      <a:endParaRPr kumimoji="1" lang="en-US" altLang="ja-JP" dirty="0"/>
                    </a:p>
                    <a:p>
                      <a:pPr marL="176213" indent="-176213" algn="l">
                        <a:buFont typeface="Wingdings" panose="05000000000000000000" pitchFamily="2" charset="2"/>
                        <a:buChar char="l"/>
                      </a:pPr>
                      <a:r>
                        <a:rPr kumimoji="1" lang="en-US" altLang="ja-JP" dirty="0"/>
                        <a:t>VPN</a:t>
                      </a:r>
                      <a:r>
                        <a:rPr kumimoji="1" lang="ja-JP" altLang="en-US" dirty="0"/>
                        <a:t>（公衆回線上に仮想的に提供する専用回線）</a:t>
                      </a:r>
                    </a:p>
                  </a:txBody>
                  <a:tcPr anchor="ctr"/>
                </a:tc>
                <a:extLst>
                  <a:ext uri="{0D108BD9-81ED-4DB2-BD59-A6C34878D82A}">
                    <a16:rowId xmlns:a16="http://schemas.microsoft.com/office/drawing/2014/main" val="1007386447"/>
                  </a:ext>
                </a:extLst>
              </a:tr>
              <a:tr h="1329589">
                <a:tc>
                  <a:txBody>
                    <a:bodyPr/>
                    <a:lstStyle/>
                    <a:p>
                      <a:pPr algn="ctr"/>
                      <a:r>
                        <a:rPr kumimoji="1" lang="en-US" altLang="ja-JP" dirty="0"/>
                        <a:t>4</a:t>
                      </a:r>
                      <a:endParaRPr kumimoji="1" lang="ja-JP" altLang="en-US" dirty="0"/>
                    </a:p>
                  </a:txBody>
                  <a:tcPr anchor="ctr">
                    <a:solidFill>
                      <a:srgbClr val="CCFFFF"/>
                    </a:solidFill>
                  </a:tcPr>
                </a:tc>
                <a:tc>
                  <a:txBody>
                    <a:bodyPr/>
                    <a:lstStyle/>
                    <a:p>
                      <a:pPr algn="ctr"/>
                      <a:r>
                        <a:rPr kumimoji="1" lang="ja-JP" altLang="en-US" dirty="0"/>
                        <a:t>その他</a:t>
                      </a:r>
                    </a:p>
                  </a:txBody>
                  <a:tcPr anchor="ctr"/>
                </a:tc>
                <a:tc>
                  <a:txBody>
                    <a:bodyPr/>
                    <a:lstStyle/>
                    <a:p>
                      <a:pPr marL="176213" indent="-176213" algn="l">
                        <a:buFont typeface="Wingdings" panose="05000000000000000000" pitchFamily="2" charset="2"/>
                        <a:buChar char="l"/>
                      </a:pPr>
                      <a:r>
                        <a:rPr kumimoji="1" lang="en-US" altLang="ja-JP" dirty="0"/>
                        <a:t>Web</a:t>
                      </a:r>
                      <a:r>
                        <a:rPr kumimoji="1" lang="ja-JP" altLang="en-US" dirty="0"/>
                        <a:t>カメラ</a:t>
                      </a:r>
                      <a:endParaRPr kumimoji="1" lang="en-US" altLang="ja-JP" dirty="0"/>
                    </a:p>
                    <a:p>
                      <a:pPr marL="176213" indent="-176213" algn="l">
                        <a:buFont typeface="Wingdings" panose="05000000000000000000" pitchFamily="2" charset="2"/>
                        <a:buChar char="l"/>
                      </a:pPr>
                      <a:r>
                        <a:rPr kumimoji="1" lang="ja-JP" altLang="en-US" dirty="0"/>
                        <a:t>ヘッドセット（マイク／ヘッドフォン）</a:t>
                      </a:r>
                      <a:endParaRPr kumimoji="1" lang="en-US" altLang="ja-JP" dirty="0"/>
                    </a:p>
                    <a:p>
                      <a:pPr marL="176213" indent="-176213" algn="l">
                        <a:buFont typeface="Wingdings" panose="05000000000000000000" pitchFamily="2" charset="2"/>
                        <a:buChar char="l"/>
                      </a:pPr>
                      <a:r>
                        <a:rPr kumimoji="1" lang="ja-JP" altLang="en-US" dirty="0"/>
                        <a:t>高級椅子</a:t>
                      </a:r>
                      <a:endParaRPr kumimoji="1" lang="en-US" altLang="ja-JP" dirty="0"/>
                    </a:p>
                    <a:p>
                      <a:pPr marL="176213" indent="-176213" algn="l">
                        <a:buFont typeface="Wingdings" panose="05000000000000000000" pitchFamily="2" charset="2"/>
                        <a:buChar char="l"/>
                      </a:pPr>
                      <a:r>
                        <a:rPr kumimoji="1" lang="ja-JP" altLang="en-US" dirty="0"/>
                        <a:t>撮影機器（三脚、リングライト、グリーン背景）</a:t>
                      </a:r>
                    </a:p>
                  </a:txBody>
                  <a:tcPr anchor="ctr"/>
                </a:tc>
                <a:extLst>
                  <a:ext uri="{0D108BD9-81ED-4DB2-BD59-A6C34878D82A}">
                    <a16:rowId xmlns:a16="http://schemas.microsoft.com/office/drawing/2014/main" val="1107247247"/>
                  </a:ext>
                </a:extLst>
              </a:tr>
            </a:tbl>
          </a:graphicData>
        </a:graphic>
      </p:graphicFrame>
    </p:spTree>
    <p:extLst>
      <p:ext uri="{BB962C8B-B14F-4D97-AF65-F5344CB8AC3E}">
        <p14:creationId xmlns:p14="http://schemas.microsoft.com/office/powerpoint/2010/main" val="2622669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r>
              <a:rPr kumimoji="1" lang="en-US" altLang="ja-JP" sz="2600" dirty="0"/>
              <a:t>(1)</a:t>
            </a:r>
            <a:r>
              <a:rPr kumimoji="1" lang="ja-JP" altLang="en-US" sz="2600" dirty="0"/>
              <a:t>」</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20</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323528" y="1294774"/>
            <a:ext cx="3696846" cy="369332"/>
          </a:xfrm>
          <a:prstGeom prst="rect">
            <a:avLst/>
          </a:prstGeom>
          <a:noFill/>
        </p:spPr>
        <p:txBody>
          <a:bodyPr wrap="none" rtlCol="0">
            <a:spAutoFit/>
          </a:bodyPr>
          <a:lstStyle/>
          <a:p>
            <a:r>
              <a:rPr kumimoji="1" lang="ja-JP" altLang="en-US" sz="1800" b="1" u="sng" dirty="0"/>
              <a:t>（１）社外からの接続方法（</a:t>
            </a:r>
            <a:r>
              <a:rPr kumimoji="1" lang="en-US" altLang="ja-JP" sz="1800" b="1" u="sng" dirty="0"/>
              <a:t>IT</a:t>
            </a:r>
            <a:r>
              <a:rPr kumimoji="1" lang="ja-JP" altLang="en-US" sz="1800" b="1" u="sng" dirty="0"/>
              <a:t>ツール）</a:t>
            </a:r>
          </a:p>
        </p:txBody>
      </p:sp>
      <p:graphicFrame>
        <p:nvGraphicFramePr>
          <p:cNvPr id="4" name="表 4">
            <a:extLst>
              <a:ext uri="{FF2B5EF4-FFF2-40B4-BE49-F238E27FC236}">
                <a16:creationId xmlns:a16="http://schemas.microsoft.com/office/drawing/2014/main" id="{F2A849CF-8245-4857-A0F8-8930E71DB5A4}"/>
              </a:ext>
            </a:extLst>
          </p:cNvPr>
          <p:cNvGraphicFramePr>
            <a:graphicFrameLocks noGrp="1"/>
          </p:cNvGraphicFramePr>
          <p:nvPr>
            <p:extLst>
              <p:ext uri="{D42A27DB-BD31-4B8C-83A1-F6EECF244321}">
                <p14:modId xmlns:p14="http://schemas.microsoft.com/office/powerpoint/2010/main" val="927277703"/>
              </p:ext>
            </p:extLst>
          </p:nvPr>
        </p:nvGraphicFramePr>
        <p:xfrm>
          <a:off x="795396" y="1784804"/>
          <a:ext cx="7920880" cy="4104455"/>
        </p:xfrm>
        <a:graphic>
          <a:graphicData uri="http://schemas.openxmlformats.org/drawingml/2006/table">
            <a:tbl>
              <a:tblPr firstRow="1" bandRow="1">
                <a:tableStyleId>{5940675A-B579-460E-94D1-54222C63F5DA}</a:tableStyleId>
              </a:tblPr>
              <a:tblGrid>
                <a:gridCol w="864096">
                  <a:extLst>
                    <a:ext uri="{9D8B030D-6E8A-4147-A177-3AD203B41FA5}">
                      <a16:colId xmlns:a16="http://schemas.microsoft.com/office/drawing/2014/main" val="2105446684"/>
                    </a:ext>
                  </a:extLst>
                </a:gridCol>
                <a:gridCol w="2232248">
                  <a:extLst>
                    <a:ext uri="{9D8B030D-6E8A-4147-A177-3AD203B41FA5}">
                      <a16:colId xmlns:a16="http://schemas.microsoft.com/office/drawing/2014/main" val="1890761262"/>
                    </a:ext>
                  </a:extLst>
                </a:gridCol>
                <a:gridCol w="4824536">
                  <a:extLst>
                    <a:ext uri="{9D8B030D-6E8A-4147-A177-3AD203B41FA5}">
                      <a16:colId xmlns:a16="http://schemas.microsoft.com/office/drawing/2014/main" val="1034004769"/>
                    </a:ext>
                  </a:extLst>
                </a:gridCol>
              </a:tblGrid>
              <a:tr h="820891">
                <a:tc>
                  <a:txBody>
                    <a:bodyPr/>
                    <a:lstStyle/>
                    <a:p>
                      <a:pPr algn="ctr"/>
                      <a:r>
                        <a:rPr kumimoji="1" lang="ja-JP" altLang="en-US" sz="1600" b="1" dirty="0"/>
                        <a:t>番号</a:t>
                      </a:r>
                    </a:p>
                  </a:txBody>
                  <a:tcPr anchor="ctr">
                    <a:solidFill>
                      <a:srgbClr val="FFFF00"/>
                    </a:solidFill>
                  </a:tcPr>
                </a:tc>
                <a:tc>
                  <a:txBody>
                    <a:bodyPr/>
                    <a:lstStyle/>
                    <a:p>
                      <a:pPr algn="ctr"/>
                      <a:r>
                        <a:rPr kumimoji="1" lang="ja-JP" altLang="en-US" sz="1600" b="1" dirty="0"/>
                        <a:t>接続方式</a:t>
                      </a:r>
                    </a:p>
                  </a:txBody>
                  <a:tcPr anchor="ctr">
                    <a:solidFill>
                      <a:srgbClr val="FFFF00"/>
                    </a:solidFill>
                  </a:tcPr>
                </a:tc>
                <a:tc>
                  <a:txBody>
                    <a:bodyPr/>
                    <a:lstStyle/>
                    <a:p>
                      <a:pPr algn="ctr"/>
                      <a:r>
                        <a:rPr kumimoji="1" lang="ja-JP" altLang="en-US" sz="1600" b="1" dirty="0"/>
                        <a:t>特徴</a:t>
                      </a:r>
                    </a:p>
                  </a:txBody>
                  <a:tcPr anchor="ctr">
                    <a:solidFill>
                      <a:srgbClr val="FFFF00"/>
                    </a:solidFill>
                  </a:tcPr>
                </a:tc>
                <a:extLst>
                  <a:ext uri="{0D108BD9-81ED-4DB2-BD59-A6C34878D82A}">
                    <a16:rowId xmlns:a16="http://schemas.microsoft.com/office/drawing/2014/main" val="1508701312"/>
                  </a:ext>
                </a:extLst>
              </a:tr>
              <a:tr h="820891">
                <a:tc>
                  <a:txBody>
                    <a:bodyPr/>
                    <a:lstStyle/>
                    <a:p>
                      <a:pPr algn="ctr"/>
                      <a:r>
                        <a:rPr kumimoji="1" lang="en-US" altLang="ja-JP" sz="1400" b="1" dirty="0"/>
                        <a:t>1</a:t>
                      </a:r>
                      <a:endParaRPr kumimoji="1" lang="ja-JP" altLang="en-US" sz="1400" b="1" dirty="0"/>
                    </a:p>
                  </a:txBody>
                  <a:tcPr anchor="ctr">
                    <a:solidFill>
                      <a:srgbClr val="CCFFFF"/>
                    </a:solidFill>
                  </a:tcPr>
                </a:tc>
                <a:tc>
                  <a:txBody>
                    <a:bodyPr/>
                    <a:lstStyle/>
                    <a:p>
                      <a:pPr algn="ctr"/>
                      <a:r>
                        <a:rPr kumimoji="1" lang="ja-JP" altLang="en-US" sz="1400" b="1" dirty="0"/>
                        <a:t>リモートデスクトップ</a:t>
                      </a:r>
                      <a:r>
                        <a:rPr kumimoji="1" lang="en-US" altLang="ja-JP" sz="1400" b="1" dirty="0"/>
                        <a:t>(*)</a:t>
                      </a:r>
                    </a:p>
                    <a:p>
                      <a:pPr algn="ctr"/>
                      <a:r>
                        <a:rPr kumimoji="1" lang="ja-JP" altLang="en-US" sz="1400" b="1" dirty="0"/>
                        <a:t>方式</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会社に設置されている自分の</a:t>
                      </a:r>
                      <a:r>
                        <a:rPr kumimoji="1" lang="en-US" altLang="ja-JP" sz="1400" b="1" dirty="0"/>
                        <a:t>PC</a:t>
                      </a:r>
                      <a:r>
                        <a:rPr kumimoji="1" lang="ja-JP" altLang="en-US" sz="1400" b="1" dirty="0"/>
                        <a:t>やサーバーに社外の</a:t>
                      </a:r>
                      <a:r>
                        <a:rPr kumimoji="1" lang="en-US" altLang="ja-JP" sz="1400" b="1" dirty="0"/>
                        <a:t>PC</a:t>
                      </a:r>
                      <a:r>
                        <a:rPr kumimoji="1" lang="ja-JP" altLang="en-US" sz="1400" b="1" dirty="0"/>
                        <a:t>やタブレットから接続し、閲覧や操作ができる</a:t>
                      </a:r>
                    </a:p>
                  </a:txBody>
                  <a:tcPr anchor="ctr"/>
                </a:tc>
                <a:extLst>
                  <a:ext uri="{0D108BD9-81ED-4DB2-BD59-A6C34878D82A}">
                    <a16:rowId xmlns:a16="http://schemas.microsoft.com/office/drawing/2014/main" val="2603065525"/>
                  </a:ext>
                </a:extLst>
              </a:tr>
              <a:tr h="820891">
                <a:tc>
                  <a:txBody>
                    <a:bodyPr/>
                    <a:lstStyle/>
                    <a:p>
                      <a:pPr algn="ctr"/>
                      <a:r>
                        <a:rPr kumimoji="1" lang="en-US" altLang="ja-JP" sz="1400" b="1" dirty="0"/>
                        <a:t>2</a:t>
                      </a:r>
                      <a:endParaRPr kumimoji="1" lang="ja-JP" altLang="en-US" sz="1400" b="1" dirty="0"/>
                    </a:p>
                  </a:txBody>
                  <a:tcPr anchor="ctr">
                    <a:solidFill>
                      <a:srgbClr val="CCFFFF"/>
                    </a:solidFill>
                  </a:tcPr>
                </a:tc>
                <a:tc>
                  <a:txBody>
                    <a:bodyPr/>
                    <a:lstStyle/>
                    <a:p>
                      <a:pPr algn="ctr"/>
                      <a:r>
                        <a:rPr kumimoji="1" lang="ja-JP" altLang="en-US" sz="1400" b="1" dirty="0"/>
                        <a:t>仮想デスクトップ（*</a:t>
                      </a:r>
                      <a:r>
                        <a:rPr kumimoji="1" lang="en-US" altLang="ja-JP" sz="1400" b="1" dirty="0"/>
                        <a:t>)</a:t>
                      </a:r>
                    </a:p>
                    <a:p>
                      <a:pPr algn="ctr"/>
                      <a:r>
                        <a:rPr kumimoji="1" lang="ja-JP" altLang="en-US" sz="1400" b="1" dirty="0"/>
                        <a:t>方式</a:t>
                      </a:r>
                    </a:p>
                  </a:txBody>
                  <a:tcPr anchor="ctr"/>
                </a:tc>
                <a:tc>
                  <a:txBody>
                    <a:bodyPr/>
                    <a:lstStyle/>
                    <a:p>
                      <a:pPr marL="176213" indent="-176213" algn="l">
                        <a:buFont typeface="Wingdings" panose="05000000000000000000" pitchFamily="2" charset="2"/>
                        <a:buChar char="l"/>
                      </a:pPr>
                      <a:r>
                        <a:rPr kumimoji="1" lang="ja-JP" altLang="en-US" sz="1400" b="1" dirty="0"/>
                        <a:t>会社のサーバー内に設定した仮想の端末（デスクトップ）に社外の</a:t>
                      </a:r>
                      <a:r>
                        <a:rPr kumimoji="1" lang="en-US" altLang="ja-JP" sz="1400" b="1" dirty="0"/>
                        <a:t>PC</a:t>
                      </a:r>
                      <a:r>
                        <a:rPr kumimoji="1" lang="ja-JP" altLang="en-US" sz="1400" b="1" dirty="0"/>
                        <a:t>やタブレットから接続し操作する。自分の</a:t>
                      </a:r>
                      <a:r>
                        <a:rPr kumimoji="1" lang="en-US" altLang="ja-JP" sz="1400" b="1" dirty="0"/>
                        <a:t>PC</a:t>
                      </a:r>
                      <a:r>
                        <a:rPr kumimoji="1" lang="ja-JP" altLang="en-US" sz="1400" b="1" dirty="0"/>
                        <a:t>に接続せずサーバーに設定された端末にアクセスする</a:t>
                      </a:r>
                    </a:p>
                  </a:txBody>
                  <a:tcPr anchor="ctr"/>
                </a:tc>
                <a:extLst>
                  <a:ext uri="{0D108BD9-81ED-4DB2-BD59-A6C34878D82A}">
                    <a16:rowId xmlns:a16="http://schemas.microsoft.com/office/drawing/2014/main" val="2424366817"/>
                  </a:ext>
                </a:extLst>
              </a:tr>
              <a:tr h="820891">
                <a:tc>
                  <a:txBody>
                    <a:bodyPr/>
                    <a:lstStyle/>
                    <a:p>
                      <a:pPr algn="ctr"/>
                      <a:r>
                        <a:rPr kumimoji="1" lang="en-US" altLang="ja-JP" sz="1400" b="1" dirty="0"/>
                        <a:t>3</a:t>
                      </a:r>
                      <a:endParaRPr kumimoji="1" lang="ja-JP" altLang="en-US" sz="1400" b="1" dirty="0"/>
                    </a:p>
                  </a:txBody>
                  <a:tcPr anchor="ctr">
                    <a:solidFill>
                      <a:srgbClr val="CCFFFF"/>
                    </a:solidFill>
                  </a:tcPr>
                </a:tc>
                <a:tc>
                  <a:txBody>
                    <a:bodyPr/>
                    <a:lstStyle/>
                    <a:p>
                      <a:pPr algn="ctr"/>
                      <a:r>
                        <a:rPr kumimoji="1" lang="ja-JP" altLang="en-US" sz="1400" b="1" dirty="0"/>
                        <a:t>クラウド型アプリ方式</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社内のアプリケーションにアクセスせず、クラウド上に準備されたアプリにアクセスし業務を遂行する</a:t>
                      </a:r>
                    </a:p>
                  </a:txBody>
                  <a:tcPr anchor="ctr"/>
                </a:tc>
                <a:extLst>
                  <a:ext uri="{0D108BD9-81ED-4DB2-BD59-A6C34878D82A}">
                    <a16:rowId xmlns:a16="http://schemas.microsoft.com/office/drawing/2014/main" val="1512095603"/>
                  </a:ext>
                </a:extLst>
              </a:tr>
              <a:tr h="820891">
                <a:tc>
                  <a:txBody>
                    <a:bodyPr/>
                    <a:lstStyle/>
                    <a:p>
                      <a:pPr algn="ctr"/>
                      <a:r>
                        <a:rPr kumimoji="1" lang="en-US" altLang="ja-JP" sz="1400" b="1" dirty="0"/>
                        <a:t>4</a:t>
                      </a:r>
                      <a:endParaRPr kumimoji="1" lang="ja-JP" altLang="en-US" sz="1400" b="1" dirty="0"/>
                    </a:p>
                  </a:txBody>
                  <a:tcPr anchor="ctr">
                    <a:solidFill>
                      <a:srgbClr val="CCFFFF"/>
                    </a:solidFill>
                  </a:tcPr>
                </a:tc>
                <a:tc>
                  <a:txBody>
                    <a:bodyPr/>
                    <a:lstStyle/>
                    <a:p>
                      <a:pPr algn="ctr"/>
                      <a:r>
                        <a:rPr kumimoji="1" lang="ja-JP" altLang="en-US" sz="1400" b="1" dirty="0"/>
                        <a:t>会社</a:t>
                      </a:r>
                      <a:r>
                        <a:rPr kumimoji="1" lang="en-US" altLang="ja-JP" sz="1400" b="1" dirty="0"/>
                        <a:t>PC</a:t>
                      </a:r>
                      <a:r>
                        <a:rPr kumimoji="1" lang="ja-JP" altLang="en-US" sz="1400" b="1" dirty="0"/>
                        <a:t>持ち帰り方式</a:t>
                      </a:r>
                    </a:p>
                  </a:txBody>
                  <a:tcPr anchor="ctr"/>
                </a:tc>
                <a:tc>
                  <a:txBody>
                    <a:bodyPr/>
                    <a:lstStyle/>
                    <a:p>
                      <a:pPr marL="176213" indent="-176213" algn="l">
                        <a:buFont typeface="Wingdings" panose="05000000000000000000" pitchFamily="2" charset="2"/>
                        <a:buChar char="l"/>
                      </a:pPr>
                      <a:r>
                        <a:rPr kumimoji="1" lang="ja-JP" altLang="en-US" sz="1400" b="1" dirty="0"/>
                        <a:t>会社で利用している</a:t>
                      </a:r>
                      <a:r>
                        <a:rPr kumimoji="1" lang="en-US" altLang="ja-JP" sz="1400" b="1" dirty="0"/>
                        <a:t>PC</a:t>
                      </a:r>
                      <a:r>
                        <a:rPr kumimoji="1" lang="ja-JP" altLang="en-US" sz="1400" b="1" dirty="0"/>
                        <a:t>を社外に持ち出し、</a:t>
                      </a:r>
                      <a:r>
                        <a:rPr kumimoji="1" lang="en-US" altLang="ja-JP" sz="1400" b="1" dirty="0"/>
                        <a:t>VPN</a:t>
                      </a:r>
                      <a:r>
                        <a:rPr kumimoji="1" lang="ja-JP" altLang="en-US" sz="1400" b="1" dirty="0"/>
                        <a:t>（**</a:t>
                      </a:r>
                      <a:r>
                        <a:rPr kumimoji="1" lang="en-US" altLang="ja-JP" sz="1400" b="1" dirty="0"/>
                        <a:t>)</a:t>
                      </a:r>
                      <a:r>
                        <a:rPr kumimoji="1" lang="ja-JP" altLang="en-US" sz="1400" b="1" dirty="0"/>
                        <a:t>等のインターネット回線を通じて社内アプリに接続し操作する</a:t>
                      </a:r>
                    </a:p>
                  </a:txBody>
                  <a:tcPr anchor="ctr"/>
                </a:tc>
                <a:extLst>
                  <a:ext uri="{0D108BD9-81ED-4DB2-BD59-A6C34878D82A}">
                    <a16:rowId xmlns:a16="http://schemas.microsoft.com/office/drawing/2014/main" val="1848217119"/>
                  </a:ext>
                </a:extLst>
              </a:tr>
            </a:tbl>
          </a:graphicData>
        </a:graphic>
      </p:graphicFrame>
      <p:sp>
        <p:nvSpPr>
          <p:cNvPr id="6" name="テキスト ボックス 5">
            <a:extLst>
              <a:ext uri="{FF2B5EF4-FFF2-40B4-BE49-F238E27FC236}">
                <a16:creationId xmlns:a16="http://schemas.microsoft.com/office/drawing/2014/main" id="{01179FE4-9C02-43AF-A0DD-C47C8D7F5B86}"/>
              </a:ext>
            </a:extLst>
          </p:cNvPr>
          <p:cNvSpPr txBox="1"/>
          <p:nvPr/>
        </p:nvSpPr>
        <p:spPr>
          <a:xfrm>
            <a:off x="4932067" y="6009957"/>
            <a:ext cx="3791423" cy="630942"/>
          </a:xfrm>
          <a:prstGeom prst="rect">
            <a:avLst/>
          </a:prstGeom>
          <a:noFill/>
        </p:spPr>
        <p:txBody>
          <a:bodyPr wrap="none" rtlCol="0">
            <a:spAutoFit/>
          </a:bodyPr>
          <a:lstStyle/>
          <a:p>
            <a:pPr algn="l"/>
            <a:r>
              <a:rPr kumimoji="1" lang="ja-JP" altLang="en-US" b="1" dirty="0"/>
              <a:t>＊デスクトップ＝</a:t>
            </a:r>
            <a:r>
              <a:rPr lang="en-US" altLang="ja-JP" b="1" dirty="0"/>
              <a:t>PC</a:t>
            </a:r>
            <a:r>
              <a:rPr lang="ja-JP" altLang="en-US" b="1" dirty="0"/>
              <a:t>や端末と読み替えてください</a:t>
            </a:r>
            <a:endParaRPr lang="en-US" altLang="ja-JP" b="1" dirty="0"/>
          </a:p>
          <a:p>
            <a:pPr algn="l"/>
            <a:r>
              <a:rPr kumimoji="1" lang="ja-JP" altLang="en-US" b="1" dirty="0"/>
              <a:t>**：</a:t>
            </a:r>
            <a:r>
              <a:rPr kumimoji="1" lang="en-US" altLang="ja-JP" b="1" dirty="0"/>
              <a:t>VPN</a:t>
            </a:r>
            <a:r>
              <a:rPr kumimoji="1" lang="ja-JP" altLang="en-US" b="1" dirty="0"/>
              <a:t>：</a:t>
            </a:r>
            <a:r>
              <a:rPr kumimoji="1" lang="en-US" altLang="ja-JP" b="1" dirty="0"/>
              <a:t>Virtual Private</a:t>
            </a:r>
            <a:r>
              <a:rPr kumimoji="1" lang="ja-JP" altLang="en-US" b="1" dirty="0"/>
              <a:t>　</a:t>
            </a:r>
            <a:r>
              <a:rPr kumimoji="1" lang="en-US" altLang="ja-JP" b="1" dirty="0"/>
              <a:t>Network</a:t>
            </a:r>
            <a:endParaRPr kumimoji="1" lang="ja-JP" altLang="en-US" b="1" dirty="0"/>
          </a:p>
        </p:txBody>
      </p:sp>
    </p:spTree>
    <p:extLst>
      <p:ext uri="{BB962C8B-B14F-4D97-AF65-F5344CB8AC3E}">
        <p14:creationId xmlns:p14="http://schemas.microsoft.com/office/powerpoint/2010/main" val="3450086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21</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45535" y="1268760"/>
            <a:ext cx="3015569" cy="369332"/>
          </a:xfrm>
          <a:prstGeom prst="rect">
            <a:avLst/>
          </a:prstGeom>
          <a:noFill/>
        </p:spPr>
        <p:txBody>
          <a:bodyPr wrap="none" rtlCol="0">
            <a:spAutoFit/>
          </a:bodyPr>
          <a:lstStyle/>
          <a:p>
            <a:r>
              <a:rPr kumimoji="1" lang="ja-JP" altLang="en-US" sz="1800" b="1" u="sng" dirty="0"/>
              <a:t>①：リモートデスクトップ方式：</a:t>
            </a:r>
          </a:p>
        </p:txBody>
      </p:sp>
      <p:pic>
        <p:nvPicPr>
          <p:cNvPr id="6149" name="図 6148">
            <a:extLst>
              <a:ext uri="{FF2B5EF4-FFF2-40B4-BE49-F238E27FC236}">
                <a16:creationId xmlns:a16="http://schemas.microsoft.com/office/drawing/2014/main" id="{D0650DFA-8FC1-4EB8-936D-68667CB17A76}"/>
              </a:ext>
            </a:extLst>
          </p:cNvPr>
          <p:cNvPicPr>
            <a:picLocks noChangeAspect="1"/>
          </p:cNvPicPr>
          <p:nvPr/>
        </p:nvPicPr>
        <p:blipFill>
          <a:blip r:embed="rId3"/>
          <a:stretch>
            <a:fillRect/>
          </a:stretch>
        </p:blipFill>
        <p:spPr>
          <a:xfrm>
            <a:off x="827584" y="1822148"/>
            <a:ext cx="7666210" cy="3558895"/>
          </a:xfrm>
          <a:prstGeom prst="rect">
            <a:avLst/>
          </a:prstGeom>
        </p:spPr>
      </p:pic>
      <p:graphicFrame>
        <p:nvGraphicFramePr>
          <p:cNvPr id="6150" name="表 6150">
            <a:extLst>
              <a:ext uri="{FF2B5EF4-FFF2-40B4-BE49-F238E27FC236}">
                <a16:creationId xmlns:a16="http://schemas.microsoft.com/office/drawing/2014/main" id="{0116F8C5-4890-49FC-BBF2-ECD5F2E8F145}"/>
              </a:ext>
            </a:extLst>
          </p:cNvPr>
          <p:cNvGraphicFramePr>
            <a:graphicFrameLocks noGrp="1"/>
          </p:cNvGraphicFramePr>
          <p:nvPr>
            <p:extLst>
              <p:ext uri="{D42A27DB-BD31-4B8C-83A1-F6EECF244321}">
                <p14:modId xmlns:p14="http://schemas.microsoft.com/office/powerpoint/2010/main" val="3871142363"/>
              </p:ext>
            </p:extLst>
          </p:nvPr>
        </p:nvGraphicFramePr>
        <p:xfrm>
          <a:off x="828754" y="5276024"/>
          <a:ext cx="7919710" cy="1105303"/>
        </p:xfrm>
        <a:graphic>
          <a:graphicData uri="http://schemas.openxmlformats.org/drawingml/2006/table">
            <a:tbl>
              <a:tblPr firstRow="1" bandRow="1">
                <a:tableStyleId>{5940675A-B579-460E-94D1-54222C63F5DA}</a:tableStyleId>
              </a:tblPr>
              <a:tblGrid>
                <a:gridCol w="1078950">
                  <a:extLst>
                    <a:ext uri="{9D8B030D-6E8A-4147-A177-3AD203B41FA5}">
                      <a16:colId xmlns:a16="http://schemas.microsoft.com/office/drawing/2014/main" val="2101264384"/>
                    </a:ext>
                  </a:extLst>
                </a:gridCol>
                <a:gridCol w="6840760">
                  <a:extLst>
                    <a:ext uri="{9D8B030D-6E8A-4147-A177-3AD203B41FA5}">
                      <a16:colId xmlns:a16="http://schemas.microsoft.com/office/drawing/2014/main" val="1795264743"/>
                    </a:ext>
                  </a:extLst>
                </a:gridCol>
              </a:tblGrid>
              <a:tr h="1105303">
                <a:tc>
                  <a:txBody>
                    <a:bodyPr/>
                    <a:lstStyle/>
                    <a:p>
                      <a:pPr algn="ctr"/>
                      <a:r>
                        <a:rPr kumimoji="1" lang="ja-JP" altLang="en-US" sz="1400" b="1" dirty="0"/>
                        <a:t>特徴</a:t>
                      </a:r>
                    </a:p>
                  </a:txBody>
                  <a:tcPr anchor="ctr">
                    <a:solidFill>
                      <a:srgbClr val="66FFFF"/>
                    </a:solidFill>
                  </a:tcPr>
                </a:tc>
                <a:tc>
                  <a:txBody>
                    <a:bodyPr/>
                    <a:lstStyle/>
                    <a:p>
                      <a:pPr marL="268288" indent="-268288" algn="l">
                        <a:buFont typeface="Wingdings" panose="05000000000000000000" pitchFamily="2" charset="2"/>
                        <a:buChar char="u"/>
                      </a:pPr>
                      <a:r>
                        <a:rPr kumimoji="1" lang="ja-JP" altLang="en-US" sz="1400" b="1" dirty="0"/>
                        <a:t>社外の手元の端末で社内の</a:t>
                      </a:r>
                      <a:r>
                        <a:rPr kumimoji="1" lang="en-US" altLang="ja-JP" sz="1400" b="1" dirty="0"/>
                        <a:t>PC</a:t>
                      </a:r>
                      <a:r>
                        <a:rPr kumimoji="1" lang="ja-JP" altLang="en-US" sz="1400" b="1" dirty="0"/>
                        <a:t>の画面を操作するイメージ</a:t>
                      </a:r>
                      <a:endParaRPr kumimoji="1" lang="en-US" altLang="ja-JP" sz="1400" b="1" dirty="0"/>
                    </a:p>
                    <a:p>
                      <a:pPr marL="268288" indent="-268288" algn="l">
                        <a:buFont typeface="Wingdings" panose="05000000000000000000" pitchFamily="2" charset="2"/>
                        <a:buChar char="u"/>
                      </a:pPr>
                      <a:r>
                        <a:rPr kumimoji="1" lang="ja-JP" altLang="en-US" sz="1400" b="1" dirty="0"/>
                        <a:t>データは社内の</a:t>
                      </a:r>
                      <a:r>
                        <a:rPr kumimoji="1" lang="en-US" altLang="ja-JP" sz="1400" b="1" dirty="0"/>
                        <a:t>PC</a:t>
                      </a:r>
                      <a:r>
                        <a:rPr kumimoji="1" lang="ja-JP" altLang="en-US" sz="1400" b="1" dirty="0"/>
                        <a:t>に保存するため情報漏洩がおこりにくい</a:t>
                      </a:r>
                      <a:endParaRPr kumimoji="1" lang="en-US" altLang="ja-JP" sz="1400" b="1" dirty="0"/>
                    </a:p>
                    <a:p>
                      <a:pPr marL="268288" indent="-268288" algn="l">
                        <a:buFont typeface="Wingdings" panose="05000000000000000000" pitchFamily="2" charset="2"/>
                        <a:buChar char="u"/>
                      </a:pPr>
                      <a:r>
                        <a:rPr kumimoji="1" lang="ja-JP" altLang="en-US" sz="1400" b="1" dirty="0"/>
                        <a:t>社内の</a:t>
                      </a:r>
                      <a:r>
                        <a:rPr kumimoji="1" lang="en-US" altLang="ja-JP" sz="1400" b="1" dirty="0"/>
                        <a:t>PC</a:t>
                      </a:r>
                      <a:r>
                        <a:rPr kumimoji="1" lang="ja-JP" altLang="en-US" sz="1400" b="1" dirty="0"/>
                        <a:t>は利用時は電源をオンにしておく必要がある</a:t>
                      </a:r>
                      <a:endParaRPr kumimoji="1" lang="en-US" altLang="ja-JP" sz="1400" b="1" dirty="0"/>
                    </a:p>
                    <a:p>
                      <a:pPr marL="268288" indent="-268288" algn="l">
                        <a:buFont typeface="Wingdings" panose="05000000000000000000" pitchFamily="2" charset="2"/>
                        <a:buChar char="u"/>
                      </a:pPr>
                      <a:r>
                        <a:rPr kumimoji="1" lang="ja-JP" altLang="en-US" sz="1400" b="1" dirty="0"/>
                        <a:t>専用のアプリや</a:t>
                      </a:r>
                      <a:r>
                        <a:rPr kumimoji="1" lang="en-US" altLang="ja-JP" sz="1400" b="1" dirty="0"/>
                        <a:t>USB</a:t>
                      </a:r>
                      <a:r>
                        <a:rPr kumimoji="1" lang="ja-JP" altLang="en-US" sz="1400" b="1" dirty="0"/>
                        <a:t>の認証方式で導入可能なため比較的安価に構築できる</a:t>
                      </a:r>
                    </a:p>
                  </a:txBody>
                  <a:tcPr anchor="ctr"/>
                </a:tc>
                <a:extLst>
                  <a:ext uri="{0D108BD9-81ED-4DB2-BD59-A6C34878D82A}">
                    <a16:rowId xmlns:a16="http://schemas.microsoft.com/office/drawing/2014/main" val="449590855"/>
                  </a:ext>
                </a:extLst>
              </a:tr>
            </a:tbl>
          </a:graphicData>
        </a:graphic>
      </p:graphicFrame>
    </p:spTree>
    <p:extLst>
      <p:ext uri="{BB962C8B-B14F-4D97-AF65-F5344CB8AC3E}">
        <p14:creationId xmlns:p14="http://schemas.microsoft.com/office/powerpoint/2010/main" val="616890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22</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249117" y="1268760"/>
            <a:ext cx="2608407" cy="369332"/>
          </a:xfrm>
          <a:prstGeom prst="rect">
            <a:avLst/>
          </a:prstGeom>
          <a:noFill/>
        </p:spPr>
        <p:txBody>
          <a:bodyPr wrap="none" rtlCol="0">
            <a:spAutoFit/>
          </a:bodyPr>
          <a:lstStyle/>
          <a:p>
            <a:r>
              <a:rPr lang="ja-JP" altLang="en-US" sz="1800" b="1" u="sng" dirty="0"/>
              <a:t>②</a:t>
            </a:r>
            <a:r>
              <a:rPr kumimoji="1" lang="ja-JP" altLang="en-US" sz="1800" b="1" u="sng" dirty="0"/>
              <a:t>：仮想デスクトップ方式</a:t>
            </a:r>
          </a:p>
        </p:txBody>
      </p:sp>
      <p:pic>
        <p:nvPicPr>
          <p:cNvPr id="15" name="図 14">
            <a:extLst>
              <a:ext uri="{FF2B5EF4-FFF2-40B4-BE49-F238E27FC236}">
                <a16:creationId xmlns:a16="http://schemas.microsoft.com/office/drawing/2014/main" id="{D3E7367A-6B26-4743-95EB-8A56CD983553}"/>
              </a:ext>
            </a:extLst>
          </p:cNvPr>
          <p:cNvPicPr>
            <a:picLocks noChangeAspect="1"/>
          </p:cNvPicPr>
          <p:nvPr/>
        </p:nvPicPr>
        <p:blipFill>
          <a:blip r:embed="rId3"/>
          <a:stretch>
            <a:fillRect/>
          </a:stretch>
        </p:blipFill>
        <p:spPr>
          <a:xfrm>
            <a:off x="1157786" y="1797856"/>
            <a:ext cx="6970883" cy="3262288"/>
          </a:xfrm>
          <a:prstGeom prst="rect">
            <a:avLst/>
          </a:prstGeom>
        </p:spPr>
      </p:pic>
      <p:graphicFrame>
        <p:nvGraphicFramePr>
          <p:cNvPr id="16" name="表 6150">
            <a:extLst>
              <a:ext uri="{FF2B5EF4-FFF2-40B4-BE49-F238E27FC236}">
                <a16:creationId xmlns:a16="http://schemas.microsoft.com/office/drawing/2014/main" id="{6F3B51B1-C539-435B-827F-E3E1DA4CDC45}"/>
              </a:ext>
            </a:extLst>
          </p:cNvPr>
          <p:cNvGraphicFramePr>
            <a:graphicFrameLocks noGrp="1"/>
          </p:cNvGraphicFramePr>
          <p:nvPr>
            <p:extLst>
              <p:ext uri="{D42A27DB-BD31-4B8C-83A1-F6EECF244321}">
                <p14:modId xmlns:p14="http://schemas.microsoft.com/office/powerpoint/2010/main" val="1869518094"/>
              </p:ext>
            </p:extLst>
          </p:nvPr>
        </p:nvGraphicFramePr>
        <p:xfrm>
          <a:off x="828754" y="5276024"/>
          <a:ext cx="7919710" cy="1158240"/>
        </p:xfrm>
        <a:graphic>
          <a:graphicData uri="http://schemas.openxmlformats.org/drawingml/2006/table">
            <a:tbl>
              <a:tblPr firstRow="1" bandRow="1">
                <a:tableStyleId>{5940675A-B579-460E-94D1-54222C63F5DA}</a:tableStyleId>
              </a:tblPr>
              <a:tblGrid>
                <a:gridCol w="1078950">
                  <a:extLst>
                    <a:ext uri="{9D8B030D-6E8A-4147-A177-3AD203B41FA5}">
                      <a16:colId xmlns:a16="http://schemas.microsoft.com/office/drawing/2014/main" val="2101264384"/>
                    </a:ext>
                  </a:extLst>
                </a:gridCol>
                <a:gridCol w="6840760">
                  <a:extLst>
                    <a:ext uri="{9D8B030D-6E8A-4147-A177-3AD203B41FA5}">
                      <a16:colId xmlns:a16="http://schemas.microsoft.com/office/drawing/2014/main" val="1795264743"/>
                    </a:ext>
                  </a:extLst>
                </a:gridCol>
              </a:tblGrid>
              <a:tr h="1105303">
                <a:tc>
                  <a:txBody>
                    <a:bodyPr/>
                    <a:lstStyle/>
                    <a:p>
                      <a:pPr algn="ctr"/>
                      <a:r>
                        <a:rPr kumimoji="1" lang="ja-JP" altLang="en-US" sz="1400" b="1" dirty="0"/>
                        <a:t>特徴</a:t>
                      </a:r>
                    </a:p>
                  </a:txBody>
                  <a:tcPr anchor="ctr">
                    <a:solidFill>
                      <a:srgbClr val="66FFFF"/>
                    </a:solidFill>
                  </a:tcPr>
                </a:tc>
                <a:tc>
                  <a:txBody>
                    <a:bodyPr/>
                    <a:lstStyle/>
                    <a:p>
                      <a:pPr marL="268288" indent="-268288" algn="l">
                        <a:buFont typeface="Wingdings" panose="05000000000000000000" pitchFamily="2" charset="2"/>
                        <a:buChar char="u"/>
                      </a:pPr>
                      <a:r>
                        <a:rPr kumimoji="1" lang="ja-JP" altLang="en-US" sz="1400" b="1" dirty="0"/>
                        <a:t>仮想端末環境を構築</a:t>
                      </a:r>
                      <a:endParaRPr kumimoji="1" lang="en-US" altLang="ja-JP" sz="1400" b="1" dirty="0"/>
                    </a:p>
                    <a:p>
                      <a:pPr marL="268288" indent="-268288" algn="l">
                        <a:buFont typeface="Wingdings" panose="05000000000000000000" pitchFamily="2" charset="2"/>
                        <a:buChar char="u"/>
                      </a:pPr>
                      <a:r>
                        <a:rPr kumimoji="1" lang="ja-JP" altLang="en-US" sz="1400" b="1" dirty="0"/>
                        <a:t>社外の手元の端末から社内システムに接続して操作しているイメージ</a:t>
                      </a:r>
                      <a:endParaRPr kumimoji="1" lang="en-US" altLang="ja-JP" sz="1400" b="1" dirty="0"/>
                    </a:p>
                    <a:p>
                      <a:pPr marL="268288" indent="-268288" algn="l">
                        <a:buFont typeface="Wingdings" panose="05000000000000000000" pitchFamily="2" charset="2"/>
                        <a:buChar char="u"/>
                      </a:pPr>
                      <a:r>
                        <a:rPr kumimoji="1" lang="ja-JP" altLang="en-US" sz="1400" b="1" dirty="0"/>
                        <a:t>データはサーバーに保存するため情報漏洩がおこりにくい</a:t>
                      </a:r>
                      <a:endParaRPr kumimoji="1" lang="en-US" altLang="ja-JP" sz="1400" b="1" dirty="0"/>
                    </a:p>
                    <a:p>
                      <a:pPr marL="268288" indent="-268288" algn="l">
                        <a:buFont typeface="Wingdings" panose="05000000000000000000" pitchFamily="2" charset="2"/>
                        <a:buChar char="u"/>
                      </a:pPr>
                      <a:r>
                        <a:rPr kumimoji="1" lang="ja-JP" altLang="en-US" sz="1400" b="1" dirty="0"/>
                        <a:t>仮想デスクトップを管理するサーバーや</a:t>
                      </a:r>
                      <a:r>
                        <a:rPr kumimoji="1" lang="en-US" altLang="ja-JP" sz="1400" b="1" dirty="0"/>
                        <a:t>VPN</a:t>
                      </a:r>
                      <a:r>
                        <a:rPr kumimoji="1" lang="ja-JP" altLang="en-US" sz="1400" b="1" dirty="0"/>
                        <a:t>装置などの新規導入が必要となるため、コスト高になる</a:t>
                      </a:r>
                    </a:p>
                  </a:txBody>
                  <a:tcPr anchor="ctr"/>
                </a:tc>
                <a:extLst>
                  <a:ext uri="{0D108BD9-81ED-4DB2-BD59-A6C34878D82A}">
                    <a16:rowId xmlns:a16="http://schemas.microsoft.com/office/drawing/2014/main" val="449590855"/>
                  </a:ext>
                </a:extLst>
              </a:tr>
            </a:tbl>
          </a:graphicData>
        </a:graphic>
      </p:graphicFrame>
      <p:sp>
        <p:nvSpPr>
          <p:cNvPr id="4" name="テキスト ボックス 3">
            <a:extLst>
              <a:ext uri="{FF2B5EF4-FFF2-40B4-BE49-F238E27FC236}">
                <a16:creationId xmlns:a16="http://schemas.microsoft.com/office/drawing/2014/main" id="{7D3A67BF-E305-4D17-8959-2D2B4C7DDD15}"/>
              </a:ext>
            </a:extLst>
          </p:cNvPr>
          <p:cNvSpPr txBox="1"/>
          <p:nvPr/>
        </p:nvSpPr>
        <p:spPr>
          <a:xfrm>
            <a:off x="5364088" y="4243166"/>
            <a:ext cx="1082349" cy="307777"/>
          </a:xfrm>
          <a:prstGeom prst="rect">
            <a:avLst/>
          </a:prstGeom>
          <a:solidFill>
            <a:schemeClr val="bg1"/>
          </a:solidFill>
        </p:spPr>
        <p:txBody>
          <a:bodyPr wrap="none" rtlCol="0">
            <a:spAutoFit/>
          </a:bodyPr>
          <a:lstStyle/>
          <a:p>
            <a:r>
              <a:rPr kumimoji="1" lang="ja-JP" altLang="en-US" b="1" dirty="0">
                <a:solidFill>
                  <a:srgbClr val="FF0000"/>
                </a:solidFill>
              </a:rPr>
              <a:t>＊仮想端末</a:t>
            </a:r>
          </a:p>
        </p:txBody>
      </p:sp>
    </p:spTree>
    <p:extLst>
      <p:ext uri="{BB962C8B-B14F-4D97-AF65-F5344CB8AC3E}">
        <p14:creationId xmlns:p14="http://schemas.microsoft.com/office/powerpoint/2010/main" val="1623250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23</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382969" y="1268760"/>
            <a:ext cx="2340705" cy="369332"/>
          </a:xfrm>
          <a:prstGeom prst="rect">
            <a:avLst/>
          </a:prstGeom>
          <a:noFill/>
        </p:spPr>
        <p:txBody>
          <a:bodyPr wrap="none" rtlCol="0">
            <a:spAutoFit/>
          </a:bodyPr>
          <a:lstStyle/>
          <a:p>
            <a:r>
              <a:rPr kumimoji="1" lang="ja-JP" altLang="en-US" sz="1800" b="1" u="sng" dirty="0"/>
              <a:t>③：クラウドアプリ方式</a:t>
            </a:r>
          </a:p>
        </p:txBody>
      </p:sp>
      <p:pic>
        <p:nvPicPr>
          <p:cNvPr id="15" name="図 14">
            <a:extLst>
              <a:ext uri="{FF2B5EF4-FFF2-40B4-BE49-F238E27FC236}">
                <a16:creationId xmlns:a16="http://schemas.microsoft.com/office/drawing/2014/main" id="{C1886496-D83E-4FF7-B898-F55B14514DFD}"/>
              </a:ext>
            </a:extLst>
          </p:cNvPr>
          <p:cNvPicPr>
            <a:picLocks noChangeAspect="1"/>
          </p:cNvPicPr>
          <p:nvPr/>
        </p:nvPicPr>
        <p:blipFill>
          <a:blip r:embed="rId3"/>
          <a:stretch>
            <a:fillRect/>
          </a:stretch>
        </p:blipFill>
        <p:spPr>
          <a:xfrm>
            <a:off x="1187624" y="1700808"/>
            <a:ext cx="7248865" cy="3483074"/>
          </a:xfrm>
          <a:prstGeom prst="rect">
            <a:avLst/>
          </a:prstGeom>
        </p:spPr>
      </p:pic>
      <p:graphicFrame>
        <p:nvGraphicFramePr>
          <p:cNvPr id="16" name="表 6150">
            <a:extLst>
              <a:ext uri="{FF2B5EF4-FFF2-40B4-BE49-F238E27FC236}">
                <a16:creationId xmlns:a16="http://schemas.microsoft.com/office/drawing/2014/main" id="{CFDCEBBF-6871-4ECA-A334-78FA8C6F3FEE}"/>
              </a:ext>
            </a:extLst>
          </p:cNvPr>
          <p:cNvGraphicFramePr>
            <a:graphicFrameLocks noGrp="1"/>
          </p:cNvGraphicFramePr>
          <p:nvPr>
            <p:extLst>
              <p:ext uri="{D42A27DB-BD31-4B8C-83A1-F6EECF244321}">
                <p14:modId xmlns:p14="http://schemas.microsoft.com/office/powerpoint/2010/main" val="143229753"/>
              </p:ext>
            </p:extLst>
          </p:nvPr>
        </p:nvGraphicFramePr>
        <p:xfrm>
          <a:off x="828754" y="5157192"/>
          <a:ext cx="7919710" cy="1371600"/>
        </p:xfrm>
        <a:graphic>
          <a:graphicData uri="http://schemas.openxmlformats.org/drawingml/2006/table">
            <a:tbl>
              <a:tblPr firstRow="1" bandRow="1">
                <a:tableStyleId>{5940675A-B579-460E-94D1-54222C63F5DA}</a:tableStyleId>
              </a:tblPr>
              <a:tblGrid>
                <a:gridCol w="1078950">
                  <a:extLst>
                    <a:ext uri="{9D8B030D-6E8A-4147-A177-3AD203B41FA5}">
                      <a16:colId xmlns:a16="http://schemas.microsoft.com/office/drawing/2014/main" val="2101264384"/>
                    </a:ext>
                  </a:extLst>
                </a:gridCol>
                <a:gridCol w="6840760">
                  <a:extLst>
                    <a:ext uri="{9D8B030D-6E8A-4147-A177-3AD203B41FA5}">
                      <a16:colId xmlns:a16="http://schemas.microsoft.com/office/drawing/2014/main" val="1795264743"/>
                    </a:ext>
                  </a:extLst>
                </a:gridCol>
              </a:tblGrid>
              <a:tr h="1105303">
                <a:tc>
                  <a:txBody>
                    <a:bodyPr/>
                    <a:lstStyle/>
                    <a:p>
                      <a:pPr algn="ctr"/>
                      <a:r>
                        <a:rPr kumimoji="1" lang="ja-JP" altLang="en-US" sz="1400" b="1" dirty="0"/>
                        <a:t>特徴</a:t>
                      </a:r>
                    </a:p>
                  </a:txBody>
                  <a:tcPr anchor="ctr">
                    <a:solidFill>
                      <a:srgbClr val="66FFFF"/>
                    </a:solidFill>
                  </a:tcPr>
                </a:tc>
                <a:tc>
                  <a:txBody>
                    <a:bodyPr/>
                    <a:lstStyle/>
                    <a:p>
                      <a:pPr marL="268288" indent="-268288" algn="l">
                        <a:buFont typeface="Wingdings" panose="05000000000000000000" pitchFamily="2" charset="2"/>
                        <a:buChar char="u"/>
                      </a:pPr>
                      <a:r>
                        <a:rPr kumimoji="1" lang="ja-JP" altLang="en-US" sz="1400" b="1" dirty="0"/>
                        <a:t>社外のクラウド上に準備したアプリケーションを利用する。社内からも社外からも同じ環境で操作できる</a:t>
                      </a:r>
                      <a:endParaRPr kumimoji="1" lang="en-US" altLang="ja-JP" sz="1400" b="1" dirty="0"/>
                    </a:p>
                    <a:p>
                      <a:pPr marL="268288" indent="-268288" algn="l">
                        <a:buFont typeface="Wingdings" panose="05000000000000000000" pitchFamily="2" charset="2"/>
                        <a:buChar char="u"/>
                      </a:pPr>
                      <a:r>
                        <a:rPr kumimoji="1" lang="ja-JP" altLang="en-US" sz="1400" b="1" dirty="0"/>
                        <a:t>データはクラウド上に保存されるので非常時も安心（事業継続上有利）</a:t>
                      </a:r>
                      <a:endParaRPr kumimoji="1" lang="en-US" altLang="ja-JP" sz="1400" b="1" dirty="0"/>
                    </a:p>
                    <a:p>
                      <a:pPr marL="268288" indent="-268288" algn="l">
                        <a:buFont typeface="Wingdings" panose="05000000000000000000" pitchFamily="2" charset="2"/>
                        <a:buChar char="u"/>
                      </a:pPr>
                      <a:r>
                        <a:rPr kumimoji="1" lang="ja-JP" altLang="en-US" sz="1400" b="1" dirty="0"/>
                        <a:t>社外の端末から従来の社内アプリにはアクセスできない仕組みなので、アプリの移行やデータの移行が必要となる</a:t>
                      </a:r>
                      <a:endParaRPr kumimoji="1" lang="en-US" altLang="ja-JP" sz="1400" b="1" dirty="0"/>
                    </a:p>
                    <a:p>
                      <a:pPr marL="268288" indent="-268288" algn="l">
                        <a:buFont typeface="Wingdings" panose="05000000000000000000" pitchFamily="2" charset="2"/>
                        <a:buChar char="u"/>
                      </a:pPr>
                      <a:r>
                        <a:rPr kumimoji="1" lang="ja-JP" altLang="en-US" sz="1400" b="1" dirty="0"/>
                        <a:t>設備コストはあまりかからないが利用するクラウドサービスに応じて費用が発生する</a:t>
                      </a:r>
                    </a:p>
                  </a:txBody>
                  <a:tcPr anchor="ctr"/>
                </a:tc>
                <a:extLst>
                  <a:ext uri="{0D108BD9-81ED-4DB2-BD59-A6C34878D82A}">
                    <a16:rowId xmlns:a16="http://schemas.microsoft.com/office/drawing/2014/main" val="449590855"/>
                  </a:ext>
                </a:extLst>
              </a:tr>
            </a:tbl>
          </a:graphicData>
        </a:graphic>
      </p:graphicFrame>
    </p:spTree>
    <p:extLst>
      <p:ext uri="{BB962C8B-B14F-4D97-AF65-F5344CB8AC3E}">
        <p14:creationId xmlns:p14="http://schemas.microsoft.com/office/powerpoint/2010/main" val="3067183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24</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253929" y="1268760"/>
            <a:ext cx="2598789" cy="369332"/>
          </a:xfrm>
          <a:prstGeom prst="rect">
            <a:avLst/>
          </a:prstGeom>
          <a:noFill/>
        </p:spPr>
        <p:txBody>
          <a:bodyPr wrap="none" rtlCol="0">
            <a:spAutoFit/>
          </a:bodyPr>
          <a:lstStyle/>
          <a:p>
            <a:r>
              <a:rPr kumimoji="1" lang="ja-JP" altLang="en-US" sz="1800" b="1" u="sng" dirty="0"/>
              <a:t>④：会社</a:t>
            </a:r>
            <a:r>
              <a:rPr kumimoji="1" lang="en-US" altLang="ja-JP" sz="1800" b="1" u="sng" dirty="0"/>
              <a:t>PC</a:t>
            </a:r>
            <a:r>
              <a:rPr kumimoji="1" lang="ja-JP" altLang="en-US" sz="1800" b="1" u="sng" dirty="0"/>
              <a:t>持ち帰り方式</a:t>
            </a:r>
          </a:p>
        </p:txBody>
      </p:sp>
      <p:pic>
        <p:nvPicPr>
          <p:cNvPr id="15" name="図 14">
            <a:extLst>
              <a:ext uri="{FF2B5EF4-FFF2-40B4-BE49-F238E27FC236}">
                <a16:creationId xmlns:a16="http://schemas.microsoft.com/office/drawing/2014/main" id="{7CAC023F-BB6A-43E5-A67D-5EEE77E14786}"/>
              </a:ext>
            </a:extLst>
          </p:cNvPr>
          <p:cNvPicPr>
            <a:picLocks noChangeAspect="1"/>
          </p:cNvPicPr>
          <p:nvPr/>
        </p:nvPicPr>
        <p:blipFill>
          <a:blip r:embed="rId3"/>
          <a:stretch>
            <a:fillRect/>
          </a:stretch>
        </p:blipFill>
        <p:spPr>
          <a:xfrm>
            <a:off x="1259632" y="1844824"/>
            <a:ext cx="7184718" cy="3281908"/>
          </a:xfrm>
          <a:prstGeom prst="rect">
            <a:avLst/>
          </a:prstGeom>
        </p:spPr>
      </p:pic>
      <p:graphicFrame>
        <p:nvGraphicFramePr>
          <p:cNvPr id="16" name="表 6150">
            <a:extLst>
              <a:ext uri="{FF2B5EF4-FFF2-40B4-BE49-F238E27FC236}">
                <a16:creationId xmlns:a16="http://schemas.microsoft.com/office/drawing/2014/main" id="{09CB0792-A898-41B5-AA3B-D23168FBB822}"/>
              </a:ext>
            </a:extLst>
          </p:cNvPr>
          <p:cNvGraphicFramePr>
            <a:graphicFrameLocks noGrp="1"/>
          </p:cNvGraphicFramePr>
          <p:nvPr>
            <p:extLst>
              <p:ext uri="{D42A27DB-BD31-4B8C-83A1-F6EECF244321}">
                <p14:modId xmlns:p14="http://schemas.microsoft.com/office/powerpoint/2010/main" val="1198370683"/>
              </p:ext>
            </p:extLst>
          </p:nvPr>
        </p:nvGraphicFramePr>
        <p:xfrm>
          <a:off x="828754" y="5157192"/>
          <a:ext cx="7919710" cy="1105303"/>
        </p:xfrm>
        <a:graphic>
          <a:graphicData uri="http://schemas.openxmlformats.org/drawingml/2006/table">
            <a:tbl>
              <a:tblPr firstRow="1" bandRow="1">
                <a:tableStyleId>{5940675A-B579-460E-94D1-54222C63F5DA}</a:tableStyleId>
              </a:tblPr>
              <a:tblGrid>
                <a:gridCol w="1078950">
                  <a:extLst>
                    <a:ext uri="{9D8B030D-6E8A-4147-A177-3AD203B41FA5}">
                      <a16:colId xmlns:a16="http://schemas.microsoft.com/office/drawing/2014/main" val="2101264384"/>
                    </a:ext>
                  </a:extLst>
                </a:gridCol>
                <a:gridCol w="6840760">
                  <a:extLst>
                    <a:ext uri="{9D8B030D-6E8A-4147-A177-3AD203B41FA5}">
                      <a16:colId xmlns:a16="http://schemas.microsoft.com/office/drawing/2014/main" val="1795264743"/>
                    </a:ext>
                  </a:extLst>
                </a:gridCol>
              </a:tblGrid>
              <a:tr h="1105303">
                <a:tc>
                  <a:txBody>
                    <a:bodyPr/>
                    <a:lstStyle/>
                    <a:p>
                      <a:pPr algn="ctr"/>
                      <a:r>
                        <a:rPr kumimoji="1" lang="ja-JP" altLang="en-US" sz="1400" b="1" dirty="0"/>
                        <a:t>特徴</a:t>
                      </a:r>
                    </a:p>
                  </a:txBody>
                  <a:tcPr anchor="ctr">
                    <a:solidFill>
                      <a:srgbClr val="66FFFF"/>
                    </a:solidFill>
                  </a:tcPr>
                </a:tc>
                <a:tc>
                  <a:txBody>
                    <a:bodyPr/>
                    <a:lstStyle/>
                    <a:p>
                      <a:pPr marL="268288" indent="-268288" algn="l">
                        <a:buFont typeface="Wingdings" panose="05000000000000000000" pitchFamily="2" charset="2"/>
                        <a:buChar char="u"/>
                      </a:pPr>
                      <a:r>
                        <a:rPr kumimoji="1" lang="ja-JP" altLang="en-US" sz="1400" b="1" dirty="0"/>
                        <a:t>社内で利用している</a:t>
                      </a:r>
                      <a:r>
                        <a:rPr kumimoji="1" lang="en-US" altLang="ja-JP" sz="1400" b="1" dirty="0"/>
                        <a:t>PC</a:t>
                      </a:r>
                      <a:r>
                        <a:rPr kumimoji="1" lang="ja-JP" altLang="en-US" sz="1400" b="1" dirty="0"/>
                        <a:t>をそのまま社外に持ち出して利用するため使いなれた</a:t>
                      </a:r>
                      <a:r>
                        <a:rPr kumimoji="1" lang="en-US" altLang="ja-JP" sz="1400" b="1" dirty="0"/>
                        <a:t>PC</a:t>
                      </a:r>
                      <a:r>
                        <a:rPr kumimoji="1" lang="ja-JP" altLang="en-US" sz="1400" b="1" dirty="0"/>
                        <a:t>を利用できる</a:t>
                      </a:r>
                      <a:endParaRPr kumimoji="1" lang="en-US" altLang="ja-JP" sz="1400" b="1" dirty="0"/>
                    </a:p>
                    <a:p>
                      <a:pPr marL="268288" indent="-268288" algn="l">
                        <a:buFont typeface="Wingdings" panose="05000000000000000000" pitchFamily="2" charset="2"/>
                        <a:buChar char="u"/>
                      </a:pPr>
                      <a:r>
                        <a:rPr kumimoji="1" lang="ja-JP" altLang="en-US" sz="1400" b="1" dirty="0"/>
                        <a:t>社外から社内のネットワークに接続できる環境（</a:t>
                      </a:r>
                      <a:r>
                        <a:rPr kumimoji="1" lang="en-US" altLang="ja-JP" sz="1400" b="1" dirty="0"/>
                        <a:t>VPN</a:t>
                      </a:r>
                      <a:r>
                        <a:rPr kumimoji="1" lang="ja-JP" altLang="en-US" sz="1400" b="1" dirty="0"/>
                        <a:t>装置等）の構築が必要</a:t>
                      </a:r>
                      <a:endParaRPr kumimoji="1" lang="en-US" altLang="ja-JP" sz="1400" b="1" dirty="0"/>
                    </a:p>
                    <a:p>
                      <a:pPr marL="268288" indent="-268288" algn="l">
                        <a:buFont typeface="Wingdings" panose="05000000000000000000" pitchFamily="2" charset="2"/>
                        <a:buChar char="u"/>
                      </a:pPr>
                      <a:r>
                        <a:rPr kumimoji="1" lang="en-US" altLang="ja-JP" sz="1400" b="1" dirty="0"/>
                        <a:t>PC</a:t>
                      </a:r>
                      <a:r>
                        <a:rPr kumimoji="1" lang="ja-JP" altLang="en-US" sz="1400" b="1" dirty="0"/>
                        <a:t>内のデータもそのまま社外に持ち出すのでセキュリティ対策は重要</a:t>
                      </a:r>
                    </a:p>
                  </a:txBody>
                  <a:tcPr anchor="ctr"/>
                </a:tc>
                <a:extLst>
                  <a:ext uri="{0D108BD9-81ED-4DB2-BD59-A6C34878D82A}">
                    <a16:rowId xmlns:a16="http://schemas.microsoft.com/office/drawing/2014/main" val="449590855"/>
                  </a:ext>
                </a:extLst>
              </a:tr>
            </a:tbl>
          </a:graphicData>
        </a:graphic>
      </p:graphicFrame>
    </p:spTree>
    <p:extLst>
      <p:ext uri="{BB962C8B-B14F-4D97-AF65-F5344CB8AC3E}">
        <p14:creationId xmlns:p14="http://schemas.microsoft.com/office/powerpoint/2010/main" val="3076219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r>
              <a:rPr lang="ja-JP" altLang="en-US" sz="2600" dirty="0"/>
              <a:t>２）</a:t>
            </a:r>
            <a:r>
              <a:rPr kumimoji="1" lang="ja-JP" altLang="en-US" sz="2600" dirty="0"/>
              <a:t>」</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25</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107504" y="1204852"/>
            <a:ext cx="5097870" cy="369332"/>
          </a:xfrm>
          <a:prstGeom prst="rect">
            <a:avLst/>
          </a:prstGeom>
          <a:noFill/>
        </p:spPr>
        <p:txBody>
          <a:bodyPr wrap="none" rtlCol="0">
            <a:spAutoFit/>
          </a:bodyPr>
          <a:lstStyle/>
          <a:p>
            <a:r>
              <a:rPr kumimoji="1" lang="ja-JP" altLang="en-US" sz="1800" b="1" u="sng" dirty="0"/>
              <a:t>（２）社外からの接続方法（どうやってつなぐか？）</a:t>
            </a:r>
          </a:p>
        </p:txBody>
      </p:sp>
      <p:graphicFrame>
        <p:nvGraphicFramePr>
          <p:cNvPr id="4" name="表 4">
            <a:extLst>
              <a:ext uri="{FF2B5EF4-FFF2-40B4-BE49-F238E27FC236}">
                <a16:creationId xmlns:a16="http://schemas.microsoft.com/office/drawing/2014/main" id="{F2A849CF-8245-4857-A0F8-8930E71DB5A4}"/>
              </a:ext>
            </a:extLst>
          </p:cNvPr>
          <p:cNvGraphicFramePr>
            <a:graphicFrameLocks noGrp="1"/>
          </p:cNvGraphicFramePr>
          <p:nvPr/>
        </p:nvGraphicFramePr>
        <p:xfrm>
          <a:off x="323528" y="1743527"/>
          <a:ext cx="8568952" cy="4565793"/>
        </p:xfrm>
        <a:graphic>
          <a:graphicData uri="http://schemas.openxmlformats.org/drawingml/2006/table">
            <a:tbl>
              <a:tblPr firstRow="1" bandRow="1">
                <a:tableStyleId>{5940675A-B579-460E-94D1-54222C63F5DA}</a:tableStyleId>
              </a:tblPr>
              <a:tblGrid>
                <a:gridCol w="659150">
                  <a:extLst>
                    <a:ext uri="{9D8B030D-6E8A-4147-A177-3AD203B41FA5}">
                      <a16:colId xmlns:a16="http://schemas.microsoft.com/office/drawing/2014/main" val="2105446684"/>
                    </a:ext>
                  </a:extLst>
                </a:gridCol>
                <a:gridCol w="2690531">
                  <a:extLst>
                    <a:ext uri="{9D8B030D-6E8A-4147-A177-3AD203B41FA5}">
                      <a16:colId xmlns:a16="http://schemas.microsoft.com/office/drawing/2014/main" val="1890761262"/>
                    </a:ext>
                  </a:extLst>
                </a:gridCol>
                <a:gridCol w="5219271">
                  <a:extLst>
                    <a:ext uri="{9D8B030D-6E8A-4147-A177-3AD203B41FA5}">
                      <a16:colId xmlns:a16="http://schemas.microsoft.com/office/drawing/2014/main" val="1034004769"/>
                    </a:ext>
                  </a:extLst>
                </a:gridCol>
              </a:tblGrid>
              <a:tr h="820891">
                <a:tc>
                  <a:txBody>
                    <a:bodyPr/>
                    <a:lstStyle/>
                    <a:p>
                      <a:pPr algn="ctr"/>
                      <a:r>
                        <a:rPr kumimoji="1" lang="ja-JP" altLang="en-US" sz="1600" b="1" dirty="0"/>
                        <a:t>番号</a:t>
                      </a:r>
                    </a:p>
                  </a:txBody>
                  <a:tcPr anchor="ctr">
                    <a:solidFill>
                      <a:srgbClr val="FFFF00"/>
                    </a:solidFill>
                  </a:tcPr>
                </a:tc>
                <a:tc>
                  <a:txBody>
                    <a:bodyPr/>
                    <a:lstStyle/>
                    <a:p>
                      <a:pPr algn="ctr"/>
                      <a:r>
                        <a:rPr kumimoji="1" lang="ja-JP" altLang="en-US" sz="1600" b="1" dirty="0"/>
                        <a:t>接続方式</a:t>
                      </a:r>
                    </a:p>
                  </a:txBody>
                  <a:tcPr anchor="ctr">
                    <a:solidFill>
                      <a:srgbClr val="FFFF00"/>
                    </a:solidFill>
                  </a:tcPr>
                </a:tc>
                <a:tc>
                  <a:txBody>
                    <a:bodyPr/>
                    <a:lstStyle/>
                    <a:p>
                      <a:pPr algn="ctr"/>
                      <a:r>
                        <a:rPr kumimoji="1" lang="ja-JP" altLang="en-US" sz="1600" b="1" dirty="0"/>
                        <a:t>特徴</a:t>
                      </a:r>
                    </a:p>
                  </a:txBody>
                  <a:tcPr anchor="ctr">
                    <a:solidFill>
                      <a:srgbClr val="FFFF00"/>
                    </a:solidFill>
                  </a:tcPr>
                </a:tc>
                <a:extLst>
                  <a:ext uri="{0D108BD9-81ED-4DB2-BD59-A6C34878D82A}">
                    <a16:rowId xmlns:a16="http://schemas.microsoft.com/office/drawing/2014/main" val="1508701312"/>
                  </a:ext>
                </a:extLst>
              </a:tr>
              <a:tr h="820891">
                <a:tc>
                  <a:txBody>
                    <a:bodyPr/>
                    <a:lstStyle/>
                    <a:p>
                      <a:pPr algn="ctr"/>
                      <a:r>
                        <a:rPr kumimoji="1" lang="en-US" altLang="ja-JP" sz="1400" b="1" dirty="0"/>
                        <a:t>1</a:t>
                      </a:r>
                      <a:endParaRPr kumimoji="1" lang="ja-JP" altLang="en-US" sz="1400" b="1" dirty="0"/>
                    </a:p>
                  </a:txBody>
                  <a:tcPr anchor="ctr">
                    <a:solidFill>
                      <a:srgbClr val="CCFFFF"/>
                    </a:solidFill>
                  </a:tcPr>
                </a:tc>
                <a:tc>
                  <a:txBody>
                    <a:bodyPr/>
                    <a:lstStyle/>
                    <a:p>
                      <a:pPr algn="ctr"/>
                      <a:r>
                        <a:rPr kumimoji="1" lang="ja-JP" altLang="en-US" sz="1400" b="1" dirty="0"/>
                        <a:t>モバイル</a:t>
                      </a:r>
                      <a:r>
                        <a:rPr kumimoji="1" lang="en-US" altLang="ja-JP" sz="1400" b="1" dirty="0"/>
                        <a:t>Wi-Fi</a:t>
                      </a:r>
                      <a:r>
                        <a:rPr kumimoji="1" lang="ja-JP" altLang="en-US" sz="1400" b="1" dirty="0"/>
                        <a:t>を使う</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ネットワーク会社が提供する専用・小型のルーターを利用して接続する</a:t>
                      </a:r>
                      <a:endParaRPr kumimoji="1" lang="en-US" altLang="ja-JP" sz="1400" b="1" dirty="0"/>
                    </a:p>
                    <a:p>
                      <a:pPr marL="176213" indent="-176213" algn="l">
                        <a:buFont typeface="Wingdings" panose="05000000000000000000" pitchFamily="2" charset="2"/>
                        <a:buChar char="l"/>
                      </a:pPr>
                      <a:r>
                        <a:rPr kumimoji="1" lang="ja-JP" altLang="en-US" sz="1400" b="1" dirty="0"/>
                        <a:t>料金分担が明確になる</a:t>
                      </a:r>
                      <a:endParaRPr kumimoji="1" lang="en-US" altLang="ja-JP" sz="1400" b="1" dirty="0"/>
                    </a:p>
                    <a:p>
                      <a:pPr marL="176213" indent="-176213" algn="l">
                        <a:buFont typeface="Wingdings" panose="05000000000000000000" pitchFamily="2" charset="2"/>
                        <a:buChar char="l"/>
                      </a:pPr>
                      <a:r>
                        <a:rPr kumimoji="1" lang="ja-JP" altLang="en-US" sz="1400" b="1" dirty="0"/>
                        <a:t>簡単に契約できるので利用しやすい</a:t>
                      </a:r>
                    </a:p>
                  </a:txBody>
                  <a:tcPr anchor="ctr"/>
                </a:tc>
                <a:extLst>
                  <a:ext uri="{0D108BD9-81ED-4DB2-BD59-A6C34878D82A}">
                    <a16:rowId xmlns:a16="http://schemas.microsoft.com/office/drawing/2014/main" val="2603065525"/>
                  </a:ext>
                </a:extLst>
              </a:tr>
              <a:tr h="820891">
                <a:tc>
                  <a:txBody>
                    <a:bodyPr/>
                    <a:lstStyle/>
                    <a:p>
                      <a:pPr algn="ctr"/>
                      <a:r>
                        <a:rPr kumimoji="1" lang="en-US" altLang="ja-JP" sz="1400" b="1" dirty="0"/>
                        <a:t>2</a:t>
                      </a:r>
                      <a:endParaRPr kumimoji="1" lang="ja-JP" altLang="en-US" sz="1400" b="1" dirty="0"/>
                    </a:p>
                  </a:txBody>
                  <a:tcPr anchor="ctr">
                    <a:solidFill>
                      <a:srgbClr val="CCFFFF"/>
                    </a:solidFill>
                  </a:tcPr>
                </a:tc>
                <a:tc>
                  <a:txBody>
                    <a:bodyPr/>
                    <a:lstStyle/>
                    <a:p>
                      <a:pPr algn="ctr"/>
                      <a:r>
                        <a:rPr kumimoji="1" lang="ja-JP" altLang="en-US" sz="1400" b="1" dirty="0"/>
                        <a:t>スマートフォンのテザリング機能（インターネット共有）を使う</a:t>
                      </a:r>
                    </a:p>
                  </a:txBody>
                  <a:tcPr anchor="ctr"/>
                </a:tc>
                <a:tc>
                  <a:txBody>
                    <a:bodyPr/>
                    <a:lstStyle/>
                    <a:p>
                      <a:pPr marL="176213" indent="-176213" algn="l">
                        <a:buFont typeface="Wingdings" panose="05000000000000000000" pitchFamily="2" charset="2"/>
                        <a:buChar char="l"/>
                      </a:pPr>
                      <a:r>
                        <a:rPr kumimoji="1" lang="ja-JP" altLang="en-US" sz="1400" b="1" dirty="0"/>
                        <a:t>スマートフォンのテザリング機能を使って接続する</a:t>
                      </a:r>
                      <a:endParaRPr kumimoji="1" lang="en-US" altLang="ja-JP" sz="1400" b="1" dirty="0"/>
                    </a:p>
                    <a:p>
                      <a:pPr marL="176213" indent="-176213" algn="l">
                        <a:buFont typeface="Wingdings" panose="05000000000000000000" pitchFamily="2" charset="2"/>
                        <a:buChar char="l"/>
                      </a:pPr>
                      <a:r>
                        <a:rPr kumimoji="1" lang="ja-JP" altLang="en-US" sz="1400" b="1" dirty="0"/>
                        <a:t>契約の追加が必要なケースが多い</a:t>
                      </a:r>
                      <a:endParaRPr kumimoji="1" lang="en-US" altLang="ja-JP" sz="1400" b="1" dirty="0"/>
                    </a:p>
                    <a:p>
                      <a:pPr marL="176213" indent="-176213" algn="l">
                        <a:buFont typeface="Wingdings" panose="05000000000000000000" pitchFamily="2" charset="2"/>
                        <a:buChar char="l"/>
                      </a:pPr>
                      <a:r>
                        <a:rPr kumimoji="1" lang="ja-JP" altLang="en-US" sz="1400" b="1" dirty="0"/>
                        <a:t>契約内容によっては料金が高くなる可能性がある</a:t>
                      </a:r>
                    </a:p>
                  </a:txBody>
                  <a:tcPr anchor="ctr"/>
                </a:tc>
                <a:extLst>
                  <a:ext uri="{0D108BD9-81ED-4DB2-BD59-A6C34878D82A}">
                    <a16:rowId xmlns:a16="http://schemas.microsoft.com/office/drawing/2014/main" val="2424366817"/>
                  </a:ext>
                </a:extLst>
              </a:tr>
              <a:tr h="820891">
                <a:tc>
                  <a:txBody>
                    <a:bodyPr/>
                    <a:lstStyle/>
                    <a:p>
                      <a:pPr algn="ctr"/>
                      <a:r>
                        <a:rPr kumimoji="1" lang="en-US" altLang="ja-JP" sz="1400" b="1" dirty="0"/>
                        <a:t>3</a:t>
                      </a:r>
                      <a:endParaRPr kumimoji="1" lang="ja-JP" altLang="en-US" sz="1400" b="1" dirty="0"/>
                    </a:p>
                  </a:txBody>
                  <a:tcPr anchor="ctr">
                    <a:solidFill>
                      <a:srgbClr val="CCFFFF"/>
                    </a:solidFill>
                  </a:tcPr>
                </a:tc>
                <a:tc>
                  <a:txBody>
                    <a:bodyPr/>
                    <a:lstStyle/>
                    <a:p>
                      <a:pPr algn="ctr"/>
                      <a:r>
                        <a:rPr kumimoji="1" lang="ja-JP" altLang="en-US" sz="1400" b="1" dirty="0"/>
                        <a:t>自宅のインターネット回線の利用</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自宅に設定している光回線やケーブル</a:t>
                      </a:r>
                      <a:r>
                        <a:rPr kumimoji="1" lang="en-US" altLang="ja-JP" sz="1400" b="1" dirty="0"/>
                        <a:t>TV</a:t>
                      </a:r>
                      <a:r>
                        <a:rPr kumimoji="1" lang="ja-JP" altLang="en-US" sz="1400" b="1" dirty="0"/>
                        <a:t>回線を通じて接続する</a:t>
                      </a:r>
                      <a:endParaRPr kumimoji="1" lang="en-US" altLang="ja-JP" sz="1400" b="1" dirty="0"/>
                    </a:p>
                    <a:p>
                      <a:pPr marL="176213" indent="-176213" algn="l">
                        <a:buFont typeface="Wingdings" panose="05000000000000000000" pitchFamily="2" charset="2"/>
                        <a:buChar char="l"/>
                      </a:pPr>
                      <a:r>
                        <a:rPr kumimoji="1" lang="ja-JP" altLang="en-US" sz="1400" b="1" dirty="0"/>
                        <a:t>インターネット接続は追加契約となる場合が多い</a:t>
                      </a:r>
                      <a:endParaRPr kumimoji="1" lang="en-US" altLang="ja-JP" sz="1400" b="1" dirty="0"/>
                    </a:p>
                    <a:p>
                      <a:pPr marL="176213" indent="-176213" algn="l">
                        <a:buFont typeface="Wingdings" panose="05000000000000000000" pitchFamily="2" charset="2"/>
                        <a:buChar char="l"/>
                      </a:pPr>
                      <a:r>
                        <a:rPr kumimoji="1" lang="ja-JP" altLang="en-US" sz="1400" b="1" dirty="0"/>
                        <a:t>自宅内の好きな場所で利用するには無線</a:t>
                      </a:r>
                      <a:r>
                        <a:rPr kumimoji="1" lang="en-US" altLang="ja-JP" sz="1400" b="1" dirty="0"/>
                        <a:t>LAN</a:t>
                      </a:r>
                      <a:r>
                        <a:rPr kumimoji="1" lang="ja-JP" altLang="en-US" sz="1400" b="1" dirty="0"/>
                        <a:t>ルーターが必要となる</a:t>
                      </a:r>
                      <a:endParaRPr kumimoji="1" lang="en-US" altLang="ja-JP" sz="1400" b="1" dirty="0"/>
                    </a:p>
                    <a:p>
                      <a:pPr marL="176213" indent="-176213" algn="l">
                        <a:buFont typeface="Wingdings" panose="05000000000000000000" pitchFamily="2" charset="2"/>
                        <a:buChar char="l"/>
                      </a:pPr>
                      <a:r>
                        <a:rPr kumimoji="1" lang="ja-JP" altLang="en-US" sz="1400" b="1" dirty="0"/>
                        <a:t>追加契約が必要な場合は費用負担への考慮が必要</a:t>
                      </a:r>
                    </a:p>
                  </a:txBody>
                  <a:tcPr anchor="ctr"/>
                </a:tc>
                <a:extLst>
                  <a:ext uri="{0D108BD9-81ED-4DB2-BD59-A6C34878D82A}">
                    <a16:rowId xmlns:a16="http://schemas.microsoft.com/office/drawing/2014/main" val="1512095603"/>
                  </a:ext>
                </a:extLst>
              </a:tr>
              <a:tr h="820891">
                <a:tc>
                  <a:txBody>
                    <a:bodyPr/>
                    <a:lstStyle/>
                    <a:p>
                      <a:pPr algn="ctr"/>
                      <a:r>
                        <a:rPr kumimoji="1" lang="en-US" altLang="ja-JP" sz="1400" b="1" dirty="0"/>
                        <a:t>4</a:t>
                      </a:r>
                      <a:endParaRPr kumimoji="1" lang="ja-JP" altLang="en-US" sz="1400" b="1" dirty="0"/>
                    </a:p>
                  </a:txBody>
                  <a:tcPr anchor="ctr">
                    <a:solidFill>
                      <a:srgbClr val="CCFFFF"/>
                    </a:solidFill>
                  </a:tcPr>
                </a:tc>
                <a:tc>
                  <a:txBody>
                    <a:bodyPr/>
                    <a:lstStyle/>
                    <a:p>
                      <a:pPr algn="ctr"/>
                      <a:r>
                        <a:rPr kumimoji="1" lang="ja-JP" altLang="en-US" sz="1400" b="1" dirty="0"/>
                        <a:t>公衆</a:t>
                      </a:r>
                      <a:r>
                        <a:rPr kumimoji="1" lang="en-US" altLang="ja-JP" sz="1400" b="1" dirty="0"/>
                        <a:t>Wi-Fi</a:t>
                      </a:r>
                      <a:r>
                        <a:rPr kumimoji="1" lang="ja-JP" altLang="en-US" sz="1400" b="1" dirty="0"/>
                        <a:t>を使う</a:t>
                      </a:r>
                    </a:p>
                  </a:txBody>
                  <a:tcPr anchor="ctr"/>
                </a:tc>
                <a:tc>
                  <a:txBody>
                    <a:bodyPr/>
                    <a:lstStyle/>
                    <a:p>
                      <a:pPr marL="176213" indent="-176213" algn="l">
                        <a:buFont typeface="Wingdings" panose="05000000000000000000" pitchFamily="2" charset="2"/>
                        <a:buChar char="l"/>
                      </a:pPr>
                      <a:r>
                        <a:rPr kumimoji="1" lang="ja-JP" altLang="en-US" sz="1400" b="1" dirty="0"/>
                        <a:t>公共の場や店舗等が提供している</a:t>
                      </a:r>
                      <a:r>
                        <a:rPr kumimoji="1" lang="en-US" altLang="ja-JP" sz="1400" b="1" dirty="0"/>
                        <a:t>Wi-Fi</a:t>
                      </a:r>
                      <a:r>
                        <a:rPr kumimoji="1" lang="ja-JP" altLang="en-US" sz="1400" b="1" dirty="0"/>
                        <a:t>を利用して接続する</a:t>
                      </a:r>
                      <a:endParaRPr kumimoji="1" lang="en-US" altLang="ja-JP" sz="1400" b="1" dirty="0"/>
                    </a:p>
                    <a:p>
                      <a:pPr marL="176213" indent="-176213" algn="l">
                        <a:buFont typeface="Wingdings" panose="05000000000000000000" pitchFamily="2" charset="2"/>
                        <a:buChar char="l"/>
                      </a:pPr>
                      <a:r>
                        <a:rPr kumimoji="1" lang="ja-JP" altLang="en-US" sz="1400" b="1" dirty="0"/>
                        <a:t>一般に無料で利用できる</a:t>
                      </a:r>
                      <a:endParaRPr kumimoji="1" lang="en-US" altLang="ja-JP" sz="1400" b="1" dirty="0"/>
                    </a:p>
                    <a:p>
                      <a:pPr marL="176213" indent="-176213" algn="l">
                        <a:buFont typeface="Wingdings" panose="05000000000000000000" pitchFamily="2" charset="2"/>
                        <a:buChar char="l"/>
                      </a:pPr>
                      <a:r>
                        <a:rPr kumimoji="1" lang="ja-JP" altLang="en-US" sz="1400" b="1" dirty="0"/>
                        <a:t>盗み見や情報漏洩への注意が必要</a:t>
                      </a:r>
                    </a:p>
                  </a:txBody>
                  <a:tcPr anchor="ctr"/>
                </a:tc>
                <a:extLst>
                  <a:ext uri="{0D108BD9-81ED-4DB2-BD59-A6C34878D82A}">
                    <a16:rowId xmlns:a16="http://schemas.microsoft.com/office/drawing/2014/main" val="1848217119"/>
                  </a:ext>
                </a:extLst>
              </a:tr>
            </a:tbl>
          </a:graphicData>
        </a:graphic>
      </p:graphicFrame>
    </p:spTree>
    <p:extLst>
      <p:ext uri="{BB962C8B-B14F-4D97-AF65-F5344CB8AC3E}">
        <p14:creationId xmlns:p14="http://schemas.microsoft.com/office/powerpoint/2010/main" val="1533077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テレワーク導入のための「</a:t>
            </a:r>
            <a:r>
              <a:rPr kumimoji="1" lang="en-US" altLang="ja-JP" sz="2600" dirty="0"/>
              <a:t>IT</a:t>
            </a:r>
            <a:r>
              <a:rPr kumimoji="1" lang="ja-JP" altLang="en-US" sz="2600" dirty="0"/>
              <a:t>ツール：（</a:t>
            </a:r>
            <a:r>
              <a:rPr kumimoji="1" lang="ja-JP" altLang="en-US" sz="2600" dirty="0">
                <a:sym typeface="Wingdings" panose="05000000000000000000" pitchFamily="2" charset="2"/>
              </a:rPr>
              <a:t>３）</a:t>
            </a:r>
            <a:r>
              <a:rPr kumimoji="1" lang="ja-JP" altLang="en-US" sz="2600" dirty="0"/>
              <a:t>」</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26</a:t>
            </a:fld>
            <a:endParaRPr lang="en-US" altLang="en-US"/>
          </a:p>
        </p:txBody>
      </p:sp>
      <p:sp>
        <p:nvSpPr>
          <p:cNvPr id="3" name="テキスト ボックス 2">
            <a:extLst>
              <a:ext uri="{FF2B5EF4-FFF2-40B4-BE49-F238E27FC236}">
                <a16:creationId xmlns:a16="http://schemas.microsoft.com/office/drawing/2014/main" id="{566F1BC5-31EE-4D9B-A196-C43DDA6E9EDC}"/>
              </a:ext>
            </a:extLst>
          </p:cNvPr>
          <p:cNvSpPr txBox="1"/>
          <p:nvPr/>
        </p:nvSpPr>
        <p:spPr>
          <a:xfrm>
            <a:off x="35953" y="1045819"/>
            <a:ext cx="6487673" cy="369332"/>
          </a:xfrm>
          <a:prstGeom prst="rect">
            <a:avLst/>
          </a:prstGeom>
          <a:noFill/>
        </p:spPr>
        <p:txBody>
          <a:bodyPr wrap="none" rtlCol="0">
            <a:spAutoFit/>
          </a:bodyPr>
          <a:lstStyle/>
          <a:p>
            <a:r>
              <a:rPr kumimoji="1" lang="ja-JP" altLang="en-US" sz="1800" b="1" u="sng" dirty="0"/>
              <a:t>（３）コミュニケーションの手段（どうやって情報を利用するか？）</a:t>
            </a:r>
          </a:p>
        </p:txBody>
      </p:sp>
      <p:graphicFrame>
        <p:nvGraphicFramePr>
          <p:cNvPr id="4" name="表 4">
            <a:extLst>
              <a:ext uri="{FF2B5EF4-FFF2-40B4-BE49-F238E27FC236}">
                <a16:creationId xmlns:a16="http://schemas.microsoft.com/office/drawing/2014/main" id="{F2A849CF-8245-4857-A0F8-8930E71DB5A4}"/>
              </a:ext>
            </a:extLst>
          </p:cNvPr>
          <p:cNvGraphicFramePr>
            <a:graphicFrameLocks noGrp="1"/>
          </p:cNvGraphicFramePr>
          <p:nvPr/>
        </p:nvGraphicFramePr>
        <p:xfrm>
          <a:off x="251520" y="1472858"/>
          <a:ext cx="8640960" cy="4928497"/>
        </p:xfrm>
        <a:graphic>
          <a:graphicData uri="http://schemas.openxmlformats.org/drawingml/2006/table">
            <a:tbl>
              <a:tblPr firstRow="1" bandRow="1">
                <a:tableStyleId>{5940675A-B579-460E-94D1-54222C63F5DA}</a:tableStyleId>
              </a:tblPr>
              <a:tblGrid>
                <a:gridCol w="792088">
                  <a:extLst>
                    <a:ext uri="{9D8B030D-6E8A-4147-A177-3AD203B41FA5}">
                      <a16:colId xmlns:a16="http://schemas.microsoft.com/office/drawing/2014/main" val="2105446684"/>
                    </a:ext>
                  </a:extLst>
                </a:gridCol>
                <a:gridCol w="2232248">
                  <a:extLst>
                    <a:ext uri="{9D8B030D-6E8A-4147-A177-3AD203B41FA5}">
                      <a16:colId xmlns:a16="http://schemas.microsoft.com/office/drawing/2014/main" val="1890761262"/>
                    </a:ext>
                  </a:extLst>
                </a:gridCol>
                <a:gridCol w="5616624">
                  <a:extLst>
                    <a:ext uri="{9D8B030D-6E8A-4147-A177-3AD203B41FA5}">
                      <a16:colId xmlns:a16="http://schemas.microsoft.com/office/drawing/2014/main" val="1034004769"/>
                    </a:ext>
                  </a:extLst>
                </a:gridCol>
              </a:tblGrid>
              <a:tr h="576064">
                <a:tc>
                  <a:txBody>
                    <a:bodyPr/>
                    <a:lstStyle/>
                    <a:p>
                      <a:pPr algn="ctr"/>
                      <a:r>
                        <a:rPr kumimoji="1" lang="ja-JP" altLang="en-US" sz="1600" b="1" dirty="0"/>
                        <a:t>番号</a:t>
                      </a:r>
                    </a:p>
                  </a:txBody>
                  <a:tcPr anchor="ctr">
                    <a:solidFill>
                      <a:srgbClr val="FFFF00"/>
                    </a:solidFill>
                  </a:tcPr>
                </a:tc>
                <a:tc>
                  <a:txBody>
                    <a:bodyPr/>
                    <a:lstStyle/>
                    <a:p>
                      <a:pPr algn="ctr"/>
                      <a:r>
                        <a:rPr kumimoji="1" lang="ja-JP" altLang="en-US" sz="1600" b="1" dirty="0"/>
                        <a:t>利用方式</a:t>
                      </a:r>
                    </a:p>
                  </a:txBody>
                  <a:tcPr anchor="ctr">
                    <a:solidFill>
                      <a:srgbClr val="FFFF00"/>
                    </a:solidFill>
                  </a:tcPr>
                </a:tc>
                <a:tc>
                  <a:txBody>
                    <a:bodyPr/>
                    <a:lstStyle/>
                    <a:p>
                      <a:pPr algn="ctr"/>
                      <a:r>
                        <a:rPr kumimoji="1" lang="ja-JP" altLang="en-US" sz="1600" b="1" dirty="0"/>
                        <a:t>特徴</a:t>
                      </a:r>
                    </a:p>
                  </a:txBody>
                  <a:tcPr anchor="ctr">
                    <a:solidFill>
                      <a:srgbClr val="FFFF00"/>
                    </a:solidFill>
                  </a:tcPr>
                </a:tc>
                <a:extLst>
                  <a:ext uri="{0D108BD9-81ED-4DB2-BD59-A6C34878D82A}">
                    <a16:rowId xmlns:a16="http://schemas.microsoft.com/office/drawing/2014/main" val="1508701312"/>
                  </a:ext>
                </a:extLst>
              </a:tr>
              <a:tr h="820891">
                <a:tc>
                  <a:txBody>
                    <a:bodyPr/>
                    <a:lstStyle/>
                    <a:p>
                      <a:pPr algn="ctr"/>
                      <a:r>
                        <a:rPr kumimoji="1" lang="en-US" altLang="ja-JP" sz="1400" b="1" dirty="0"/>
                        <a:t>1</a:t>
                      </a:r>
                      <a:endParaRPr kumimoji="1" lang="ja-JP" altLang="en-US" sz="1400" b="1" dirty="0"/>
                    </a:p>
                  </a:txBody>
                  <a:tcPr anchor="ctr">
                    <a:solidFill>
                      <a:srgbClr val="CCFFFF"/>
                    </a:solidFill>
                  </a:tcPr>
                </a:tc>
                <a:tc>
                  <a:txBody>
                    <a:bodyPr/>
                    <a:lstStyle/>
                    <a:p>
                      <a:pPr algn="ctr"/>
                      <a:r>
                        <a:rPr kumimoji="1" lang="en-US" altLang="ja-JP" sz="1400" b="1" dirty="0"/>
                        <a:t>Web</a:t>
                      </a:r>
                      <a:r>
                        <a:rPr kumimoji="1" lang="ja-JP" altLang="en-US" sz="1400" b="1" dirty="0"/>
                        <a:t>会議システム</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en-US" altLang="ja-JP" sz="1400" b="1" dirty="0"/>
                        <a:t>Zoom</a:t>
                      </a:r>
                      <a:r>
                        <a:rPr kumimoji="1" lang="ja-JP" altLang="en-US" sz="1400" b="1" dirty="0"/>
                        <a:t>／</a:t>
                      </a:r>
                      <a:r>
                        <a:rPr kumimoji="1" lang="en-US" altLang="ja-JP" sz="1400" b="1" dirty="0"/>
                        <a:t>Teams</a:t>
                      </a:r>
                      <a:r>
                        <a:rPr kumimoji="1" lang="ja-JP" altLang="en-US" sz="1400" b="1" dirty="0"/>
                        <a:t>／</a:t>
                      </a:r>
                      <a:r>
                        <a:rPr kumimoji="1" lang="en-US" altLang="ja-JP" sz="1400" b="1" dirty="0"/>
                        <a:t>Google</a:t>
                      </a:r>
                      <a:r>
                        <a:rPr kumimoji="1" lang="ja-JP" altLang="en-US" sz="1400" b="1" dirty="0"/>
                        <a:t>　</a:t>
                      </a:r>
                      <a:r>
                        <a:rPr kumimoji="1" lang="en-US" altLang="ja-JP" sz="1400" b="1" dirty="0"/>
                        <a:t>Meet</a:t>
                      </a:r>
                      <a:r>
                        <a:rPr kumimoji="1" lang="ja-JP" altLang="en-US" sz="1400" b="1" dirty="0"/>
                        <a:t>など多種類の</a:t>
                      </a:r>
                      <a:r>
                        <a:rPr kumimoji="1" lang="en-US" altLang="ja-JP" sz="1400" b="1" dirty="0"/>
                        <a:t>Web</a:t>
                      </a:r>
                      <a:r>
                        <a:rPr kumimoji="1" lang="ja-JP" altLang="en-US" sz="1400" b="1" dirty="0"/>
                        <a:t>会議システムが提供されている</a:t>
                      </a:r>
                      <a:endParaRPr kumimoji="1" lang="en-US" altLang="ja-JP" sz="1400" b="1" dirty="0"/>
                    </a:p>
                    <a:p>
                      <a:pPr marL="176213" indent="-176213" algn="l">
                        <a:buFont typeface="Wingdings" panose="05000000000000000000" pitchFamily="2" charset="2"/>
                        <a:buChar char="l"/>
                      </a:pPr>
                      <a:r>
                        <a:rPr kumimoji="1" lang="ja-JP" altLang="en-US" sz="1400" b="1" dirty="0"/>
                        <a:t>画面共有や、複数の同時参加が可能</a:t>
                      </a:r>
                      <a:endParaRPr kumimoji="1" lang="en-US" altLang="ja-JP" sz="1400" b="1" dirty="0"/>
                    </a:p>
                    <a:p>
                      <a:pPr marL="176213" indent="-176213" algn="l">
                        <a:buFont typeface="Wingdings" panose="05000000000000000000" pitchFamily="2" charset="2"/>
                        <a:buChar char="l"/>
                      </a:pPr>
                      <a:r>
                        <a:rPr kumimoji="1" lang="ja-JP" altLang="en-US" sz="1400" b="1" dirty="0"/>
                        <a:t>カメラやヘッドホンなどの購入が必要なケースもある</a:t>
                      </a:r>
                    </a:p>
                  </a:txBody>
                  <a:tcPr anchor="ctr"/>
                </a:tc>
                <a:extLst>
                  <a:ext uri="{0D108BD9-81ED-4DB2-BD59-A6C34878D82A}">
                    <a16:rowId xmlns:a16="http://schemas.microsoft.com/office/drawing/2014/main" val="2603065525"/>
                  </a:ext>
                </a:extLst>
              </a:tr>
              <a:tr h="820891">
                <a:tc>
                  <a:txBody>
                    <a:bodyPr/>
                    <a:lstStyle/>
                    <a:p>
                      <a:pPr algn="ctr"/>
                      <a:r>
                        <a:rPr kumimoji="1" lang="en-US" altLang="ja-JP" sz="1400" b="1" dirty="0"/>
                        <a:t>2</a:t>
                      </a:r>
                      <a:endParaRPr kumimoji="1" lang="ja-JP" altLang="en-US" sz="1400" b="1" dirty="0"/>
                    </a:p>
                  </a:txBody>
                  <a:tcPr anchor="ctr">
                    <a:solidFill>
                      <a:srgbClr val="CCFFFF"/>
                    </a:solidFill>
                  </a:tcPr>
                </a:tc>
                <a:tc>
                  <a:txBody>
                    <a:bodyPr/>
                    <a:lstStyle/>
                    <a:p>
                      <a:pPr algn="ctr"/>
                      <a:r>
                        <a:rPr kumimoji="1" lang="en-US" altLang="ja-JP" sz="1400" b="1" dirty="0"/>
                        <a:t>E</a:t>
                      </a:r>
                      <a:r>
                        <a:rPr kumimoji="1" lang="ja-JP" altLang="en-US" sz="1400" b="1" dirty="0"/>
                        <a:t>メール／チャット・ツール</a:t>
                      </a:r>
                    </a:p>
                  </a:txBody>
                  <a:tcPr anchor="ctr"/>
                </a:tc>
                <a:tc>
                  <a:txBody>
                    <a:bodyPr/>
                    <a:lstStyle/>
                    <a:p>
                      <a:pPr marL="176213" indent="-176213" algn="l">
                        <a:buFont typeface="Wingdings" panose="05000000000000000000" pitchFamily="2" charset="2"/>
                        <a:buChar char="l"/>
                      </a:pPr>
                      <a:r>
                        <a:rPr kumimoji="1" lang="en-US" altLang="ja-JP" sz="1400" b="1" dirty="0"/>
                        <a:t>Web</a:t>
                      </a:r>
                      <a:r>
                        <a:rPr kumimoji="1" lang="ja-JP" altLang="en-US" sz="1400" b="1" dirty="0"/>
                        <a:t>メールを利用し社外の</a:t>
                      </a:r>
                      <a:r>
                        <a:rPr kumimoji="1" lang="en-US" altLang="ja-JP" sz="1400" b="1" dirty="0"/>
                        <a:t>PC</a:t>
                      </a:r>
                      <a:r>
                        <a:rPr kumimoji="1" lang="ja-JP" altLang="en-US" sz="1400" b="1" dirty="0"/>
                        <a:t>やスマホからメールの送受信が可能</a:t>
                      </a:r>
                      <a:endParaRPr kumimoji="1" lang="en-US" altLang="ja-JP" sz="1400" b="1" dirty="0"/>
                    </a:p>
                    <a:p>
                      <a:pPr marL="176213" indent="-176213" algn="l">
                        <a:buFont typeface="Wingdings" panose="05000000000000000000" pitchFamily="2" charset="2"/>
                        <a:buChar char="l"/>
                      </a:pPr>
                      <a:r>
                        <a:rPr kumimoji="1" lang="ja-JP" altLang="en-US" sz="1400" b="1" dirty="0"/>
                        <a:t>無料の</a:t>
                      </a:r>
                      <a:r>
                        <a:rPr kumimoji="1" lang="en-US" altLang="ja-JP" sz="1400" b="1" dirty="0"/>
                        <a:t>G</a:t>
                      </a:r>
                      <a:r>
                        <a:rPr kumimoji="1" lang="ja-JP" altLang="en-US" sz="1400" b="1" dirty="0"/>
                        <a:t>メールや</a:t>
                      </a:r>
                      <a:r>
                        <a:rPr kumimoji="1" lang="en-US" altLang="ja-JP" sz="1400" b="1" dirty="0"/>
                        <a:t>Yahoo</a:t>
                      </a:r>
                      <a:r>
                        <a:rPr kumimoji="1" lang="ja-JP" altLang="en-US" sz="1400" b="1" dirty="0"/>
                        <a:t>メールはセキュリティに考慮が必要</a:t>
                      </a:r>
                      <a:endParaRPr kumimoji="1" lang="en-US" altLang="ja-JP" sz="1400" b="1" dirty="0"/>
                    </a:p>
                    <a:p>
                      <a:pPr marL="176213" indent="-176213" algn="l">
                        <a:buFont typeface="Wingdings" panose="05000000000000000000" pitchFamily="2" charset="2"/>
                        <a:buChar char="l"/>
                      </a:pPr>
                      <a:r>
                        <a:rPr kumimoji="1" lang="en-US" altLang="ja-JP" sz="1400" b="1" dirty="0"/>
                        <a:t>Line</a:t>
                      </a:r>
                      <a:r>
                        <a:rPr kumimoji="1" lang="ja-JP" altLang="en-US" sz="1400" b="1" dirty="0"/>
                        <a:t>／</a:t>
                      </a:r>
                      <a:r>
                        <a:rPr kumimoji="1" lang="en-US" altLang="ja-JP" sz="1400" b="1" dirty="0"/>
                        <a:t>Teams</a:t>
                      </a:r>
                      <a:r>
                        <a:rPr kumimoji="1" lang="ja-JP" altLang="en-US" sz="1400" b="1" dirty="0"/>
                        <a:t>／</a:t>
                      </a:r>
                      <a:r>
                        <a:rPr kumimoji="1" lang="en-US" altLang="ja-JP" sz="1400" b="1" dirty="0"/>
                        <a:t>Slack</a:t>
                      </a:r>
                      <a:r>
                        <a:rPr kumimoji="1" lang="ja-JP" altLang="en-US" sz="1400" b="1" dirty="0"/>
                        <a:t>などのビジネス向けチャットの利用</a:t>
                      </a:r>
                    </a:p>
                  </a:txBody>
                  <a:tcPr anchor="ctr"/>
                </a:tc>
                <a:extLst>
                  <a:ext uri="{0D108BD9-81ED-4DB2-BD59-A6C34878D82A}">
                    <a16:rowId xmlns:a16="http://schemas.microsoft.com/office/drawing/2014/main" val="2424366817"/>
                  </a:ext>
                </a:extLst>
              </a:tr>
              <a:tr h="820891">
                <a:tc>
                  <a:txBody>
                    <a:bodyPr/>
                    <a:lstStyle/>
                    <a:p>
                      <a:pPr algn="ctr"/>
                      <a:r>
                        <a:rPr kumimoji="1" lang="en-US" altLang="ja-JP" sz="1400" b="1" dirty="0"/>
                        <a:t>3</a:t>
                      </a:r>
                      <a:endParaRPr kumimoji="1" lang="ja-JP" altLang="en-US" sz="1400" b="1" dirty="0"/>
                    </a:p>
                  </a:txBody>
                  <a:tcPr anchor="ctr">
                    <a:solidFill>
                      <a:srgbClr val="CCFFFF"/>
                    </a:solidFill>
                  </a:tcPr>
                </a:tc>
                <a:tc>
                  <a:txBody>
                    <a:bodyPr/>
                    <a:lstStyle/>
                    <a:p>
                      <a:pPr algn="ctr"/>
                      <a:r>
                        <a:rPr kumimoji="1" lang="ja-JP" altLang="en-US" sz="1400" b="1" dirty="0"/>
                        <a:t>データファイルの共有</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en-US" altLang="ja-JP" sz="1400" b="1" dirty="0"/>
                        <a:t>OneDrive</a:t>
                      </a:r>
                      <a:r>
                        <a:rPr kumimoji="1" lang="ja-JP" altLang="en-US" sz="1400" b="1" dirty="0"/>
                        <a:t>／</a:t>
                      </a:r>
                      <a:r>
                        <a:rPr kumimoji="1" lang="en-US" altLang="ja-JP" sz="1400" b="1" dirty="0"/>
                        <a:t>Dropbox</a:t>
                      </a:r>
                      <a:r>
                        <a:rPr kumimoji="1" lang="ja-JP" altLang="en-US" sz="1400" b="1" dirty="0"/>
                        <a:t>／</a:t>
                      </a:r>
                      <a:r>
                        <a:rPr kumimoji="1" lang="en-US" altLang="ja-JP" sz="1400" b="1" dirty="0"/>
                        <a:t>Google</a:t>
                      </a:r>
                      <a:r>
                        <a:rPr kumimoji="1" lang="ja-JP" altLang="en-US" sz="1400" b="1" dirty="0"/>
                        <a:t>ドライブなどのクラウド・ストレージサービスを利用</a:t>
                      </a:r>
                      <a:endParaRPr kumimoji="1" lang="en-US" altLang="ja-JP" sz="1400" b="1" dirty="0"/>
                    </a:p>
                    <a:p>
                      <a:pPr marL="176213" indent="-176213" algn="l">
                        <a:buFont typeface="Wingdings" panose="05000000000000000000" pitchFamily="2" charset="2"/>
                        <a:buChar char="l"/>
                      </a:pPr>
                      <a:r>
                        <a:rPr kumimoji="1" lang="ja-JP" altLang="en-US" sz="1400" b="1" dirty="0"/>
                        <a:t>社内からも社外からも同じデータにアクセスできる</a:t>
                      </a:r>
                      <a:endParaRPr kumimoji="1" lang="en-US" altLang="ja-JP" sz="1400" b="1" dirty="0"/>
                    </a:p>
                    <a:p>
                      <a:pPr marL="176213" indent="-176213" algn="l">
                        <a:buFont typeface="Wingdings" panose="05000000000000000000" pitchFamily="2" charset="2"/>
                        <a:buChar char="l"/>
                      </a:pPr>
                      <a:r>
                        <a:rPr kumimoji="1" lang="ja-JP" altLang="en-US" sz="1400" b="1" dirty="0"/>
                        <a:t>アクセス制限も可能</a:t>
                      </a:r>
                    </a:p>
                  </a:txBody>
                  <a:tcPr anchor="ctr"/>
                </a:tc>
                <a:extLst>
                  <a:ext uri="{0D108BD9-81ED-4DB2-BD59-A6C34878D82A}">
                    <a16:rowId xmlns:a16="http://schemas.microsoft.com/office/drawing/2014/main" val="1512095603"/>
                  </a:ext>
                </a:extLst>
              </a:tr>
              <a:tr h="820891">
                <a:tc>
                  <a:txBody>
                    <a:bodyPr/>
                    <a:lstStyle/>
                    <a:p>
                      <a:pPr algn="ctr"/>
                      <a:r>
                        <a:rPr kumimoji="1" lang="en-US" altLang="ja-JP" sz="1400" b="1" dirty="0"/>
                        <a:t>4</a:t>
                      </a:r>
                      <a:endParaRPr kumimoji="1" lang="ja-JP" altLang="en-US" sz="1400" b="1" dirty="0"/>
                    </a:p>
                  </a:txBody>
                  <a:tcPr anchor="ctr">
                    <a:solidFill>
                      <a:srgbClr val="CC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t>電話・</a:t>
                      </a:r>
                      <a:r>
                        <a:rPr kumimoji="1" lang="en-US" altLang="ja-JP" sz="1400" b="1" dirty="0"/>
                        <a:t>Fax</a:t>
                      </a:r>
                      <a:r>
                        <a:rPr kumimoji="1" lang="ja-JP" altLang="en-US" sz="1400" b="1" dirty="0"/>
                        <a:t>の社外利用</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スマートフォンに会社の電話を転送したり、会社番号での発信ができるクラウド型ビジネス電話サービス</a:t>
                      </a:r>
                      <a:endParaRPr kumimoji="1" lang="en-US" altLang="ja-JP" sz="1400" b="1" dirty="0"/>
                    </a:p>
                    <a:p>
                      <a:pPr marL="176213" indent="-176213" algn="l">
                        <a:buFont typeface="Wingdings" panose="05000000000000000000" pitchFamily="2" charset="2"/>
                        <a:buChar char="l"/>
                      </a:pPr>
                      <a:r>
                        <a:rPr kumimoji="1" lang="ja-JP" altLang="en-US" sz="1400" b="1" dirty="0"/>
                        <a:t>同様に会社の</a:t>
                      </a:r>
                      <a:r>
                        <a:rPr kumimoji="1" lang="en-US" altLang="ja-JP" sz="1400" b="1" dirty="0"/>
                        <a:t>Fax</a:t>
                      </a:r>
                      <a:r>
                        <a:rPr kumimoji="1" lang="ja-JP" altLang="en-US" sz="1400" b="1" dirty="0"/>
                        <a:t>番号で送受信ができるインターネット</a:t>
                      </a:r>
                      <a:r>
                        <a:rPr kumimoji="1" lang="en-US" altLang="ja-JP" sz="1400" b="1" dirty="0"/>
                        <a:t>Fax</a:t>
                      </a:r>
                      <a:r>
                        <a:rPr kumimoji="1" lang="ja-JP" altLang="en-US" sz="1400" b="1" dirty="0"/>
                        <a:t>サービス</a:t>
                      </a:r>
                    </a:p>
                  </a:txBody>
                  <a:tcPr anchor="ctr"/>
                </a:tc>
                <a:extLst>
                  <a:ext uri="{0D108BD9-81ED-4DB2-BD59-A6C34878D82A}">
                    <a16:rowId xmlns:a16="http://schemas.microsoft.com/office/drawing/2014/main" val="1848217119"/>
                  </a:ext>
                </a:extLst>
              </a:tr>
              <a:tr h="820891">
                <a:tc>
                  <a:txBody>
                    <a:bodyPr/>
                    <a:lstStyle/>
                    <a:p>
                      <a:pPr algn="ctr"/>
                      <a:r>
                        <a:rPr kumimoji="1" lang="en-US" altLang="ja-JP" sz="1400" b="1" dirty="0"/>
                        <a:t>5</a:t>
                      </a:r>
                      <a:endParaRPr kumimoji="1" lang="ja-JP" altLang="en-US" sz="1400" b="1" dirty="0"/>
                    </a:p>
                  </a:txBody>
                  <a:tcPr anchor="ctr">
                    <a:solidFill>
                      <a:srgbClr val="CC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dirty="0"/>
                        <a:t>Web</a:t>
                      </a:r>
                      <a:r>
                        <a:rPr kumimoji="1" lang="ja-JP" altLang="en-US" sz="1400" b="1" dirty="0"/>
                        <a:t>商談システム</a:t>
                      </a:r>
                      <a:endParaRPr kumimoji="1" lang="en-US" altLang="ja-JP" sz="1400" b="1" dirty="0"/>
                    </a:p>
                  </a:txBody>
                  <a:tcPr anchor="ctr">
                    <a:solidFill>
                      <a:schemeClr val="bg1"/>
                    </a:solidFill>
                  </a:tcPr>
                </a:tc>
                <a:tc>
                  <a:txBody>
                    <a:bodyPr/>
                    <a:lstStyle/>
                    <a:p>
                      <a:pPr marL="176213" indent="-176213" algn="l">
                        <a:buFont typeface="Wingdings" panose="05000000000000000000" pitchFamily="2" charset="2"/>
                        <a:buChar char="l"/>
                      </a:pPr>
                      <a:r>
                        <a:rPr kumimoji="1" lang="en-US" altLang="ja-JP" sz="1400" b="1" dirty="0"/>
                        <a:t>1</a:t>
                      </a:r>
                      <a:r>
                        <a:rPr kumimoji="1" lang="ja-JP" altLang="en-US" sz="1400" b="1" dirty="0"/>
                        <a:t>対</a:t>
                      </a:r>
                      <a:r>
                        <a:rPr kumimoji="1" lang="en-US" altLang="ja-JP" sz="1400" b="1" dirty="0"/>
                        <a:t>1</a:t>
                      </a:r>
                      <a:r>
                        <a:rPr kumimoji="1" lang="ja-JP" altLang="en-US" sz="1400" b="1" dirty="0"/>
                        <a:t>の打ち合わせに特化したシステムで電話や面談に変わって商談が可能</a:t>
                      </a:r>
                      <a:endParaRPr kumimoji="1" lang="en-US" altLang="ja-JP" sz="1400" b="1" dirty="0"/>
                    </a:p>
                    <a:p>
                      <a:pPr marL="176213" indent="-176213" algn="l">
                        <a:buFont typeface="Wingdings" panose="05000000000000000000" pitchFamily="2" charset="2"/>
                        <a:buChar char="l"/>
                      </a:pPr>
                      <a:r>
                        <a:rPr kumimoji="1" lang="ja-JP" altLang="en-US" sz="1400" b="1" dirty="0"/>
                        <a:t>電子カタログやプレゼンテーション機能を有する</a:t>
                      </a:r>
                    </a:p>
                  </a:txBody>
                  <a:tcPr anchor="ctr">
                    <a:solidFill>
                      <a:schemeClr val="bg1"/>
                    </a:solidFill>
                  </a:tcPr>
                </a:tc>
                <a:extLst>
                  <a:ext uri="{0D108BD9-81ED-4DB2-BD59-A6C34878D82A}">
                    <a16:rowId xmlns:a16="http://schemas.microsoft.com/office/drawing/2014/main" val="498433931"/>
                  </a:ext>
                </a:extLst>
              </a:tr>
            </a:tbl>
          </a:graphicData>
        </a:graphic>
      </p:graphicFrame>
    </p:spTree>
    <p:extLst>
      <p:ext uri="{BB962C8B-B14F-4D97-AF65-F5344CB8AC3E}">
        <p14:creationId xmlns:p14="http://schemas.microsoft.com/office/powerpoint/2010/main" val="27360517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27</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テレワーク実施上の</a:t>
            </a:r>
            <a:endPar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考慮点</a:t>
            </a:r>
          </a:p>
        </p:txBody>
      </p:sp>
    </p:spTree>
    <p:extLst>
      <p:ext uri="{BB962C8B-B14F-4D97-AF65-F5344CB8AC3E}">
        <p14:creationId xmlns:p14="http://schemas.microsoft.com/office/powerpoint/2010/main" val="2081743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テレワークを阻害する要因</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28</a:t>
            </a:fld>
            <a:endParaRPr lang="en-US" altLang="en-US"/>
          </a:p>
        </p:txBody>
      </p:sp>
      <p:pic>
        <p:nvPicPr>
          <p:cNvPr id="3" name="図 2">
            <a:extLst>
              <a:ext uri="{FF2B5EF4-FFF2-40B4-BE49-F238E27FC236}">
                <a16:creationId xmlns:a16="http://schemas.microsoft.com/office/drawing/2014/main" id="{74BA93A5-B7E4-4452-A5DF-0746405426C4}"/>
              </a:ext>
            </a:extLst>
          </p:cNvPr>
          <p:cNvPicPr>
            <a:picLocks noChangeAspect="1"/>
          </p:cNvPicPr>
          <p:nvPr/>
        </p:nvPicPr>
        <p:blipFill>
          <a:blip r:embed="rId3"/>
          <a:stretch>
            <a:fillRect/>
          </a:stretch>
        </p:blipFill>
        <p:spPr>
          <a:xfrm>
            <a:off x="502475" y="1227118"/>
            <a:ext cx="7962900" cy="4676775"/>
          </a:xfrm>
          <a:prstGeom prst="rect">
            <a:avLst/>
          </a:prstGeom>
        </p:spPr>
      </p:pic>
      <p:sp>
        <p:nvSpPr>
          <p:cNvPr id="5" name="テキスト ボックス 4">
            <a:extLst>
              <a:ext uri="{FF2B5EF4-FFF2-40B4-BE49-F238E27FC236}">
                <a16:creationId xmlns:a16="http://schemas.microsoft.com/office/drawing/2014/main" id="{B95FE617-CACB-4655-8E3D-913C69691367}"/>
              </a:ext>
            </a:extLst>
          </p:cNvPr>
          <p:cNvSpPr txBox="1"/>
          <p:nvPr/>
        </p:nvSpPr>
        <p:spPr>
          <a:xfrm>
            <a:off x="5757402" y="5903893"/>
            <a:ext cx="2884123" cy="954107"/>
          </a:xfrm>
          <a:prstGeom prst="rect">
            <a:avLst/>
          </a:prstGeom>
          <a:noFill/>
        </p:spPr>
        <p:txBody>
          <a:bodyPr wrap="none" rtlCol="0">
            <a:spAutoFit/>
          </a:bodyPr>
          <a:lstStyle/>
          <a:p>
            <a:r>
              <a:rPr kumimoji="1" lang="ja-JP" altLang="en-US" b="1" dirty="0"/>
              <a:t>出展：日経</a:t>
            </a:r>
            <a:r>
              <a:rPr kumimoji="1" lang="en-US" altLang="ja-JP" b="1" dirty="0"/>
              <a:t>BP</a:t>
            </a:r>
            <a:r>
              <a:rPr kumimoji="1" lang="ja-JP" altLang="en-US" b="1" dirty="0"/>
              <a:t>総合研究所</a:t>
            </a:r>
            <a:br>
              <a:rPr lang="en-US" altLang="ja-JP" b="1" dirty="0"/>
            </a:br>
            <a:r>
              <a:rPr lang="ja-JP" altLang="en-US" b="1" dirty="0"/>
              <a:t>イノベーション</a:t>
            </a:r>
            <a:r>
              <a:rPr lang="en-US" altLang="ja-JP" b="1" dirty="0"/>
              <a:t>ICT</a:t>
            </a:r>
            <a:r>
              <a:rPr lang="ja-JP" altLang="en-US" b="1" dirty="0"/>
              <a:t>ラボ</a:t>
            </a:r>
            <a:br>
              <a:rPr lang="en-US" altLang="ja-JP" b="1" dirty="0"/>
            </a:br>
            <a:r>
              <a:rPr lang="ja-JP" altLang="en-US" b="1" dirty="0"/>
              <a:t>新型コロナ対策テレワーク実態調査</a:t>
            </a:r>
            <a:br>
              <a:rPr lang="en-US" altLang="ja-JP" b="1" dirty="0"/>
            </a:br>
            <a:r>
              <a:rPr lang="ja-JP" altLang="en-US" b="1" dirty="0"/>
              <a:t>（</a:t>
            </a:r>
            <a:r>
              <a:rPr lang="en-US" altLang="ja-JP" b="1" dirty="0"/>
              <a:t>2020/4/13</a:t>
            </a:r>
            <a:r>
              <a:rPr lang="ja-JP" altLang="en-US" b="1" dirty="0"/>
              <a:t>～</a:t>
            </a:r>
            <a:r>
              <a:rPr lang="en-US" altLang="ja-JP" b="1" dirty="0"/>
              <a:t>4/19)</a:t>
            </a:r>
            <a:endParaRPr kumimoji="1" lang="en-US" altLang="ja-JP" b="1" dirty="0"/>
          </a:p>
        </p:txBody>
      </p:sp>
      <p:sp>
        <p:nvSpPr>
          <p:cNvPr id="6" name="テキスト ボックス 5">
            <a:extLst>
              <a:ext uri="{FF2B5EF4-FFF2-40B4-BE49-F238E27FC236}">
                <a16:creationId xmlns:a16="http://schemas.microsoft.com/office/drawing/2014/main" id="{364FCBCD-DCCE-47F4-89D5-2B547C86246E}"/>
              </a:ext>
            </a:extLst>
          </p:cNvPr>
          <p:cNvSpPr txBox="1"/>
          <p:nvPr/>
        </p:nvSpPr>
        <p:spPr>
          <a:xfrm>
            <a:off x="7691987" y="797390"/>
            <a:ext cx="1074333" cy="369332"/>
          </a:xfrm>
          <a:prstGeom prst="rect">
            <a:avLst/>
          </a:prstGeom>
          <a:noFill/>
        </p:spPr>
        <p:txBody>
          <a:bodyPr wrap="none" rtlCol="0">
            <a:spAutoFit/>
          </a:bodyPr>
          <a:lstStyle/>
          <a:p>
            <a:r>
              <a:rPr kumimoji="1" lang="ja-JP" altLang="en-US" sz="1800" b="1" dirty="0"/>
              <a:t>（</a:t>
            </a:r>
            <a:r>
              <a:rPr kumimoji="1" lang="en-US" altLang="ja-JP" sz="1800" b="1" dirty="0"/>
              <a:t>n=2207)</a:t>
            </a:r>
          </a:p>
        </p:txBody>
      </p:sp>
    </p:spTree>
    <p:extLst>
      <p:ext uri="{BB962C8B-B14F-4D97-AF65-F5344CB8AC3E}">
        <p14:creationId xmlns:p14="http://schemas.microsoft.com/office/powerpoint/2010/main" val="3324113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2</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テレワークの全体像</a:t>
            </a:r>
          </a:p>
        </p:txBody>
      </p:sp>
    </p:spTree>
    <p:extLst>
      <p:ext uri="{BB962C8B-B14F-4D97-AF65-F5344CB8AC3E}">
        <p14:creationId xmlns:p14="http://schemas.microsoft.com/office/powerpoint/2010/main" val="3731270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就業者から見たデメリット・不満点</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29</a:t>
            </a:fld>
            <a:endParaRPr lang="en-US" altLang="en-US"/>
          </a:p>
        </p:txBody>
      </p:sp>
      <p:sp>
        <p:nvSpPr>
          <p:cNvPr id="4" name="正方形/長方形 3">
            <a:extLst>
              <a:ext uri="{FF2B5EF4-FFF2-40B4-BE49-F238E27FC236}">
                <a16:creationId xmlns:a16="http://schemas.microsoft.com/office/drawing/2014/main" id="{E3E59E58-42B0-46DB-8878-F038D0A73978}"/>
              </a:ext>
            </a:extLst>
          </p:cNvPr>
          <p:cNvSpPr/>
          <p:nvPr/>
        </p:nvSpPr>
        <p:spPr bwMode="auto">
          <a:xfrm>
            <a:off x="295151" y="1340768"/>
            <a:ext cx="8553698" cy="4926574"/>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noAutofit/>
          </a:bodyPr>
          <a:lstStyle/>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kumimoji="1" lang="ja-JP" altLang="en-US" sz="2400" b="0" i="0" u="none" strike="noStrike" cap="none" normalizeH="0" baseline="0" dirty="0">
                <a:ln>
                  <a:noFill/>
                </a:ln>
                <a:solidFill>
                  <a:schemeClr val="tx1"/>
                </a:solidFill>
                <a:effectLst/>
                <a:latin typeface="ＭＳ Ｐゴシック" pitchFamily="50" charset="-128"/>
                <a:ea typeface="ＭＳ Ｐゴシック" pitchFamily="50" charset="-128"/>
              </a:rPr>
              <a:t>仕事とプライベートの境界が不明確になり働きすぎや隠れ残業につながる</a:t>
            </a:r>
            <a:endParaRPr kumimoji="1" lang="en-US" altLang="ja-JP" sz="2400" b="0"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ちょっとした相談や雑談ができない不自由・閉塞感</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エコノミ</a:t>
            </a:r>
            <a:r>
              <a:rPr lang="en-US" altLang="ja-JP" sz="2400" dirty="0"/>
              <a:t>―</a:t>
            </a:r>
            <a:r>
              <a:rPr lang="ja-JP" altLang="en-US" sz="2400" dirty="0"/>
              <a:t>症候群や運動不足</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強い自己管理能力が必要</a:t>
            </a:r>
            <a:br>
              <a:rPr lang="en-US" altLang="ja-JP" sz="2400" dirty="0"/>
            </a:br>
            <a:r>
              <a:rPr lang="ja-JP" altLang="en-US" sz="2400" dirty="0"/>
              <a:t>（時間管理、おやつ、テレビ、ゲーム・・）</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コミュニケーション能力や</a:t>
            </a:r>
            <a:r>
              <a:rPr lang="en-US" altLang="ja-JP" sz="2400" dirty="0"/>
              <a:t>IT</a:t>
            </a:r>
            <a:r>
              <a:rPr lang="ja-JP" altLang="en-US" sz="2400" dirty="0"/>
              <a:t>が苦手な人の「置いてけぼり」現象</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上司や同僚の眼が届かないことによる、人事評価のブレや不平等</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自宅や出先での仕事のやりにくさ（家族のちょっかい、盗み見）</a:t>
            </a:r>
            <a:endParaRPr lang="en-US" altLang="ja-JP" sz="2400" dirty="0"/>
          </a:p>
        </p:txBody>
      </p:sp>
    </p:spTree>
    <p:extLst>
      <p:ext uri="{BB962C8B-B14F-4D97-AF65-F5344CB8AC3E}">
        <p14:creationId xmlns:p14="http://schemas.microsoft.com/office/powerpoint/2010/main" val="3475154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人事・労務管理</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30</a:t>
            </a:fld>
            <a:endParaRPr lang="en-US" altLang="en-US"/>
          </a:p>
        </p:txBody>
      </p:sp>
      <p:graphicFrame>
        <p:nvGraphicFramePr>
          <p:cNvPr id="4" name="表 4">
            <a:extLst>
              <a:ext uri="{FF2B5EF4-FFF2-40B4-BE49-F238E27FC236}">
                <a16:creationId xmlns:a16="http://schemas.microsoft.com/office/drawing/2014/main" id="{83B6A6E5-92F0-4AAC-889C-14343AE3862B}"/>
              </a:ext>
            </a:extLst>
          </p:cNvPr>
          <p:cNvGraphicFramePr>
            <a:graphicFrameLocks noGrp="1"/>
          </p:cNvGraphicFramePr>
          <p:nvPr>
            <p:extLst>
              <p:ext uri="{D42A27DB-BD31-4B8C-83A1-F6EECF244321}">
                <p14:modId xmlns:p14="http://schemas.microsoft.com/office/powerpoint/2010/main" val="3000886311"/>
              </p:ext>
            </p:extLst>
          </p:nvPr>
        </p:nvGraphicFramePr>
        <p:xfrm>
          <a:off x="179512" y="1270882"/>
          <a:ext cx="8784976" cy="5231518"/>
        </p:xfrm>
        <a:graphic>
          <a:graphicData uri="http://schemas.openxmlformats.org/drawingml/2006/table">
            <a:tbl>
              <a:tblPr firstRow="1" bandRow="1">
                <a:tableStyleId>{5940675A-B579-460E-94D1-54222C63F5DA}</a:tableStyleId>
              </a:tblPr>
              <a:tblGrid>
                <a:gridCol w="8784976">
                  <a:extLst>
                    <a:ext uri="{9D8B030D-6E8A-4147-A177-3AD203B41FA5}">
                      <a16:colId xmlns:a16="http://schemas.microsoft.com/office/drawing/2014/main" val="1034004769"/>
                    </a:ext>
                  </a:extLst>
                </a:gridCol>
              </a:tblGrid>
              <a:tr h="750958">
                <a:tc>
                  <a:txBody>
                    <a:bodyPr/>
                    <a:lstStyle/>
                    <a:p>
                      <a:pPr algn="ctr"/>
                      <a:r>
                        <a:rPr kumimoji="1" lang="ja-JP" altLang="en-US" sz="2800" b="1" dirty="0"/>
                        <a:t>考慮すべき具体的内容</a:t>
                      </a:r>
                    </a:p>
                  </a:txBody>
                  <a:tcPr anchor="ctr">
                    <a:solidFill>
                      <a:srgbClr val="FFFF00"/>
                    </a:solidFill>
                  </a:tcPr>
                </a:tc>
                <a:extLst>
                  <a:ext uri="{0D108BD9-81ED-4DB2-BD59-A6C34878D82A}">
                    <a16:rowId xmlns:a16="http://schemas.microsoft.com/office/drawing/2014/main" val="1508701312"/>
                  </a:ext>
                </a:extLst>
              </a:tr>
              <a:tr h="4291884">
                <a:tc>
                  <a:txBody>
                    <a:bodyPr/>
                    <a:lstStyle/>
                    <a:p>
                      <a:pPr marL="176213" indent="-176213" algn="l">
                        <a:buFont typeface="Wingdings" panose="05000000000000000000" pitchFamily="2" charset="2"/>
                        <a:buChar char="l"/>
                      </a:pPr>
                      <a:r>
                        <a:rPr kumimoji="1" lang="ja-JP" altLang="en-US" sz="2400" b="1" dirty="0">
                          <a:latin typeface="+mn-ea"/>
                          <a:ea typeface="+mn-ea"/>
                        </a:rPr>
                        <a:t>就業規則に定めるべき項目</a:t>
                      </a:r>
                      <a:endParaRPr kumimoji="1" lang="en-US" altLang="ja-JP" sz="2400" b="1" dirty="0">
                        <a:latin typeface="+mn-ea"/>
                        <a:ea typeface="+mn-ea"/>
                      </a:endParaRPr>
                    </a:p>
                    <a:p>
                      <a:pPr marL="895350" indent="-192088" algn="l">
                        <a:buFont typeface="Wingdings" panose="05000000000000000000" pitchFamily="2" charset="2"/>
                        <a:buChar char="Ø"/>
                        <a:tabLst>
                          <a:tab pos="1081088" algn="l"/>
                        </a:tabLst>
                      </a:pPr>
                      <a:r>
                        <a:rPr kumimoji="1" lang="ja-JP" altLang="en-US" sz="2400" b="1" dirty="0">
                          <a:latin typeface="+mn-ea"/>
                          <a:ea typeface="+mn-ea"/>
                        </a:rPr>
                        <a:t>テレワーク勤務を命じることに関する規程</a:t>
                      </a:r>
                      <a:endParaRPr kumimoji="1" lang="en-US" altLang="ja-JP" sz="2400" b="1" dirty="0">
                        <a:latin typeface="+mn-ea"/>
                        <a:ea typeface="+mn-ea"/>
                      </a:endParaRPr>
                    </a:p>
                    <a:p>
                      <a:pPr marL="895350" indent="-192088" algn="l">
                        <a:buFont typeface="Wingdings" panose="05000000000000000000" pitchFamily="2" charset="2"/>
                        <a:buChar char="Ø"/>
                        <a:tabLst>
                          <a:tab pos="1081088" algn="l"/>
                        </a:tabLst>
                      </a:pPr>
                      <a:r>
                        <a:rPr kumimoji="1" lang="ja-JP" altLang="en-US" sz="2400" b="1" dirty="0">
                          <a:latin typeface="+mn-ea"/>
                          <a:ea typeface="+mn-ea"/>
                        </a:rPr>
                        <a:t>テレワーク勤務用の労働時間の規程</a:t>
                      </a:r>
                      <a:endParaRPr kumimoji="1" lang="en-US" altLang="ja-JP" sz="2400" b="1" dirty="0">
                        <a:latin typeface="+mn-ea"/>
                        <a:ea typeface="+mn-ea"/>
                      </a:endParaRPr>
                    </a:p>
                    <a:p>
                      <a:pPr marL="895350" indent="-192088" algn="l">
                        <a:buFont typeface="Wingdings" panose="05000000000000000000" pitchFamily="2" charset="2"/>
                        <a:buChar char="Ø"/>
                        <a:tabLst>
                          <a:tab pos="1081088" algn="l"/>
                        </a:tabLst>
                      </a:pPr>
                      <a:r>
                        <a:rPr kumimoji="1" lang="ja-JP" altLang="en-US" sz="2400" b="1" dirty="0">
                          <a:latin typeface="+mn-ea"/>
                          <a:ea typeface="+mn-ea"/>
                        </a:rPr>
                        <a:t>通信費、通信機器負担に関する規程</a:t>
                      </a:r>
                      <a:endParaRPr kumimoji="1" lang="en-US" altLang="ja-JP" sz="2400" b="1" dirty="0">
                        <a:latin typeface="+mn-ea"/>
                        <a:ea typeface="+mn-ea"/>
                      </a:endParaRPr>
                    </a:p>
                    <a:p>
                      <a:pPr marL="895350" indent="-192088" algn="l">
                        <a:buFont typeface="Wingdings" panose="05000000000000000000" pitchFamily="2" charset="2"/>
                        <a:buChar char="Ø"/>
                        <a:tabLst>
                          <a:tab pos="1081088" algn="l"/>
                        </a:tabLst>
                      </a:pPr>
                      <a:r>
                        <a:rPr kumimoji="1" lang="ja-JP" altLang="en-US" sz="2400" b="1" dirty="0">
                          <a:latin typeface="+mn-ea"/>
                          <a:ea typeface="+mn-ea"/>
                        </a:rPr>
                        <a:t>通勤手当の見直し　など</a:t>
                      </a:r>
                      <a:endParaRPr kumimoji="1" lang="en-US" altLang="ja-JP" sz="2400" b="1" dirty="0">
                        <a:latin typeface="+mn-ea"/>
                        <a:ea typeface="+mn-ea"/>
                      </a:endParaRPr>
                    </a:p>
                    <a:p>
                      <a:pPr marL="176213" indent="-176213" algn="l">
                        <a:buFont typeface="Wingdings" panose="05000000000000000000" pitchFamily="2" charset="2"/>
                        <a:buChar char="l"/>
                      </a:pPr>
                      <a:r>
                        <a:rPr kumimoji="1" lang="ja-JP" altLang="en-US" sz="2400" b="1" dirty="0">
                          <a:latin typeface="+mn-ea"/>
                          <a:ea typeface="+mn-ea"/>
                        </a:rPr>
                        <a:t>上司の眼が届かなくなることへの評価の難しさ</a:t>
                      </a:r>
                      <a:endParaRPr kumimoji="1" lang="en-US" altLang="ja-JP" sz="2400" b="1" dirty="0">
                        <a:latin typeface="+mn-ea"/>
                        <a:ea typeface="+mn-ea"/>
                      </a:endParaRPr>
                    </a:p>
                    <a:p>
                      <a:pPr marL="1081088" indent="-377825" algn="l">
                        <a:buFont typeface="Wingdings" panose="05000000000000000000" pitchFamily="2" charset="2"/>
                        <a:buChar char="Ø"/>
                      </a:pPr>
                      <a:r>
                        <a:rPr kumimoji="1" lang="ja-JP" altLang="en-US" sz="2400" b="1" dirty="0">
                          <a:latin typeface="+mn-ea"/>
                          <a:ea typeface="+mn-ea"/>
                        </a:rPr>
                        <a:t>始業・就業時間の管理</a:t>
                      </a:r>
                      <a:endParaRPr kumimoji="1" lang="en-US" altLang="ja-JP" sz="2400" b="1" dirty="0">
                        <a:latin typeface="+mn-ea"/>
                        <a:ea typeface="+mn-ea"/>
                      </a:endParaRPr>
                    </a:p>
                    <a:p>
                      <a:pPr marL="1081088" marR="0" lvl="0" indent="-377825"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2400" b="1" dirty="0">
                          <a:latin typeface="+mn-ea"/>
                          <a:ea typeface="+mn-ea"/>
                        </a:rPr>
                        <a:t>過大労働／過小労働の可能性が増加</a:t>
                      </a:r>
                      <a:endParaRPr kumimoji="1" lang="en-US" altLang="ja-JP" sz="2400" b="1" dirty="0">
                        <a:latin typeface="+mn-ea"/>
                        <a:ea typeface="+mn-ea"/>
                      </a:endParaRPr>
                    </a:p>
                    <a:p>
                      <a:pPr marL="1081088" indent="-377825" algn="l">
                        <a:buFont typeface="Wingdings" panose="05000000000000000000" pitchFamily="2" charset="2"/>
                        <a:buChar char="Ø"/>
                      </a:pPr>
                      <a:r>
                        <a:rPr kumimoji="1" lang="ja-JP" altLang="en-US" sz="2400" b="1" dirty="0">
                          <a:latin typeface="+mn-ea"/>
                          <a:ea typeface="+mn-ea"/>
                        </a:rPr>
                        <a:t>成果の管理方法</a:t>
                      </a:r>
                      <a:endParaRPr kumimoji="1" lang="en-US" altLang="ja-JP" sz="2400" b="1" dirty="0">
                        <a:latin typeface="+mn-ea"/>
                        <a:ea typeface="+mn-ea"/>
                      </a:endParaRPr>
                    </a:p>
                    <a:p>
                      <a:pPr marL="176213" indent="-176213" algn="l">
                        <a:buFont typeface="Wingdings" panose="05000000000000000000" pitchFamily="2" charset="2"/>
                        <a:buChar char="l"/>
                      </a:pPr>
                      <a:r>
                        <a:rPr kumimoji="1" lang="ja-JP" altLang="en-US" sz="2400" b="1" dirty="0">
                          <a:latin typeface="+mn-ea"/>
                          <a:ea typeface="+mn-ea"/>
                        </a:rPr>
                        <a:t>家庭内の環境が不備なためのストレス増加</a:t>
                      </a:r>
                      <a:endParaRPr kumimoji="1" lang="en-US" altLang="ja-JP" sz="2400" b="1" dirty="0">
                        <a:latin typeface="+mn-ea"/>
                        <a:ea typeface="+mn-ea"/>
                      </a:endParaRPr>
                    </a:p>
                    <a:p>
                      <a:pPr marL="1081088" indent="-377825" algn="l">
                        <a:buFont typeface="Wingdings" panose="05000000000000000000" pitchFamily="2" charset="2"/>
                        <a:buChar char="Ø"/>
                      </a:pPr>
                      <a:r>
                        <a:rPr kumimoji="1" lang="ja-JP" altLang="en-US" sz="2400" b="1" dirty="0">
                          <a:latin typeface="+mn-ea"/>
                          <a:ea typeface="+mn-ea"/>
                        </a:rPr>
                        <a:t>家族の世話やケア</a:t>
                      </a:r>
                      <a:endParaRPr kumimoji="1" lang="en-US" altLang="ja-JP" sz="2400" b="1" dirty="0">
                        <a:latin typeface="+mn-ea"/>
                        <a:ea typeface="+mn-ea"/>
                      </a:endParaRPr>
                    </a:p>
                    <a:p>
                      <a:pPr marL="176213" indent="-176213" algn="l">
                        <a:buFont typeface="Wingdings" panose="05000000000000000000" pitchFamily="2" charset="2"/>
                        <a:buChar char="l"/>
                      </a:pPr>
                      <a:r>
                        <a:rPr kumimoji="1" lang="ja-JP" altLang="en-US" sz="2400" b="1" dirty="0">
                          <a:latin typeface="+mn-ea"/>
                          <a:ea typeface="+mn-ea"/>
                        </a:rPr>
                        <a:t>コミュニケーション不足によるストレスや生産性の低下</a:t>
                      </a:r>
                    </a:p>
                  </a:txBody>
                  <a:tcPr anchor="ctr"/>
                </a:tc>
                <a:extLst>
                  <a:ext uri="{0D108BD9-81ED-4DB2-BD59-A6C34878D82A}">
                    <a16:rowId xmlns:a16="http://schemas.microsoft.com/office/drawing/2014/main" val="2424366817"/>
                  </a:ext>
                </a:extLst>
              </a:tr>
            </a:tbl>
          </a:graphicData>
        </a:graphic>
      </p:graphicFrame>
    </p:spTree>
    <p:extLst>
      <p:ext uri="{BB962C8B-B14F-4D97-AF65-F5344CB8AC3E}">
        <p14:creationId xmlns:p14="http://schemas.microsoft.com/office/powerpoint/2010/main" val="229618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セキュリティの考慮点</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31</a:t>
            </a:fld>
            <a:endParaRPr lang="en-US" altLang="en-US"/>
          </a:p>
        </p:txBody>
      </p:sp>
      <p:graphicFrame>
        <p:nvGraphicFramePr>
          <p:cNvPr id="4" name="表 4">
            <a:extLst>
              <a:ext uri="{FF2B5EF4-FFF2-40B4-BE49-F238E27FC236}">
                <a16:creationId xmlns:a16="http://schemas.microsoft.com/office/drawing/2014/main" id="{AF08D6BE-2AD4-4220-BF95-5F8F2215DF53}"/>
              </a:ext>
            </a:extLst>
          </p:cNvPr>
          <p:cNvGraphicFramePr>
            <a:graphicFrameLocks noGrp="1"/>
          </p:cNvGraphicFramePr>
          <p:nvPr>
            <p:extLst>
              <p:ext uri="{D42A27DB-BD31-4B8C-83A1-F6EECF244321}">
                <p14:modId xmlns:p14="http://schemas.microsoft.com/office/powerpoint/2010/main" val="3475417899"/>
              </p:ext>
            </p:extLst>
          </p:nvPr>
        </p:nvGraphicFramePr>
        <p:xfrm>
          <a:off x="179512" y="1165874"/>
          <a:ext cx="8568952" cy="5181600"/>
        </p:xfrm>
        <a:graphic>
          <a:graphicData uri="http://schemas.openxmlformats.org/drawingml/2006/table">
            <a:tbl>
              <a:tblPr firstRow="1" bandRow="1">
                <a:tableStyleId>{5940675A-B579-460E-94D1-54222C63F5DA}</a:tableStyleId>
              </a:tblPr>
              <a:tblGrid>
                <a:gridCol w="8568952">
                  <a:extLst>
                    <a:ext uri="{9D8B030D-6E8A-4147-A177-3AD203B41FA5}">
                      <a16:colId xmlns:a16="http://schemas.microsoft.com/office/drawing/2014/main" val="1034004769"/>
                    </a:ext>
                  </a:extLst>
                </a:gridCol>
              </a:tblGrid>
              <a:tr h="462926">
                <a:tc>
                  <a:txBody>
                    <a:bodyPr/>
                    <a:lstStyle/>
                    <a:p>
                      <a:pPr algn="ctr"/>
                      <a:r>
                        <a:rPr kumimoji="1" lang="ja-JP" altLang="en-US" sz="2800" b="1" dirty="0"/>
                        <a:t>考慮すべき具体的内容</a:t>
                      </a:r>
                    </a:p>
                  </a:txBody>
                  <a:tcPr anchor="ctr">
                    <a:solidFill>
                      <a:srgbClr val="FFFF00"/>
                    </a:solidFill>
                  </a:tcPr>
                </a:tc>
                <a:extLst>
                  <a:ext uri="{0D108BD9-81ED-4DB2-BD59-A6C34878D82A}">
                    <a16:rowId xmlns:a16="http://schemas.microsoft.com/office/drawing/2014/main" val="1508701312"/>
                  </a:ext>
                </a:extLst>
              </a:tr>
              <a:tr h="4157942">
                <a:tc>
                  <a:txBody>
                    <a:bodyPr/>
                    <a:lstStyle/>
                    <a:p>
                      <a:pPr marL="176213" indent="-176213" algn="l">
                        <a:buFont typeface="Wingdings" panose="05000000000000000000" pitchFamily="2" charset="2"/>
                        <a:buChar char="l"/>
                      </a:pPr>
                      <a:r>
                        <a:rPr kumimoji="1" lang="ja-JP" altLang="en-US" sz="2000" b="1" dirty="0">
                          <a:latin typeface="+mn-ea"/>
                          <a:ea typeface="+mn-ea"/>
                        </a:rPr>
                        <a:t>ルール作りと運用の徹底</a:t>
                      </a:r>
                      <a:endParaRPr kumimoji="1" lang="en-US" altLang="ja-JP" sz="2000" b="1" dirty="0">
                        <a:latin typeface="+mn-ea"/>
                        <a:ea typeface="+mn-ea"/>
                      </a:endParaRPr>
                    </a:p>
                    <a:p>
                      <a:pPr marL="1081088" indent="-377825" algn="l">
                        <a:buFont typeface="Wingdings" panose="05000000000000000000" pitchFamily="2" charset="2"/>
                        <a:buChar char="Ø"/>
                      </a:pPr>
                      <a:r>
                        <a:rPr kumimoji="1" lang="ja-JP" altLang="en-US" sz="2000" b="1" dirty="0">
                          <a:latin typeface="+mn-ea"/>
                          <a:ea typeface="+mn-ea"/>
                        </a:rPr>
                        <a:t>社外での</a:t>
                      </a:r>
                      <a:r>
                        <a:rPr kumimoji="1" lang="en-US" altLang="ja-JP" sz="2000" b="1" dirty="0">
                          <a:latin typeface="+mn-ea"/>
                          <a:ea typeface="+mn-ea"/>
                        </a:rPr>
                        <a:t>IT</a:t>
                      </a:r>
                      <a:r>
                        <a:rPr kumimoji="1" lang="ja-JP" altLang="en-US" sz="2000" b="1" dirty="0">
                          <a:latin typeface="+mn-ea"/>
                          <a:ea typeface="+mn-ea"/>
                        </a:rPr>
                        <a:t>活用が高まると利便性は高まるが漏洩の可能性も比例して高まることになる</a:t>
                      </a:r>
                      <a:endParaRPr kumimoji="1" lang="en-US" altLang="ja-JP" sz="2000" b="1" dirty="0">
                        <a:latin typeface="+mn-ea"/>
                        <a:ea typeface="+mn-ea"/>
                      </a:endParaRPr>
                    </a:p>
                    <a:p>
                      <a:pPr marL="1081088" indent="-377825" algn="l">
                        <a:buFont typeface="Wingdings" panose="05000000000000000000" pitchFamily="2" charset="2"/>
                        <a:buChar char="Ø"/>
                      </a:pPr>
                      <a:r>
                        <a:rPr kumimoji="1" lang="ja-JP" altLang="en-US" sz="2000" b="1" dirty="0">
                          <a:latin typeface="+mn-ea"/>
                          <a:ea typeface="+mn-ea"/>
                        </a:rPr>
                        <a:t>ウィルスの感染リスクも高くなる</a:t>
                      </a:r>
                      <a:endParaRPr kumimoji="1" lang="en-US" altLang="ja-JP" sz="2000" b="1" dirty="0">
                        <a:latin typeface="+mn-ea"/>
                        <a:ea typeface="+mn-ea"/>
                      </a:endParaRPr>
                    </a:p>
                    <a:p>
                      <a:pPr marL="1081088" indent="-377825" algn="l">
                        <a:buFont typeface="Wingdings" panose="05000000000000000000" pitchFamily="2" charset="2"/>
                        <a:buChar char="Ø"/>
                      </a:pPr>
                      <a:r>
                        <a:rPr kumimoji="1" lang="ja-JP" altLang="en-US" sz="2000" b="1" dirty="0">
                          <a:latin typeface="+mn-ea"/>
                          <a:ea typeface="+mn-ea"/>
                        </a:rPr>
                        <a:t>セキュリティ・ガイドラインや運用ルールを作成し、ルールが確実に守られるように理解・徹底が必要となる</a:t>
                      </a:r>
                      <a:endParaRPr kumimoji="1" lang="en-US" altLang="ja-JP" sz="2000" b="1" dirty="0">
                        <a:latin typeface="+mn-ea"/>
                        <a:ea typeface="+mn-ea"/>
                      </a:endParaRPr>
                    </a:p>
                    <a:p>
                      <a:pPr marL="176213" indent="-176213" algn="l">
                        <a:buFont typeface="Wingdings" panose="05000000000000000000" pitchFamily="2" charset="2"/>
                        <a:buChar char="l"/>
                      </a:pPr>
                      <a:r>
                        <a:rPr kumimoji="1" lang="ja-JP" altLang="en-US" sz="2000" b="1" dirty="0">
                          <a:latin typeface="+mn-ea"/>
                          <a:ea typeface="+mn-ea"/>
                        </a:rPr>
                        <a:t>最新のウィルス対策ソフトや操作・安全管理ソフトの導入</a:t>
                      </a:r>
                      <a:endParaRPr kumimoji="1" lang="en-US" altLang="ja-JP" sz="2000" b="1" dirty="0">
                        <a:latin typeface="+mn-ea"/>
                        <a:ea typeface="+mn-ea"/>
                      </a:endParaRPr>
                    </a:p>
                    <a:p>
                      <a:pPr marL="1081088" indent="-361950" algn="l" defTabSz="1081088">
                        <a:buFont typeface="Wingdings" panose="05000000000000000000" pitchFamily="2" charset="2"/>
                        <a:buChar char="Ø"/>
                      </a:pPr>
                      <a:r>
                        <a:rPr kumimoji="1" lang="ja-JP" altLang="en-US" sz="2000" b="1" dirty="0">
                          <a:latin typeface="+mn-ea"/>
                          <a:ea typeface="+mn-ea"/>
                        </a:rPr>
                        <a:t>ウィルス対策ソフトの利用を徹底し、最新版を利用するようにする</a:t>
                      </a:r>
                      <a:endParaRPr kumimoji="1" lang="en-US" altLang="ja-JP" sz="2000" b="1" dirty="0">
                        <a:latin typeface="+mn-ea"/>
                        <a:ea typeface="+mn-ea"/>
                      </a:endParaRPr>
                    </a:p>
                    <a:p>
                      <a:pPr marL="1081088" indent="-361950" algn="l" defTabSz="1081088">
                        <a:buFont typeface="Wingdings" panose="05000000000000000000" pitchFamily="2" charset="2"/>
                        <a:buChar char="Ø"/>
                      </a:pPr>
                      <a:r>
                        <a:rPr kumimoji="1" lang="ja-JP" altLang="en-US" sz="2000" b="1" dirty="0">
                          <a:latin typeface="+mn-ea"/>
                          <a:ea typeface="+mn-ea"/>
                        </a:rPr>
                        <a:t>操作ログを残すことにより不正の防止・抑制や事故発生時の原因追及が可能となる</a:t>
                      </a:r>
                      <a:endParaRPr kumimoji="1" lang="en-US" altLang="ja-JP" sz="2000" b="1" dirty="0">
                        <a:latin typeface="+mn-ea"/>
                        <a:ea typeface="+mn-ea"/>
                      </a:endParaRPr>
                    </a:p>
                    <a:p>
                      <a:pPr marL="176213" indent="-176213" algn="l">
                        <a:buFont typeface="Wingdings" panose="05000000000000000000" pitchFamily="2" charset="2"/>
                        <a:buChar char="l"/>
                      </a:pPr>
                      <a:r>
                        <a:rPr kumimoji="1" lang="ja-JP" altLang="en-US" sz="2000" b="1" dirty="0">
                          <a:latin typeface="+mn-ea"/>
                          <a:ea typeface="+mn-ea"/>
                        </a:rPr>
                        <a:t>人の過失による情報漏洩の防止</a:t>
                      </a:r>
                      <a:endParaRPr kumimoji="1" lang="en-US" altLang="ja-JP" sz="2000" b="1" dirty="0">
                        <a:latin typeface="+mn-ea"/>
                        <a:ea typeface="+mn-ea"/>
                      </a:endParaRPr>
                    </a:p>
                    <a:p>
                      <a:pPr marL="1081088" indent="-361950" algn="l">
                        <a:buFont typeface="Wingdings" panose="05000000000000000000" pitchFamily="2" charset="2"/>
                        <a:buChar char="Ø"/>
                      </a:pPr>
                      <a:r>
                        <a:rPr kumimoji="1" lang="ja-JP" altLang="en-US" sz="2000" b="1" dirty="0">
                          <a:latin typeface="+mn-ea"/>
                          <a:ea typeface="+mn-ea"/>
                        </a:rPr>
                        <a:t>管理者や</a:t>
                      </a:r>
                      <a:r>
                        <a:rPr kumimoji="1" lang="en-US" altLang="ja-JP" sz="2000" b="1" dirty="0">
                          <a:latin typeface="+mn-ea"/>
                          <a:ea typeface="+mn-ea"/>
                        </a:rPr>
                        <a:t>IT</a:t>
                      </a:r>
                      <a:r>
                        <a:rPr kumimoji="1" lang="ja-JP" altLang="en-US" sz="2000" b="1" dirty="0">
                          <a:latin typeface="+mn-ea"/>
                          <a:ea typeface="+mn-ea"/>
                        </a:rPr>
                        <a:t>に詳しい人がいない中での</a:t>
                      </a:r>
                      <a:r>
                        <a:rPr kumimoji="1" lang="en-US" altLang="ja-JP" sz="2000" b="1" dirty="0">
                          <a:latin typeface="+mn-ea"/>
                          <a:ea typeface="+mn-ea"/>
                        </a:rPr>
                        <a:t>IT</a:t>
                      </a:r>
                      <a:r>
                        <a:rPr kumimoji="1" lang="ja-JP" altLang="en-US" sz="2000" b="1" dirty="0">
                          <a:latin typeface="+mn-ea"/>
                          <a:ea typeface="+mn-ea"/>
                        </a:rPr>
                        <a:t>利用が多くなるので過失による漏洩の可能性が増大する</a:t>
                      </a:r>
                      <a:endParaRPr kumimoji="1" lang="en-US" altLang="ja-JP" sz="2000" b="1" dirty="0">
                        <a:latin typeface="+mn-ea"/>
                        <a:ea typeface="+mn-ea"/>
                      </a:endParaRPr>
                    </a:p>
                    <a:p>
                      <a:pPr marL="1081088" indent="-361950" algn="l">
                        <a:buFont typeface="Wingdings" panose="05000000000000000000" pitchFamily="2" charset="2"/>
                        <a:buChar char="Ø"/>
                      </a:pPr>
                      <a:r>
                        <a:rPr kumimoji="1" lang="ja-JP" altLang="en-US" sz="2000" b="1" dirty="0">
                          <a:latin typeface="+mn-ea"/>
                          <a:ea typeface="+mn-ea"/>
                        </a:rPr>
                        <a:t>社外メールの誤送信での漏洩リスク</a:t>
                      </a:r>
                      <a:endParaRPr kumimoji="1" lang="en-US" altLang="ja-JP" sz="2000" b="1" dirty="0">
                        <a:latin typeface="+mn-ea"/>
                        <a:ea typeface="+mn-ea"/>
                      </a:endParaRPr>
                    </a:p>
                    <a:p>
                      <a:pPr marL="1081088" indent="-361950" algn="l">
                        <a:buFont typeface="Wingdings" panose="05000000000000000000" pitchFamily="2" charset="2"/>
                        <a:buChar char="Ø"/>
                      </a:pPr>
                      <a:r>
                        <a:rPr kumimoji="1" lang="ja-JP" altLang="en-US" sz="2000" b="1" dirty="0">
                          <a:latin typeface="+mn-ea"/>
                          <a:ea typeface="+mn-ea"/>
                        </a:rPr>
                        <a:t>画面ののぞき見での漏洩リスク</a:t>
                      </a:r>
                    </a:p>
                  </a:txBody>
                  <a:tcPr anchor="ctr"/>
                </a:tc>
                <a:extLst>
                  <a:ext uri="{0D108BD9-81ED-4DB2-BD59-A6C34878D82A}">
                    <a16:rowId xmlns:a16="http://schemas.microsoft.com/office/drawing/2014/main" val="2603065525"/>
                  </a:ext>
                </a:extLst>
              </a:tr>
            </a:tbl>
          </a:graphicData>
        </a:graphic>
      </p:graphicFrame>
    </p:spTree>
    <p:extLst>
      <p:ext uri="{BB962C8B-B14F-4D97-AF65-F5344CB8AC3E}">
        <p14:creationId xmlns:p14="http://schemas.microsoft.com/office/powerpoint/2010/main" val="251426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各種の補助金／支援内容</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32</a:t>
            </a:fld>
            <a:endParaRPr lang="en-US" altLang="en-US"/>
          </a:p>
        </p:txBody>
      </p:sp>
      <p:graphicFrame>
        <p:nvGraphicFramePr>
          <p:cNvPr id="3" name="表 3">
            <a:extLst>
              <a:ext uri="{FF2B5EF4-FFF2-40B4-BE49-F238E27FC236}">
                <a16:creationId xmlns:a16="http://schemas.microsoft.com/office/drawing/2014/main" id="{AE658057-B143-4C18-9914-51B71EE5030B}"/>
              </a:ext>
            </a:extLst>
          </p:cNvPr>
          <p:cNvGraphicFramePr>
            <a:graphicFrameLocks noGrp="1"/>
          </p:cNvGraphicFramePr>
          <p:nvPr>
            <p:extLst>
              <p:ext uri="{D42A27DB-BD31-4B8C-83A1-F6EECF244321}">
                <p14:modId xmlns:p14="http://schemas.microsoft.com/office/powerpoint/2010/main" val="3210092948"/>
              </p:ext>
            </p:extLst>
          </p:nvPr>
        </p:nvGraphicFramePr>
        <p:xfrm>
          <a:off x="107505" y="1033616"/>
          <a:ext cx="8928991" cy="5563736"/>
        </p:xfrm>
        <a:graphic>
          <a:graphicData uri="http://schemas.openxmlformats.org/drawingml/2006/table">
            <a:tbl>
              <a:tblPr firstRow="1" bandRow="1">
                <a:tableStyleId>{5940675A-B579-460E-94D1-54222C63F5DA}</a:tableStyleId>
              </a:tblPr>
              <a:tblGrid>
                <a:gridCol w="2520280">
                  <a:extLst>
                    <a:ext uri="{9D8B030D-6E8A-4147-A177-3AD203B41FA5}">
                      <a16:colId xmlns:a16="http://schemas.microsoft.com/office/drawing/2014/main" val="4253571007"/>
                    </a:ext>
                  </a:extLst>
                </a:gridCol>
                <a:gridCol w="3096344">
                  <a:extLst>
                    <a:ext uri="{9D8B030D-6E8A-4147-A177-3AD203B41FA5}">
                      <a16:colId xmlns:a16="http://schemas.microsoft.com/office/drawing/2014/main" val="4216441320"/>
                    </a:ext>
                  </a:extLst>
                </a:gridCol>
                <a:gridCol w="1656184">
                  <a:extLst>
                    <a:ext uri="{9D8B030D-6E8A-4147-A177-3AD203B41FA5}">
                      <a16:colId xmlns:a16="http://schemas.microsoft.com/office/drawing/2014/main" val="1217941364"/>
                    </a:ext>
                  </a:extLst>
                </a:gridCol>
                <a:gridCol w="1656183">
                  <a:extLst>
                    <a:ext uri="{9D8B030D-6E8A-4147-A177-3AD203B41FA5}">
                      <a16:colId xmlns:a16="http://schemas.microsoft.com/office/drawing/2014/main" val="1603500000"/>
                    </a:ext>
                  </a:extLst>
                </a:gridCol>
              </a:tblGrid>
              <a:tr h="504056">
                <a:tc>
                  <a:txBody>
                    <a:bodyPr/>
                    <a:lstStyle/>
                    <a:p>
                      <a:pPr algn="ctr"/>
                      <a:r>
                        <a:rPr kumimoji="1" lang="ja-JP" altLang="en-US" sz="1600" b="1" dirty="0">
                          <a:latin typeface="+mn-ea"/>
                          <a:ea typeface="+mn-ea"/>
                        </a:rPr>
                        <a:t>支援実施機関</a:t>
                      </a:r>
                    </a:p>
                  </a:txBody>
                  <a:tcPr anchor="ctr">
                    <a:solidFill>
                      <a:srgbClr val="FFFF00"/>
                    </a:solidFill>
                  </a:tcPr>
                </a:tc>
                <a:tc>
                  <a:txBody>
                    <a:bodyPr/>
                    <a:lstStyle/>
                    <a:p>
                      <a:pPr algn="ctr"/>
                      <a:r>
                        <a:rPr kumimoji="1" lang="ja-JP" altLang="en-US" sz="1600" b="1" dirty="0">
                          <a:latin typeface="+mn-ea"/>
                          <a:ea typeface="+mn-ea"/>
                        </a:rPr>
                        <a:t>支援対象</a:t>
                      </a:r>
                    </a:p>
                  </a:txBody>
                  <a:tcPr anchor="ctr">
                    <a:solidFill>
                      <a:srgbClr val="FFFF00"/>
                    </a:solidFill>
                  </a:tcPr>
                </a:tc>
                <a:tc>
                  <a:txBody>
                    <a:bodyPr/>
                    <a:lstStyle/>
                    <a:p>
                      <a:pPr algn="ctr"/>
                      <a:r>
                        <a:rPr kumimoji="1" lang="ja-JP" altLang="en-US" sz="1600" b="1" dirty="0">
                          <a:latin typeface="+mn-ea"/>
                          <a:ea typeface="+mn-ea"/>
                        </a:rPr>
                        <a:t>金額</a:t>
                      </a:r>
                    </a:p>
                  </a:txBody>
                  <a:tcPr anchor="ctr">
                    <a:solidFill>
                      <a:srgbClr val="FFFF00"/>
                    </a:solidFill>
                  </a:tcPr>
                </a:tc>
                <a:tc>
                  <a:txBody>
                    <a:bodyPr/>
                    <a:lstStyle/>
                    <a:p>
                      <a:pPr algn="ctr"/>
                      <a:r>
                        <a:rPr kumimoji="1" lang="ja-JP" altLang="en-US" sz="1600" b="1" dirty="0">
                          <a:latin typeface="+mn-ea"/>
                          <a:ea typeface="+mn-ea"/>
                        </a:rPr>
                        <a:t>期間</a:t>
                      </a:r>
                    </a:p>
                  </a:txBody>
                  <a:tcPr anchor="ctr">
                    <a:solidFill>
                      <a:srgbClr val="FFFF00"/>
                    </a:solidFill>
                  </a:tcPr>
                </a:tc>
                <a:extLst>
                  <a:ext uri="{0D108BD9-81ED-4DB2-BD59-A6C34878D82A}">
                    <a16:rowId xmlns:a16="http://schemas.microsoft.com/office/drawing/2014/main" val="2397190915"/>
                  </a:ext>
                </a:extLst>
              </a:tr>
              <a:tr h="1061130">
                <a:tc>
                  <a:txBody>
                    <a:bodyPr/>
                    <a:lstStyle/>
                    <a:p>
                      <a:pPr algn="ctr"/>
                      <a:r>
                        <a:rPr kumimoji="1" lang="ja-JP" altLang="en-US" sz="1400" b="1" dirty="0">
                          <a:latin typeface="+mn-ea"/>
                          <a:ea typeface="+mn-ea"/>
                        </a:rPr>
                        <a:t>久留米市</a:t>
                      </a:r>
                      <a:endParaRPr kumimoji="1" lang="en-US" altLang="ja-JP" sz="1400" b="1" dirty="0">
                        <a:latin typeface="+mn-ea"/>
                        <a:ea typeface="+mn-ea"/>
                      </a:endParaRPr>
                    </a:p>
                    <a:p>
                      <a:pPr algn="ctr"/>
                      <a:r>
                        <a:rPr kumimoji="1" lang="ja-JP" altLang="en-US" sz="1400" b="1" dirty="0">
                          <a:latin typeface="+mn-ea"/>
                          <a:ea typeface="+mn-ea"/>
                        </a:rPr>
                        <a:t>テレワーク等導入補助金</a:t>
                      </a:r>
                    </a:p>
                  </a:txBody>
                  <a:tcPr anchor="ctr">
                    <a:solidFill>
                      <a:srgbClr val="CCFFFF"/>
                    </a:solidFill>
                  </a:tcPr>
                </a:tc>
                <a:tc>
                  <a:txBody>
                    <a:bodyPr/>
                    <a:lstStyle/>
                    <a:p>
                      <a:pPr marL="176213" indent="-176213" algn="l">
                        <a:buFont typeface="Wingdings" panose="05000000000000000000" pitchFamily="2" charset="2"/>
                        <a:buChar char="l"/>
                      </a:pPr>
                      <a:r>
                        <a:rPr kumimoji="1" lang="ja-JP" altLang="en-US" sz="1400" b="1" dirty="0">
                          <a:latin typeface="+mn-ea"/>
                          <a:ea typeface="+mn-ea"/>
                        </a:rPr>
                        <a:t>ソフトウェア等利用料</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機器導入費（購入、レンタル、リース）*</a:t>
                      </a:r>
                      <a:r>
                        <a:rPr kumimoji="1" lang="en-US" altLang="ja-JP" sz="1400" b="1" dirty="0">
                          <a:latin typeface="+mn-ea"/>
                          <a:ea typeface="+mn-ea"/>
                        </a:rPr>
                        <a:t>1</a:t>
                      </a:r>
                    </a:p>
                    <a:p>
                      <a:pPr marL="176213" indent="-176213" algn="l">
                        <a:buFont typeface="Wingdings" panose="05000000000000000000" pitchFamily="2" charset="2"/>
                        <a:buChar char="l"/>
                      </a:pPr>
                      <a:r>
                        <a:rPr kumimoji="1" lang="ja-JP" altLang="en-US" sz="1400" b="1" dirty="0">
                          <a:latin typeface="+mn-ea"/>
                          <a:ea typeface="+mn-ea"/>
                        </a:rPr>
                        <a:t>委託費（システム設計・構築費等の業務委託費）</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コンサルテイング費用*</a:t>
                      </a:r>
                      <a:r>
                        <a:rPr kumimoji="1" lang="en-US" altLang="ja-JP" sz="1400" b="1" dirty="0">
                          <a:latin typeface="+mn-ea"/>
                          <a:ea typeface="+mn-ea"/>
                        </a:rPr>
                        <a:t>2</a:t>
                      </a:r>
                      <a:endParaRPr kumimoji="1" lang="ja-JP" altLang="en-US" sz="1400" b="1" dirty="0">
                        <a:latin typeface="+mn-ea"/>
                        <a:ea typeface="+mn-ea"/>
                      </a:endParaRPr>
                    </a:p>
                  </a:txBody>
                  <a:tcPr anchor="ctr"/>
                </a:tc>
                <a:tc>
                  <a:txBody>
                    <a:bodyPr/>
                    <a:lstStyle/>
                    <a:p>
                      <a:pPr marL="176213" indent="-176213" algn="l">
                        <a:buFont typeface="Wingdings" panose="05000000000000000000" pitchFamily="2" charset="2"/>
                        <a:buChar char="u"/>
                      </a:pPr>
                      <a:r>
                        <a:rPr kumimoji="1" lang="ja-JP" altLang="en-US" sz="1400" b="1" dirty="0">
                          <a:latin typeface="+mn-ea"/>
                          <a:ea typeface="+mn-ea"/>
                        </a:rPr>
                        <a:t>上限：</a:t>
                      </a:r>
                      <a:r>
                        <a:rPr kumimoji="1" lang="en-US" altLang="ja-JP" sz="1400" b="1" dirty="0">
                          <a:latin typeface="+mn-ea"/>
                          <a:ea typeface="+mn-ea"/>
                        </a:rPr>
                        <a:t>30</a:t>
                      </a:r>
                      <a:r>
                        <a:rPr kumimoji="1" lang="ja-JP" altLang="en-US" sz="1400" b="1" dirty="0">
                          <a:latin typeface="+mn-ea"/>
                          <a:ea typeface="+mn-ea"/>
                        </a:rPr>
                        <a:t>万円、</a:t>
                      </a:r>
                      <a:br>
                        <a:rPr kumimoji="1" lang="en-US" altLang="ja-JP" sz="1400" b="1" dirty="0">
                          <a:latin typeface="+mn-ea"/>
                          <a:ea typeface="+mn-ea"/>
                        </a:rPr>
                      </a:br>
                      <a:r>
                        <a:rPr kumimoji="1" lang="ja-JP" altLang="en-US" sz="1400" b="1" dirty="0">
                          <a:latin typeface="+mn-ea"/>
                          <a:ea typeface="+mn-ea"/>
                        </a:rPr>
                        <a:t>補助率：</a:t>
                      </a:r>
                      <a:r>
                        <a:rPr kumimoji="1" lang="en-US" altLang="ja-JP" sz="1400" b="1" dirty="0">
                          <a:latin typeface="+mn-ea"/>
                          <a:ea typeface="+mn-ea"/>
                        </a:rPr>
                        <a:t>3/4</a:t>
                      </a:r>
                    </a:p>
                    <a:p>
                      <a:pPr marL="176213" indent="-176213" algn="l">
                        <a:buFont typeface="Wingdings" panose="05000000000000000000" pitchFamily="2" charset="2"/>
                        <a:buChar char="u"/>
                      </a:pPr>
                      <a:r>
                        <a:rPr kumimoji="1" lang="ja-JP" altLang="en-US" sz="1400" b="1" dirty="0">
                          <a:latin typeface="+mn-ea"/>
                          <a:ea typeface="+mn-ea"/>
                        </a:rPr>
                        <a:t>*</a:t>
                      </a:r>
                      <a:r>
                        <a:rPr kumimoji="1" lang="en-US" altLang="ja-JP" sz="1400" b="1" dirty="0">
                          <a:latin typeface="+mn-ea"/>
                          <a:ea typeface="+mn-ea"/>
                        </a:rPr>
                        <a:t>1</a:t>
                      </a:r>
                      <a:r>
                        <a:rPr kumimoji="1" lang="ja-JP" altLang="en-US" sz="1400" b="1" dirty="0">
                          <a:latin typeface="+mn-ea"/>
                          <a:ea typeface="+mn-ea"/>
                        </a:rPr>
                        <a:t>：上限</a:t>
                      </a:r>
                      <a:r>
                        <a:rPr kumimoji="1" lang="en-US" altLang="ja-JP" sz="1400" b="1" dirty="0">
                          <a:latin typeface="+mn-ea"/>
                          <a:ea typeface="+mn-ea"/>
                        </a:rPr>
                        <a:t>15</a:t>
                      </a:r>
                      <a:r>
                        <a:rPr kumimoji="1" lang="ja-JP" altLang="en-US" sz="1400" b="1" dirty="0">
                          <a:latin typeface="+mn-ea"/>
                          <a:ea typeface="+mn-ea"/>
                        </a:rPr>
                        <a:t>万円</a:t>
                      </a:r>
                      <a:endParaRPr kumimoji="1" lang="en-US" altLang="ja-JP" sz="1400" b="1" dirty="0">
                        <a:latin typeface="+mn-ea"/>
                        <a:ea typeface="+mn-ea"/>
                      </a:endParaRPr>
                    </a:p>
                    <a:p>
                      <a:pPr marL="176213" indent="-176213" algn="l">
                        <a:buFont typeface="Wingdings" panose="05000000000000000000" pitchFamily="2" charset="2"/>
                        <a:buChar char="u"/>
                      </a:pPr>
                      <a:r>
                        <a:rPr kumimoji="1" lang="ja-JP" altLang="en-US" sz="1400" b="1" dirty="0">
                          <a:latin typeface="+mn-ea"/>
                          <a:ea typeface="+mn-ea"/>
                        </a:rPr>
                        <a:t>*</a:t>
                      </a:r>
                      <a:r>
                        <a:rPr kumimoji="1" lang="en-US" altLang="ja-JP" sz="1400" b="1" dirty="0">
                          <a:latin typeface="+mn-ea"/>
                          <a:ea typeface="+mn-ea"/>
                        </a:rPr>
                        <a:t>2</a:t>
                      </a:r>
                      <a:r>
                        <a:rPr kumimoji="1" lang="ja-JP" altLang="en-US" sz="1400" b="1" dirty="0">
                          <a:latin typeface="+mn-ea"/>
                          <a:ea typeface="+mn-ea"/>
                        </a:rPr>
                        <a:t>：上限</a:t>
                      </a:r>
                      <a:r>
                        <a:rPr kumimoji="1" lang="en-US" altLang="ja-JP" sz="1400" b="1" dirty="0">
                          <a:latin typeface="+mn-ea"/>
                          <a:ea typeface="+mn-ea"/>
                        </a:rPr>
                        <a:t>10</a:t>
                      </a:r>
                      <a:r>
                        <a:rPr kumimoji="1" lang="ja-JP" altLang="en-US" sz="1400" b="1" dirty="0">
                          <a:latin typeface="+mn-ea"/>
                          <a:ea typeface="+mn-ea"/>
                        </a:rPr>
                        <a:t>万円</a:t>
                      </a:r>
                    </a:p>
                  </a:txBody>
                  <a:tcPr anchor="ctr"/>
                </a:tc>
                <a:tc>
                  <a:txBody>
                    <a:bodyPr/>
                    <a:lstStyle/>
                    <a:p>
                      <a:pPr algn="ctr"/>
                      <a:r>
                        <a:rPr kumimoji="1" lang="en-US" altLang="ja-JP" sz="1400" b="1" dirty="0">
                          <a:latin typeface="+mn-ea"/>
                          <a:ea typeface="+mn-ea"/>
                        </a:rPr>
                        <a:t>7/13</a:t>
                      </a:r>
                      <a:r>
                        <a:rPr kumimoji="1" lang="ja-JP" altLang="en-US" sz="1400" b="1" dirty="0">
                          <a:latin typeface="+mn-ea"/>
                          <a:ea typeface="+mn-ea"/>
                        </a:rPr>
                        <a:t>（月） ～ </a:t>
                      </a:r>
                      <a:br>
                        <a:rPr kumimoji="1" lang="en-US" altLang="ja-JP" sz="1400" b="1" dirty="0">
                          <a:latin typeface="+mn-ea"/>
                          <a:ea typeface="+mn-ea"/>
                        </a:rPr>
                      </a:br>
                      <a:r>
                        <a:rPr kumimoji="1" lang="en-US" altLang="ja-JP" sz="1400" b="1" dirty="0">
                          <a:latin typeface="+mn-ea"/>
                          <a:ea typeface="+mn-ea"/>
                        </a:rPr>
                        <a:t>10/30</a:t>
                      </a:r>
                      <a:r>
                        <a:rPr kumimoji="1" lang="ja-JP" altLang="en-US" sz="1400" b="1" dirty="0">
                          <a:latin typeface="+mn-ea"/>
                          <a:ea typeface="+mn-ea"/>
                        </a:rPr>
                        <a:t>（金）</a:t>
                      </a:r>
                    </a:p>
                  </a:txBody>
                  <a:tcPr anchor="ctr"/>
                </a:tc>
                <a:extLst>
                  <a:ext uri="{0D108BD9-81ED-4DB2-BD59-A6C34878D82A}">
                    <a16:rowId xmlns:a16="http://schemas.microsoft.com/office/drawing/2014/main" val="1894647057"/>
                  </a:ext>
                </a:extLst>
              </a:tr>
              <a:tr h="1061130">
                <a:tc>
                  <a:txBody>
                    <a:bodyPr/>
                    <a:lstStyle/>
                    <a:p>
                      <a:pPr algn="ctr"/>
                      <a:r>
                        <a:rPr kumimoji="1" lang="ja-JP" altLang="en-US" sz="1400" b="1" dirty="0">
                          <a:latin typeface="+mn-ea"/>
                          <a:ea typeface="+mn-ea"/>
                        </a:rPr>
                        <a:t>経済産業省</a:t>
                      </a:r>
                      <a:endParaRPr kumimoji="1" lang="en-US" altLang="ja-JP" sz="1400" b="1" dirty="0">
                        <a:latin typeface="+mn-ea"/>
                        <a:ea typeface="+mn-ea"/>
                      </a:endParaRPr>
                    </a:p>
                    <a:p>
                      <a:pPr algn="ctr"/>
                      <a:r>
                        <a:rPr kumimoji="1" lang="en-US" altLang="ja-JP" sz="1400" b="1" dirty="0">
                          <a:latin typeface="+mn-ea"/>
                          <a:ea typeface="+mn-ea"/>
                        </a:rPr>
                        <a:t>IT</a:t>
                      </a:r>
                      <a:r>
                        <a:rPr kumimoji="1" lang="ja-JP" altLang="en-US" sz="1400" b="1" dirty="0">
                          <a:latin typeface="+mn-ea"/>
                          <a:ea typeface="+mn-ea"/>
                        </a:rPr>
                        <a:t>導入補助金「特別枠」</a:t>
                      </a:r>
                    </a:p>
                  </a:txBody>
                  <a:tcPr anchor="ctr">
                    <a:solidFill>
                      <a:srgbClr val="CCFFFF"/>
                    </a:solidFill>
                  </a:tcPr>
                </a:tc>
                <a:tc>
                  <a:txBody>
                    <a:bodyPr/>
                    <a:lstStyle/>
                    <a:p>
                      <a:pPr marL="176213" indent="-176213" algn="l">
                        <a:buFont typeface="Wingdings" panose="05000000000000000000" pitchFamily="2" charset="2"/>
                        <a:buChar char="l"/>
                      </a:pPr>
                      <a:r>
                        <a:rPr kumimoji="1" lang="ja-JP" altLang="en-US" sz="1400" b="1" dirty="0">
                          <a:latin typeface="+mn-ea"/>
                          <a:ea typeface="+mn-ea"/>
                        </a:rPr>
                        <a:t>ソフトウェア費、導入関連費、ハードウェアレンタル費</a:t>
                      </a:r>
                      <a:endParaRPr kumimoji="1" lang="en-US" altLang="ja-JP" sz="1400" b="1" dirty="0">
                        <a:latin typeface="+mn-ea"/>
                        <a:ea typeface="+mn-ea"/>
                      </a:endParaRPr>
                    </a:p>
                    <a:p>
                      <a:pPr marL="176213" indent="-176213" algn="l">
                        <a:buFont typeface="Wingdings" panose="05000000000000000000" pitchFamily="2" charset="2"/>
                        <a:buChar char="l"/>
                      </a:pPr>
                      <a:r>
                        <a:rPr kumimoji="1" lang="en-US" altLang="ja-JP" sz="1400" b="1" dirty="0">
                          <a:latin typeface="+mn-ea"/>
                          <a:ea typeface="+mn-ea"/>
                        </a:rPr>
                        <a:t>PC</a:t>
                      </a:r>
                      <a:r>
                        <a:rPr kumimoji="1" lang="ja-JP" altLang="en-US" sz="1400" b="1" dirty="0">
                          <a:latin typeface="+mn-ea"/>
                          <a:ea typeface="+mn-ea"/>
                        </a:rPr>
                        <a:t>・タブレットは対象外</a:t>
                      </a:r>
                      <a:endParaRPr kumimoji="1" lang="en-US" altLang="ja-JP" sz="1400" b="1" dirty="0">
                        <a:latin typeface="+mn-ea"/>
                        <a:ea typeface="+mn-ea"/>
                      </a:endParaRPr>
                    </a:p>
                    <a:p>
                      <a:pPr marL="176213" indent="-176213" algn="l">
                        <a:buFont typeface="Wingdings" panose="05000000000000000000" pitchFamily="2" charset="2"/>
                        <a:buChar char="l"/>
                      </a:pPr>
                      <a:r>
                        <a:rPr kumimoji="1" lang="en-US" altLang="ja-JP" sz="1400" b="1" dirty="0">
                          <a:latin typeface="+mn-ea"/>
                          <a:ea typeface="+mn-ea"/>
                        </a:rPr>
                        <a:t>IT</a:t>
                      </a:r>
                      <a:r>
                        <a:rPr kumimoji="1" lang="ja-JP" altLang="en-US" sz="1400" b="1" dirty="0">
                          <a:latin typeface="+mn-ea"/>
                          <a:ea typeface="+mn-ea"/>
                        </a:rPr>
                        <a:t>導入支援事業者の登録ソフトウェア利用が前提</a:t>
                      </a:r>
                    </a:p>
                  </a:txBody>
                  <a:tcPr anchor="ctr"/>
                </a:tc>
                <a:tc>
                  <a:txBody>
                    <a:bodyPr/>
                    <a:lstStyle/>
                    <a:p>
                      <a:pPr marL="176213" indent="-176213" algn="l">
                        <a:buFont typeface="Wingdings" panose="05000000000000000000" pitchFamily="2" charset="2"/>
                        <a:buChar char="u"/>
                      </a:pPr>
                      <a:r>
                        <a:rPr kumimoji="1" lang="en-US" altLang="ja-JP" sz="1400" b="1" dirty="0">
                          <a:latin typeface="+mn-ea"/>
                          <a:ea typeface="+mn-ea"/>
                        </a:rPr>
                        <a:t>30</a:t>
                      </a:r>
                      <a:r>
                        <a:rPr kumimoji="1" lang="ja-JP" altLang="en-US" sz="1400" b="1" dirty="0">
                          <a:latin typeface="+mn-ea"/>
                          <a:ea typeface="+mn-ea"/>
                        </a:rPr>
                        <a:t>万円 ～ </a:t>
                      </a:r>
                      <a:r>
                        <a:rPr kumimoji="1" lang="en-US" altLang="ja-JP" sz="1400" b="1" dirty="0">
                          <a:latin typeface="+mn-ea"/>
                          <a:ea typeface="+mn-ea"/>
                        </a:rPr>
                        <a:t>450</a:t>
                      </a:r>
                      <a:r>
                        <a:rPr kumimoji="1" lang="ja-JP" altLang="en-US" sz="1400" b="1" dirty="0">
                          <a:latin typeface="+mn-ea"/>
                          <a:ea typeface="+mn-ea"/>
                        </a:rPr>
                        <a:t>万円</a:t>
                      </a:r>
                      <a:endParaRPr kumimoji="1" lang="en-US" altLang="ja-JP" sz="1400" b="1" dirty="0">
                        <a:latin typeface="+mn-ea"/>
                        <a:ea typeface="+mn-ea"/>
                      </a:endParaRPr>
                    </a:p>
                    <a:p>
                      <a:pPr marL="176213" indent="-176213" algn="l">
                        <a:buFont typeface="Wingdings" panose="05000000000000000000" pitchFamily="2" charset="2"/>
                        <a:buChar char="u"/>
                      </a:pPr>
                      <a:r>
                        <a:rPr kumimoji="1" lang="en-US" altLang="ja-JP" sz="1400" b="1" dirty="0">
                          <a:latin typeface="+mn-ea"/>
                          <a:ea typeface="+mn-ea"/>
                        </a:rPr>
                        <a:t>3/4</a:t>
                      </a:r>
                      <a:r>
                        <a:rPr kumimoji="1" lang="ja-JP" altLang="en-US" sz="1400" b="1" dirty="0">
                          <a:latin typeface="+mn-ea"/>
                          <a:ea typeface="+mn-ea"/>
                        </a:rPr>
                        <a:t>以内</a:t>
                      </a:r>
                    </a:p>
                  </a:txBody>
                  <a:tcPr anchor="ctr"/>
                </a:tc>
                <a:tc>
                  <a:txBody>
                    <a:bodyPr/>
                    <a:lstStyle/>
                    <a:p>
                      <a:pPr algn="ctr"/>
                      <a:r>
                        <a:rPr kumimoji="1" lang="en-US" altLang="ja-JP" sz="1400" b="1" dirty="0">
                          <a:latin typeface="+mn-ea"/>
                          <a:ea typeface="+mn-ea"/>
                        </a:rPr>
                        <a:t>5</a:t>
                      </a:r>
                      <a:r>
                        <a:rPr kumimoji="1" lang="ja-JP" altLang="en-US" sz="1400" b="1" dirty="0">
                          <a:latin typeface="+mn-ea"/>
                          <a:ea typeface="+mn-ea"/>
                        </a:rPr>
                        <a:t>次締め切り：</a:t>
                      </a:r>
                      <a:r>
                        <a:rPr kumimoji="1" lang="en-US" altLang="ja-JP" sz="1400" b="1" dirty="0">
                          <a:latin typeface="+mn-ea"/>
                          <a:ea typeface="+mn-ea"/>
                        </a:rPr>
                        <a:t>7/31</a:t>
                      </a:r>
                    </a:p>
                    <a:p>
                      <a:pPr algn="ctr"/>
                      <a:r>
                        <a:rPr kumimoji="1" lang="en-US" altLang="ja-JP" sz="1400" b="1" dirty="0">
                          <a:latin typeface="+mn-ea"/>
                          <a:ea typeface="+mn-ea"/>
                        </a:rPr>
                        <a:t>6</a:t>
                      </a:r>
                      <a:r>
                        <a:rPr kumimoji="1" lang="ja-JP" altLang="en-US" sz="1400" b="1" dirty="0">
                          <a:latin typeface="+mn-ea"/>
                          <a:ea typeface="+mn-ea"/>
                        </a:rPr>
                        <a:t>次締め切り：</a:t>
                      </a:r>
                      <a:r>
                        <a:rPr kumimoji="1" lang="en-US" altLang="ja-JP" sz="1400" b="1" dirty="0">
                          <a:latin typeface="+mn-ea"/>
                          <a:ea typeface="+mn-ea"/>
                        </a:rPr>
                        <a:t>8/31</a:t>
                      </a:r>
                      <a:endParaRPr kumimoji="1" lang="ja-JP" altLang="en-US" sz="1400" b="1" dirty="0">
                        <a:latin typeface="+mn-ea"/>
                        <a:ea typeface="+mn-ea"/>
                      </a:endParaRPr>
                    </a:p>
                  </a:txBody>
                  <a:tcPr anchor="ctr"/>
                </a:tc>
                <a:extLst>
                  <a:ext uri="{0D108BD9-81ED-4DB2-BD59-A6C34878D82A}">
                    <a16:rowId xmlns:a16="http://schemas.microsoft.com/office/drawing/2014/main" val="3011968623"/>
                  </a:ext>
                </a:extLst>
              </a:tr>
              <a:tr h="1061130">
                <a:tc>
                  <a:txBody>
                    <a:bodyPr/>
                    <a:lstStyle/>
                    <a:p>
                      <a:pPr algn="ctr"/>
                      <a:r>
                        <a:rPr kumimoji="1" lang="ja-JP" altLang="en-US" sz="1400" b="1" dirty="0">
                          <a:latin typeface="+mn-ea"/>
                          <a:ea typeface="+mn-ea"/>
                        </a:rPr>
                        <a:t>厚生労働省</a:t>
                      </a:r>
                      <a:endParaRPr kumimoji="1" lang="en-US" altLang="ja-JP" sz="1400" b="1" dirty="0">
                        <a:latin typeface="+mn-ea"/>
                        <a:ea typeface="+mn-ea"/>
                      </a:endParaRPr>
                    </a:p>
                    <a:p>
                      <a:pPr algn="ctr"/>
                      <a:r>
                        <a:rPr kumimoji="1" lang="ja-JP" altLang="en-US" sz="1400" b="1" dirty="0">
                          <a:latin typeface="+mn-ea"/>
                          <a:ea typeface="+mn-ea"/>
                        </a:rPr>
                        <a:t>「働き方改革推進支援助成金」</a:t>
                      </a:r>
                      <a:endParaRPr kumimoji="1" lang="en-US" altLang="ja-JP" sz="1400" b="1" dirty="0">
                        <a:latin typeface="+mn-ea"/>
                        <a:ea typeface="+mn-ea"/>
                      </a:endParaRPr>
                    </a:p>
                    <a:p>
                      <a:pPr algn="ctr"/>
                      <a:r>
                        <a:rPr kumimoji="1" lang="ja-JP" altLang="en-US" sz="1400" b="1" dirty="0">
                          <a:latin typeface="+mn-ea"/>
                          <a:ea typeface="+mn-ea"/>
                        </a:rPr>
                        <a:t>（テレワークコース）</a:t>
                      </a:r>
                    </a:p>
                  </a:txBody>
                  <a:tcPr anchor="ctr">
                    <a:solidFill>
                      <a:srgbClr val="CCFFFF"/>
                    </a:solidFill>
                  </a:tcPr>
                </a:tc>
                <a:tc>
                  <a:txBody>
                    <a:bodyPr/>
                    <a:lstStyle/>
                    <a:p>
                      <a:pPr marL="176213" indent="-176213" algn="l">
                        <a:buFont typeface="Wingdings" panose="05000000000000000000" pitchFamily="2" charset="2"/>
                        <a:buChar char="l"/>
                      </a:pPr>
                      <a:r>
                        <a:rPr kumimoji="1" lang="ja-JP" altLang="en-US" sz="1400" b="1" dirty="0">
                          <a:latin typeface="+mn-ea"/>
                          <a:ea typeface="+mn-ea"/>
                        </a:rPr>
                        <a:t>通信機器</a:t>
                      </a:r>
                      <a:endParaRPr kumimoji="1" lang="en-US" altLang="ja-JP" sz="1400" b="1" dirty="0">
                        <a:latin typeface="+mn-ea"/>
                        <a:ea typeface="+mn-ea"/>
                      </a:endParaRPr>
                    </a:p>
                    <a:p>
                      <a:pPr marL="176213" indent="-176213" algn="l">
                        <a:buFont typeface="Wingdings" panose="05000000000000000000" pitchFamily="2" charset="2"/>
                        <a:buChar char="Ø"/>
                      </a:pPr>
                      <a:r>
                        <a:rPr kumimoji="1" lang="ja-JP" altLang="en-US" sz="1400" b="1" dirty="0">
                          <a:latin typeface="+mn-ea"/>
                          <a:ea typeface="+mn-ea"/>
                        </a:rPr>
                        <a:t>シンクライアント、</a:t>
                      </a:r>
                      <a:r>
                        <a:rPr kumimoji="1" lang="en-US" altLang="ja-JP" sz="1400" b="1" dirty="0">
                          <a:latin typeface="+mn-ea"/>
                          <a:ea typeface="+mn-ea"/>
                        </a:rPr>
                        <a:t>VPN</a:t>
                      </a:r>
                      <a:r>
                        <a:rPr kumimoji="1" lang="ja-JP" altLang="en-US" sz="1400" b="1" dirty="0">
                          <a:latin typeface="+mn-ea"/>
                          <a:ea typeface="+mn-ea"/>
                        </a:rPr>
                        <a:t>、</a:t>
                      </a:r>
                      <a:r>
                        <a:rPr kumimoji="1" lang="en-US" altLang="ja-JP" sz="1400" b="1" dirty="0">
                          <a:latin typeface="+mn-ea"/>
                          <a:ea typeface="+mn-ea"/>
                        </a:rPr>
                        <a:t>Web</a:t>
                      </a:r>
                      <a:r>
                        <a:rPr kumimoji="1" lang="ja-JP" altLang="en-US" sz="1400" b="1" dirty="0">
                          <a:latin typeface="+mn-ea"/>
                          <a:ea typeface="+mn-ea"/>
                        </a:rPr>
                        <a:t>会議用機器、クラウドサービス等</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就業規則変更</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外部専門家支援</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成果目標に対する評価が必要</a:t>
                      </a:r>
                    </a:p>
                  </a:txBody>
                  <a:tcPr anchor="ctr"/>
                </a:tc>
                <a:tc>
                  <a:txBody>
                    <a:bodyPr/>
                    <a:lstStyle/>
                    <a:p>
                      <a:pPr marL="176213" indent="-176213" algn="l">
                        <a:buFont typeface="Wingdings" panose="05000000000000000000" pitchFamily="2" charset="2"/>
                        <a:buChar char="u"/>
                      </a:pPr>
                      <a:r>
                        <a:rPr kumimoji="1" lang="ja-JP" altLang="en-US" sz="1400" b="1" dirty="0">
                          <a:latin typeface="+mn-ea"/>
                          <a:ea typeface="+mn-ea"/>
                        </a:rPr>
                        <a:t>上限：</a:t>
                      </a:r>
                      <a:r>
                        <a:rPr kumimoji="1" lang="en-US" altLang="ja-JP" sz="1400" b="1" dirty="0">
                          <a:latin typeface="+mn-ea"/>
                          <a:ea typeface="+mn-ea"/>
                        </a:rPr>
                        <a:t>300</a:t>
                      </a:r>
                      <a:r>
                        <a:rPr kumimoji="1" lang="ja-JP" altLang="en-US" sz="1400" b="1" dirty="0">
                          <a:latin typeface="+mn-ea"/>
                          <a:ea typeface="+mn-ea"/>
                        </a:rPr>
                        <a:t>万</a:t>
                      </a:r>
                      <a:endParaRPr kumimoji="1" lang="en-US" altLang="ja-JP" sz="1400" b="1" dirty="0">
                        <a:latin typeface="+mn-ea"/>
                        <a:ea typeface="+mn-ea"/>
                      </a:endParaRPr>
                    </a:p>
                    <a:p>
                      <a:pPr marL="360363" indent="-184150" algn="l">
                        <a:buFont typeface="Wingdings" panose="05000000000000000000" pitchFamily="2" charset="2"/>
                        <a:buChar char="Ø"/>
                      </a:pPr>
                      <a:r>
                        <a:rPr kumimoji="1" lang="ja-JP" altLang="en-US" sz="1400" b="1" dirty="0">
                          <a:latin typeface="+mn-ea"/>
                          <a:ea typeface="+mn-ea"/>
                        </a:rPr>
                        <a:t>コンサル</a:t>
                      </a:r>
                      <a:r>
                        <a:rPr kumimoji="1" lang="en-US" altLang="ja-JP" sz="1400" b="1" dirty="0">
                          <a:latin typeface="+mn-ea"/>
                          <a:ea typeface="+mn-ea"/>
                        </a:rPr>
                        <a:t>40</a:t>
                      </a:r>
                      <a:r>
                        <a:rPr kumimoji="1" lang="ja-JP" altLang="en-US" sz="1400" b="1" dirty="0">
                          <a:latin typeface="+mn-ea"/>
                          <a:ea typeface="+mn-ea"/>
                        </a:rPr>
                        <a:t>万</a:t>
                      </a:r>
                      <a:endParaRPr kumimoji="1" lang="en-US" altLang="ja-JP" sz="1400" b="1" dirty="0">
                        <a:latin typeface="+mn-ea"/>
                        <a:ea typeface="+mn-ea"/>
                      </a:endParaRPr>
                    </a:p>
                    <a:p>
                      <a:pPr marL="360363" indent="-184150" algn="l">
                        <a:buFont typeface="Wingdings" panose="05000000000000000000" pitchFamily="2" charset="2"/>
                        <a:buChar char="Ø"/>
                      </a:pPr>
                      <a:r>
                        <a:rPr kumimoji="1" lang="ja-JP" altLang="en-US" sz="1400" b="1" dirty="0">
                          <a:latin typeface="+mn-ea"/>
                          <a:ea typeface="+mn-ea"/>
                        </a:rPr>
                        <a:t>就業規則：</a:t>
                      </a:r>
                      <a:r>
                        <a:rPr kumimoji="1" lang="en-US" altLang="ja-JP" sz="1400" b="1" dirty="0">
                          <a:latin typeface="+mn-ea"/>
                          <a:ea typeface="+mn-ea"/>
                        </a:rPr>
                        <a:t>10</a:t>
                      </a:r>
                      <a:r>
                        <a:rPr kumimoji="1" lang="ja-JP" altLang="en-US" sz="1400" b="1" dirty="0">
                          <a:latin typeface="+mn-ea"/>
                          <a:ea typeface="+mn-ea"/>
                        </a:rPr>
                        <a:t>万</a:t>
                      </a:r>
                      <a:endParaRPr kumimoji="1" lang="en-US" altLang="ja-JP" sz="1400" b="1" dirty="0">
                        <a:latin typeface="+mn-ea"/>
                        <a:ea typeface="+mn-ea"/>
                      </a:endParaRPr>
                    </a:p>
                    <a:p>
                      <a:pPr marL="360363" indent="-184150" algn="l">
                        <a:buFont typeface="Wingdings" panose="05000000000000000000" pitchFamily="2" charset="2"/>
                        <a:buChar char="Ø"/>
                      </a:pPr>
                      <a:r>
                        <a:rPr kumimoji="1" lang="ja-JP" altLang="en-US" sz="1400" b="1" dirty="0">
                          <a:latin typeface="+mn-ea"/>
                          <a:ea typeface="+mn-ea"/>
                        </a:rPr>
                        <a:t>その他：</a:t>
                      </a:r>
                      <a:r>
                        <a:rPr kumimoji="1" lang="en-US" altLang="ja-JP" sz="1400" b="1" dirty="0">
                          <a:latin typeface="+mn-ea"/>
                          <a:ea typeface="+mn-ea"/>
                        </a:rPr>
                        <a:t>250</a:t>
                      </a:r>
                      <a:r>
                        <a:rPr kumimoji="1" lang="ja-JP" altLang="en-US" sz="1400" b="1" dirty="0">
                          <a:latin typeface="+mn-ea"/>
                          <a:ea typeface="+mn-ea"/>
                        </a:rPr>
                        <a:t>万</a:t>
                      </a:r>
                    </a:p>
                  </a:txBody>
                  <a:tcPr anchor="ctr"/>
                </a:tc>
                <a:tc>
                  <a:txBody>
                    <a:bodyPr/>
                    <a:lstStyle/>
                    <a:p>
                      <a:pPr algn="ctr"/>
                      <a:r>
                        <a:rPr kumimoji="1" lang="ja-JP" altLang="en-US" sz="1400" b="1" dirty="0">
                          <a:latin typeface="+mn-ea"/>
                          <a:ea typeface="+mn-ea"/>
                        </a:rPr>
                        <a:t>申請期限：～</a:t>
                      </a:r>
                      <a:r>
                        <a:rPr kumimoji="1" lang="en-US" altLang="ja-JP" sz="1400" b="1" dirty="0">
                          <a:latin typeface="+mn-ea"/>
                          <a:ea typeface="+mn-ea"/>
                        </a:rPr>
                        <a:t>12/1</a:t>
                      </a:r>
                      <a:endParaRPr kumimoji="1" lang="ja-JP" altLang="en-US" sz="1400" b="1" dirty="0">
                        <a:latin typeface="+mn-ea"/>
                        <a:ea typeface="+mn-ea"/>
                      </a:endParaRPr>
                    </a:p>
                  </a:txBody>
                  <a:tcPr anchor="ctr"/>
                </a:tc>
                <a:extLst>
                  <a:ext uri="{0D108BD9-81ED-4DB2-BD59-A6C34878D82A}">
                    <a16:rowId xmlns:a16="http://schemas.microsoft.com/office/drawing/2014/main" val="3384701916"/>
                  </a:ext>
                </a:extLst>
              </a:tr>
              <a:tr h="1061130">
                <a:tc>
                  <a:txBody>
                    <a:bodyPr/>
                    <a:lstStyle/>
                    <a:p>
                      <a:pPr algn="ctr"/>
                      <a:r>
                        <a:rPr kumimoji="1" lang="ja-JP" altLang="en-US" sz="1400" b="1" dirty="0">
                          <a:latin typeface="+mn-ea"/>
                          <a:ea typeface="+mn-ea"/>
                        </a:rPr>
                        <a:t>福岡県</a:t>
                      </a:r>
                      <a:endParaRPr kumimoji="1" lang="en-US" altLang="ja-JP" sz="1400" b="1" dirty="0">
                        <a:latin typeface="+mn-ea"/>
                        <a:ea typeface="+mn-ea"/>
                      </a:endParaRPr>
                    </a:p>
                    <a:p>
                      <a:pPr algn="ctr"/>
                      <a:r>
                        <a:rPr kumimoji="1" lang="ja-JP" altLang="en-US" sz="1400" b="1" dirty="0">
                          <a:latin typeface="+mn-ea"/>
                          <a:ea typeface="+mn-ea"/>
                        </a:rPr>
                        <a:t>中小企業生産性革命支援</a:t>
                      </a:r>
                      <a:endParaRPr kumimoji="1" lang="en-US" altLang="ja-JP" sz="1400" b="1" dirty="0">
                        <a:latin typeface="+mn-ea"/>
                        <a:ea typeface="+mn-ea"/>
                      </a:endParaRPr>
                    </a:p>
                    <a:p>
                      <a:pPr algn="ctr"/>
                      <a:r>
                        <a:rPr kumimoji="1" lang="ja-JP" altLang="en-US" sz="1400" b="1" dirty="0">
                          <a:latin typeface="+mn-ea"/>
                          <a:ea typeface="+mn-ea"/>
                        </a:rPr>
                        <a:t>補助金</a:t>
                      </a:r>
                      <a:endParaRPr kumimoji="1" lang="en-US" altLang="ja-JP" sz="1400" b="1" dirty="0">
                        <a:latin typeface="+mn-ea"/>
                        <a:ea typeface="+mn-ea"/>
                      </a:endParaRPr>
                    </a:p>
                    <a:p>
                      <a:pPr algn="ctr"/>
                      <a:r>
                        <a:rPr kumimoji="1" lang="ja-JP" altLang="en-US" sz="1400" b="1" dirty="0">
                          <a:latin typeface="+mn-ea"/>
                          <a:ea typeface="+mn-ea"/>
                        </a:rPr>
                        <a:t>（テレワークツール</a:t>
                      </a:r>
                      <a:endParaRPr kumimoji="1" lang="en-US" altLang="ja-JP" sz="1400" b="1" dirty="0">
                        <a:latin typeface="+mn-ea"/>
                        <a:ea typeface="+mn-ea"/>
                      </a:endParaRPr>
                    </a:p>
                    <a:p>
                      <a:pPr algn="ctr"/>
                      <a:r>
                        <a:rPr kumimoji="1" lang="ja-JP" altLang="en-US" sz="1400" b="1" dirty="0">
                          <a:latin typeface="+mn-ea"/>
                          <a:ea typeface="+mn-ea"/>
                        </a:rPr>
                        <a:t>導入支援型）</a:t>
                      </a:r>
                    </a:p>
                  </a:txBody>
                  <a:tcPr anchor="ctr">
                    <a:solidFill>
                      <a:srgbClr val="CCFFFF"/>
                    </a:solidFill>
                  </a:tcPr>
                </a:tc>
                <a:tc>
                  <a:txBody>
                    <a:bodyPr/>
                    <a:lstStyle/>
                    <a:p>
                      <a:pPr marL="176213" indent="-176213" algn="l">
                        <a:buFont typeface="Wingdings" panose="05000000000000000000" pitchFamily="2" charset="2"/>
                        <a:buChar char="l"/>
                      </a:pPr>
                      <a:r>
                        <a:rPr kumimoji="1" lang="ja-JP" altLang="en-US" sz="1400" b="1" dirty="0">
                          <a:latin typeface="+mn-ea"/>
                          <a:ea typeface="+mn-ea"/>
                        </a:rPr>
                        <a:t>上記</a:t>
                      </a:r>
                      <a:r>
                        <a:rPr kumimoji="1" lang="en-US" altLang="ja-JP" sz="1400" b="1" dirty="0">
                          <a:latin typeface="+mn-ea"/>
                          <a:ea typeface="+mn-ea"/>
                        </a:rPr>
                        <a:t>IT</a:t>
                      </a:r>
                      <a:r>
                        <a:rPr kumimoji="1" lang="ja-JP" altLang="en-US" sz="1400" b="1" dirty="0">
                          <a:latin typeface="+mn-ea"/>
                          <a:ea typeface="+mn-ea"/>
                        </a:rPr>
                        <a:t>導入補助金「特別枠」採用者</a:t>
                      </a:r>
                      <a:endParaRPr kumimoji="1" lang="en-US" altLang="ja-JP" sz="1400" b="1" dirty="0">
                        <a:latin typeface="+mn-ea"/>
                        <a:ea typeface="+mn-ea"/>
                      </a:endParaRPr>
                    </a:p>
                    <a:p>
                      <a:pPr marL="176213" indent="-176213" algn="l">
                        <a:buFont typeface="Wingdings" panose="05000000000000000000" pitchFamily="2" charset="2"/>
                        <a:buChar char="l"/>
                      </a:pPr>
                      <a:r>
                        <a:rPr kumimoji="1" lang="ja-JP" altLang="en-US" sz="1400" b="1" dirty="0">
                          <a:latin typeface="+mn-ea"/>
                          <a:ea typeface="+mn-ea"/>
                        </a:rPr>
                        <a:t>売上高が前年同月比</a:t>
                      </a:r>
                      <a:r>
                        <a:rPr kumimoji="1" lang="en-US" altLang="ja-JP" sz="1400" b="1" dirty="0">
                          <a:latin typeface="+mn-ea"/>
                          <a:ea typeface="+mn-ea"/>
                        </a:rPr>
                        <a:t>15%</a:t>
                      </a:r>
                      <a:r>
                        <a:rPr kumimoji="1" lang="ja-JP" altLang="en-US" sz="1400" b="1" dirty="0">
                          <a:latin typeface="+mn-ea"/>
                          <a:ea typeface="+mn-ea"/>
                        </a:rPr>
                        <a:t>以上減少した事業者</a:t>
                      </a:r>
                    </a:p>
                  </a:txBody>
                  <a:tcPr anchor="ctr"/>
                </a:tc>
                <a:tc>
                  <a:txBody>
                    <a:bodyPr/>
                    <a:lstStyle/>
                    <a:p>
                      <a:pPr marL="176213" indent="-176213" algn="l">
                        <a:buFont typeface="Wingdings" panose="05000000000000000000" pitchFamily="2" charset="2"/>
                        <a:buChar char="u"/>
                      </a:pPr>
                      <a:r>
                        <a:rPr kumimoji="1" lang="ja-JP" altLang="en-US" sz="1400" b="1" dirty="0">
                          <a:latin typeface="+mn-ea"/>
                          <a:ea typeface="+mn-ea"/>
                        </a:rPr>
                        <a:t>上限</a:t>
                      </a:r>
                      <a:r>
                        <a:rPr kumimoji="1" lang="en-US" altLang="ja-JP" sz="1400" b="1" dirty="0">
                          <a:latin typeface="+mn-ea"/>
                          <a:ea typeface="+mn-ea"/>
                        </a:rPr>
                        <a:t>562,500</a:t>
                      </a:r>
                    </a:p>
                    <a:p>
                      <a:pPr marL="176213" indent="-176213" algn="l">
                        <a:buFont typeface="Wingdings" panose="05000000000000000000" pitchFamily="2" charset="2"/>
                        <a:buChar char="u"/>
                      </a:pPr>
                      <a:r>
                        <a:rPr kumimoji="1" lang="ja-JP" altLang="en-US" sz="1400" b="1" dirty="0">
                          <a:latin typeface="+mn-ea"/>
                          <a:ea typeface="+mn-ea"/>
                        </a:rPr>
                        <a:t>国補助金の対象経費の</a:t>
                      </a:r>
                      <a:r>
                        <a:rPr kumimoji="1" lang="en-US" altLang="ja-JP" sz="1400" b="1" dirty="0">
                          <a:latin typeface="+mn-ea"/>
                          <a:ea typeface="+mn-ea"/>
                        </a:rPr>
                        <a:t>1/2</a:t>
                      </a:r>
                      <a:endParaRPr kumimoji="1" lang="ja-JP" altLang="en-US" sz="1400" b="1" dirty="0">
                        <a:latin typeface="+mn-ea"/>
                        <a:ea typeface="+mn-ea"/>
                      </a:endParaRPr>
                    </a:p>
                  </a:txBody>
                  <a:tcPr anchor="ctr"/>
                </a:tc>
                <a:tc>
                  <a:txBody>
                    <a:bodyPr/>
                    <a:lstStyle/>
                    <a:p>
                      <a:pPr algn="ctr"/>
                      <a:r>
                        <a:rPr kumimoji="1" lang="en-US" altLang="ja-JP" sz="1400" b="1" dirty="0">
                          <a:latin typeface="+mn-ea"/>
                          <a:ea typeface="+mn-ea"/>
                        </a:rPr>
                        <a:t>4</a:t>
                      </a:r>
                      <a:r>
                        <a:rPr kumimoji="1" lang="ja-JP" altLang="en-US" sz="1400" b="1" dirty="0">
                          <a:latin typeface="+mn-ea"/>
                          <a:ea typeface="+mn-ea"/>
                        </a:rPr>
                        <a:t>次締め切り：</a:t>
                      </a:r>
                      <a:r>
                        <a:rPr kumimoji="1" lang="en-US" altLang="ja-JP" sz="1400" b="1" dirty="0">
                          <a:latin typeface="+mn-ea"/>
                          <a:ea typeface="+mn-ea"/>
                        </a:rPr>
                        <a:t>7/10</a:t>
                      </a:r>
                      <a:endParaRPr kumimoji="1" lang="ja-JP" altLang="en-US" sz="1400" b="1" dirty="0">
                        <a:latin typeface="+mn-ea"/>
                        <a:ea typeface="+mn-ea"/>
                      </a:endParaRPr>
                    </a:p>
                  </a:txBody>
                  <a:tcPr anchor="ctr"/>
                </a:tc>
                <a:extLst>
                  <a:ext uri="{0D108BD9-81ED-4DB2-BD59-A6C34878D82A}">
                    <a16:rowId xmlns:a16="http://schemas.microsoft.com/office/drawing/2014/main" val="2723903813"/>
                  </a:ext>
                </a:extLst>
              </a:tr>
            </a:tbl>
          </a:graphicData>
        </a:graphic>
      </p:graphicFrame>
    </p:spTree>
    <p:extLst>
      <p:ext uri="{BB962C8B-B14F-4D97-AF65-F5344CB8AC3E}">
        <p14:creationId xmlns:p14="http://schemas.microsoft.com/office/powerpoint/2010/main" val="21635655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管理する側の</a:t>
            </a:r>
            <a:r>
              <a:rPr lang="ja-JP" altLang="en-US" sz="2600" dirty="0"/>
              <a:t>考慮事項</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33</a:t>
            </a:fld>
            <a:endParaRPr lang="en-US" altLang="en-US"/>
          </a:p>
        </p:txBody>
      </p:sp>
      <p:sp>
        <p:nvSpPr>
          <p:cNvPr id="4" name="正方形/長方形 3">
            <a:extLst>
              <a:ext uri="{FF2B5EF4-FFF2-40B4-BE49-F238E27FC236}">
                <a16:creationId xmlns:a16="http://schemas.microsoft.com/office/drawing/2014/main" id="{E3E59E58-42B0-46DB-8878-F038D0A73978}"/>
              </a:ext>
            </a:extLst>
          </p:cNvPr>
          <p:cNvSpPr/>
          <p:nvPr/>
        </p:nvSpPr>
        <p:spPr bwMode="auto">
          <a:xfrm>
            <a:off x="295151" y="1340768"/>
            <a:ext cx="8553698" cy="4926574"/>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noAutofit/>
          </a:bodyPr>
          <a:lstStyle/>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kumimoji="1" lang="ja-JP" altLang="en-US" sz="2400" b="0" i="0" u="none" strike="noStrike" cap="none" normalizeH="0" baseline="0" dirty="0">
                <a:ln>
                  <a:noFill/>
                </a:ln>
                <a:solidFill>
                  <a:schemeClr val="tx1"/>
                </a:solidFill>
                <a:effectLst/>
                <a:latin typeface="ＭＳ Ｐゴシック" pitchFamily="50" charset="-128"/>
                <a:ea typeface="ＭＳ Ｐゴシック" pitchFamily="50" charset="-128"/>
              </a:rPr>
              <a:t>小さく初めて徐々に広げる</a:t>
            </a:r>
            <a:endParaRPr kumimoji="1" lang="en-US" altLang="ja-JP" sz="2400" b="0"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kumimoji="1" lang="ja-JP" altLang="en-US" sz="2400" b="0" i="0" u="none" strike="noStrike" cap="none" normalizeH="0" baseline="0" dirty="0">
                <a:ln>
                  <a:noFill/>
                </a:ln>
                <a:solidFill>
                  <a:schemeClr val="tx1"/>
                </a:solidFill>
                <a:effectLst/>
                <a:latin typeface="ＭＳ Ｐゴシック" pitchFamily="50" charset="-128"/>
                <a:ea typeface="ＭＳ Ｐゴシック" pitchFamily="50" charset="-128"/>
              </a:rPr>
              <a:t>平等に実施する（正社員／派遣社員／パート社員・・）</a:t>
            </a:r>
            <a:endParaRPr kumimoji="1" lang="en-US" altLang="ja-JP" sz="2400" b="0"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人によって合う／合わないを考慮する</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仕事の成果は成果物／量／質で管理（ジョブ管理方式）</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時間管理の配慮（不必要な連絡、監視　⇒　定期報告で）</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コミュニケーションへの配慮</a:t>
            </a:r>
            <a:endParaRPr lang="en-US" altLang="ja-JP" sz="2400" dirty="0"/>
          </a:p>
          <a:p>
            <a:pPr marL="1081088"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Ø"/>
              <a:tabLst/>
            </a:pPr>
            <a:r>
              <a:rPr lang="ja-JP" altLang="en-US" sz="2400" dirty="0"/>
              <a:t>朝礼／昼礼／夕礼</a:t>
            </a:r>
            <a:endParaRPr lang="en-US" altLang="ja-JP" sz="2400" dirty="0"/>
          </a:p>
          <a:p>
            <a:pPr marL="1081088"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Ø"/>
              <a:tabLst/>
            </a:pPr>
            <a:r>
              <a:rPr lang="ja-JP" altLang="en-US" sz="2400" dirty="0"/>
              <a:t>ビジネスチャットの活用　⇒　相談</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適切なセキュリティ対策の指示</a:t>
            </a:r>
            <a:endParaRPr lang="en-US" altLang="ja-JP" sz="2400" dirty="0"/>
          </a:p>
          <a:p>
            <a:pPr marL="360363" marR="0" indent="-360363" algn="l" defTabSz="914400" rtl="0" eaLnBrk="1" fontAlgn="base" latinLnBrk="0" hangingPunct="1">
              <a:lnSpc>
                <a:spcPct val="100000"/>
              </a:lnSpc>
              <a:spcBef>
                <a:spcPts val="600"/>
              </a:spcBef>
              <a:spcAft>
                <a:spcPct val="0"/>
              </a:spcAft>
              <a:buClr>
                <a:schemeClr val="tx1"/>
              </a:buClr>
              <a:buSzPct val="80000"/>
              <a:buFont typeface="Wingdings" panose="05000000000000000000" pitchFamily="2" charset="2"/>
              <a:buChar char="l"/>
              <a:tabLst/>
            </a:pPr>
            <a:r>
              <a:rPr lang="ja-JP" altLang="en-US" sz="2400" dirty="0"/>
              <a:t>紙文化／ハンコ文化の脱却</a:t>
            </a:r>
            <a:endParaRPr lang="en-US" altLang="ja-JP" sz="2400" dirty="0"/>
          </a:p>
        </p:txBody>
      </p:sp>
    </p:spTree>
    <p:extLst>
      <p:ext uri="{BB962C8B-B14F-4D97-AF65-F5344CB8AC3E}">
        <p14:creationId xmlns:p14="http://schemas.microsoft.com/office/powerpoint/2010/main" val="191983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就業者側の</a:t>
            </a:r>
            <a:r>
              <a:rPr lang="ja-JP" altLang="en-US" sz="2600" dirty="0"/>
              <a:t>考慮事項</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34</a:t>
            </a:fld>
            <a:endParaRPr lang="en-US" altLang="en-US"/>
          </a:p>
        </p:txBody>
      </p:sp>
      <p:sp>
        <p:nvSpPr>
          <p:cNvPr id="4" name="正方形/長方形 3">
            <a:extLst>
              <a:ext uri="{FF2B5EF4-FFF2-40B4-BE49-F238E27FC236}">
                <a16:creationId xmlns:a16="http://schemas.microsoft.com/office/drawing/2014/main" id="{E3E59E58-42B0-46DB-8878-F038D0A73978}"/>
              </a:ext>
            </a:extLst>
          </p:cNvPr>
          <p:cNvSpPr/>
          <p:nvPr/>
        </p:nvSpPr>
        <p:spPr bwMode="auto">
          <a:xfrm>
            <a:off x="295151" y="1340768"/>
            <a:ext cx="8553698" cy="4926574"/>
          </a:xfrm>
          <a:prstGeom prst="rect">
            <a:avLst/>
          </a:prstGeom>
          <a:solidFill>
            <a:srgbClr val="FFFF99"/>
          </a:solidFill>
          <a:ln w="12700" cap="flat" cmpd="sng" algn="ctr">
            <a:solidFill>
              <a:schemeClr val="tx1"/>
            </a:solid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noAutofit/>
          </a:bodyPr>
          <a:lstStyle/>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自己管理能力の醸成（時間、家族、健康）</a:t>
            </a:r>
            <a:endParaRPr lang="en-US" altLang="ja-JP" sz="2400" dirty="0"/>
          </a:p>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必用なコミュニケーション能力の育成（人間系、</a:t>
            </a:r>
            <a:r>
              <a:rPr lang="en-US" altLang="ja-JP" sz="2400" dirty="0"/>
              <a:t>IT</a:t>
            </a:r>
            <a:r>
              <a:rPr lang="ja-JP" altLang="en-US" sz="2400" dirty="0"/>
              <a:t>系）</a:t>
            </a:r>
            <a:endParaRPr lang="en-US" altLang="ja-JP" sz="2400" dirty="0"/>
          </a:p>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仕事の成果の適切なアピール力</a:t>
            </a:r>
            <a:endParaRPr lang="en-US" altLang="ja-JP" sz="2400" dirty="0"/>
          </a:p>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セキュリテイの遵守</a:t>
            </a:r>
            <a:endParaRPr lang="en-US" altLang="ja-JP" sz="2400" dirty="0"/>
          </a:p>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私物の</a:t>
            </a:r>
            <a:r>
              <a:rPr lang="en-US" altLang="ja-JP" sz="2400" dirty="0"/>
              <a:t>IT</a:t>
            </a:r>
            <a:r>
              <a:rPr lang="ja-JP" altLang="en-US" sz="2400" dirty="0"/>
              <a:t>機器の活用に注意！</a:t>
            </a:r>
            <a:endParaRPr lang="en-US" altLang="ja-JP" sz="2400" dirty="0"/>
          </a:p>
          <a:p>
            <a:pPr marL="360363" marR="0" indent="-360363" algn="l" defTabSz="914400" rtl="0" eaLnBrk="1" fontAlgn="base" latinLnBrk="0" hangingPunct="1">
              <a:lnSpc>
                <a:spcPct val="150000"/>
              </a:lnSpc>
              <a:spcBef>
                <a:spcPts val="600"/>
              </a:spcBef>
              <a:spcAft>
                <a:spcPct val="0"/>
              </a:spcAft>
              <a:buClr>
                <a:schemeClr val="tx1"/>
              </a:buClr>
              <a:buSzPct val="80000"/>
              <a:buFont typeface="Wingdings" panose="05000000000000000000" pitchFamily="2" charset="2"/>
              <a:buChar char="l"/>
              <a:tabLst/>
            </a:pPr>
            <a:r>
              <a:rPr lang="ja-JP" altLang="en-US" sz="2400" dirty="0"/>
              <a:t>気晴らしにオンライン飲み会も</a:t>
            </a:r>
            <a:endParaRPr lang="en-US" altLang="ja-JP" sz="2400" dirty="0"/>
          </a:p>
        </p:txBody>
      </p:sp>
    </p:spTree>
    <p:extLst>
      <p:ext uri="{BB962C8B-B14F-4D97-AF65-F5344CB8AC3E}">
        <p14:creationId xmlns:p14="http://schemas.microsoft.com/office/powerpoint/2010/main" val="19525125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35</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rPr>
              <a:t>参考資料</a:t>
            </a:r>
            <a:endPar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4800" dirty="0">
                <a:solidFill>
                  <a:srgbClr val="FF0000"/>
                </a:solidFill>
              </a:rPr>
              <a:t>必用な経費等</a:t>
            </a:r>
            <a:endPar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205193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テレワーク実施に必要となる費用概要</a:t>
            </a:r>
            <a:r>
              <a:rPr kumimoji="1" lang="en-US" altLang="ja-JP" sz="2600" dirty="0"/>
              <a:t>(1/2)</a:t>
            </a:r>
            <a:br>
              <a:rPr kumimoji="1" lang="en-US" altLang="ja-JP" sz="2600" dirty="0"/>
            </a:b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36</a:t>
            </a:fld>
            <a:endParaRPr lang="en-US" altLang="en-US"/>
          </a:p>
        </p:txBody>
      </p:sp>
      <p:graphicFrame>
        <p:nvGraphicFramePr>
          <p:cNvPr id="4" name="表 4">
            <a:extLst>
              <a:ext uri="{FF2B5EF4-FFF2-40B4-BE49-F238E27FC236}">
                <a16:creationId xmlns:a16="http://schemas.microsoft.com/office/drawing/2014/main" id="{EB18B0AE-6658-4BAE-8C9E-9401820D8AB7}"/>
              </a:ext>
            </a:extLst>
          </p:cNvPr>
          <p:cNvGraphicFramePr>
            <a:graphicFrameLocks noGrp="1"/>
          </p:cNvGraphicFramePr>
          <p:nvPr>
            <p:extLst>
              <p:ext uri="{D42A27DB-BD31-4B8C-83A1-F6EECF244321}">
                <p14:modId xmlns:p14="http://schemas.microsoft.com/office/powerpoint/2010/main" val="1954290327"/>
              </p:ext>
            </p:extLst>
          </p:nvPr>
        </p:nvGraphicFramePr>
        <p:xfrm>
          <a:off x="107504" y="1155536"/>
          <a:ext cx="8784975" cy="5429402"/>
        </p:xfrm>
        <a:graphic>
          <a:graphicData uri="http://schemas.openxmlformats.org/drawingml/2006/table">
            <a:tbl>
              <a:tblPr firstRow="1" bandRow="1">
                <a:tableStyleId>{5940675A-B579-460E-94D1-54222C63F5DA}</a:tableStyleId>
              </a:tblPr>
              <a:tblGrid>
                <a:gridCol w="847673">
                  <a:extLst>
                    <a:ext uri="{9D8B030D-6E8A-4147-A177-3AD203B41FA5}">
                      <a16:colId xmlns:a16="http://schemas.microsoft.com/office/drawing/2014/main" val="2105446684"/>
                    </a:ext>
                  </a:extLst>
                </a:gridCol>
                <a:gridCol w="2227068">
                  <a:extLst>
                    <a:ext uri="{9D8B030D-6E8A-4147-A177-3AD203B41FA5}">
                      <a16:colId xmlns:a16="http://schemas.microsoft.com/office/drawing/2014/main" val="1890761262"/>
                    </a:ext>
                  </a:extLst>
                </a:gridCol>
                <a:gridCol w="5710234">
                  <a:extLst>
                    <a:ext uri="{9D8B030D-6E8A-4147-A177-3AD203B41FA5}">
                      <a16:colId xmlns:a16="http://schemas.microsoft.com/office/drawing/2014/main" val="1034004769"/>
                    </a:ext>
                  </a:extLst>
                </a:gridCol>
              </a:tblGrid>
              <a:tr h="504056">
                <a:tc>
                  <a:txBody>
                    <a:bodyPr/>
                    <a:lstStyle/>
                    <a:p>
                      <a:pPr algn="ctr"/>
                      <a:r>
                        <a:rPr kumimoji="1" lang="ja-JP" altLang="en-US" sz="1600" b="1" dirty="0"/>
                        <a:t>番号</a:t>
                      </a:r>
                    </a:p>
                  </a:txBody>
                  <a:tcPr anchor="ctr">
                    <a:solidFill>
                      <a:srgbClr val="FFFF00"/>
                    </a:solidFill>
                  </a:tcPr>
                </a:tc>
                <a:tc>
                  <a:txBody>
                    <a:bodyPr/>
                    <a:lstStyle/>
                    <a:p>
                      <a:pPr algn="ctr"/>
                      <a:r>
                        <a:rPr kumimoji="1" lang="ja-JP" altLang="en-US" sz="1600" b="1" dirty="0"/>
                        <a:t>項目</a:t>
                      </a:r>
                    </a:p>
                  </a:txBody>
                  <a:tcPr anchor="ctr">
                    <a:solidFill>
                      <a:srgbClr val="FFFF00"/>
                    </a:solidFill>
                  </a:tcPr>
                </a:tc>
                <a:tc>
                  <a:txBody>
                    <a:bodyPr/>
                    <a:lstStyle/>
                    <a:p>
                      <a:pPr algn="ctr"/>
                      <a:r>
                        <a:rPr kumimoji="1" lang="ja-JP" altLang="en-US" sz="1600" b="1" dirty="0"/>
                        <a:t>概算費用</a:t>
                      </a:r>
                    </a:p>
                  </a:txBody>
                  <a:tcPr anchor="ctr">
                    <a:solidFill>
                      <a:srgbClr val="FFFF00"/>
                    </a:solidFill>
                  </a:tcPr>
                </a:tc>
                <a:extLst>
                  <a:ext uri="{0D108BD9-81ED-4DB2-BD59-A6C34878D82A}">
                    <a16:rowId xmlns:a16="http://schemas.microsoft.com/office/drawing/2014/main" val="1508701312"/>
                  </a:ext>
                </a:extLst>
              </a:tr>
              <a:tr h="820891">
                <a:tc>
                  <a:txBody>
                    <a:bodyPr/>
                    <a:lstStyle/>
                    <a:p>
                      <a:pPr algn="ctr"/>
                      <a:r>
                        <a:rPr kumimoji="1" lang="en-US" altLang="ja-JP" sz="1400" b="1" dirty="0"/>
                        <a:t>1</a:t>
                      </a:r>
                      <a:endParaRPr kumimoji="1" lang="ja-JP" altLang="en-US" sz="1400" b="1" dirty="0"/>
                    </a:p>
                  </a:txBody>
                  <a:tcPr anchor="ctr">
                    <a:solidFill>
                      <a:srgbClr val="CCFFFF"/>
                    </a:solidFill>
                  </a:tcPr>
                </a:tc>
                <a:tc>
                  <a:txBody>
                    <a:bodyPr/>
                    <a:lstStyle/>
                    <a:p>
                      <a:pPr algn="ctr"/>
                      <a:r>
                        <a:rPr kumimoji="1" lang="ja-JP" altLang="en-US" sz="1400" b="1" dirty="0"/>
                        <a:t>ノート</a:t>
                      </a:r>
                      <a:r>
                        <a:rPr kumimoji="1" lang="en-US" altLang="ja-JP" sz="1400" b="1" dirty="0"/>
                        <a:t>PC</a:t>
                      </a:r>
                      <a:r>
                        <a:rPr kumimoji="1" lang="ja-JP" altLang="en-US" sz="1400" b="1" dirty="0"/>
                        <a:t>等の購入</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en-US" altLang="ja-JP" sz="1400" b="1" dirty="0"/>
                        <a:t>PC</a:t>
                      </a:r>
                      <a:r>
                        <a:rPr kumimoji="1" lang="ja-JP" altLang="en-US" sz="1400" b="1" dirty="0"/>
                        <a:t>は</a:t>
                      </a:r>
                      <a:r>
                        <a:rPr kumimoji="1" lang="en-US" altLang="ja-JP" sz="1400" b="1" dirty="0"/>
                        <a:t>5</a:t>
                      </a:r>
                      <a:r>
                        <a:rPr kumimoji="1" lang="ja-JP" altLang="en-US" sz="1400" b="1" dirty="0"/>
                        <a:t>万円から</a:t>
                      </a:r>
                      <a:r>
                        <a:rPr kumimoji="1" lang="en-US" altLang="ja-JP" sz="1400" b="1" dirty="0"/>
                        <a:t>15</a:t>
                      </a:r>
                      <a:r>
                        <a:rPr kumimoji="1" lang="ja-JP" altLang="en-US" sz="1400" b="1" dirty="0"/>
                        <a:t>万円くらいまで性能により多岐</a:t>
                      </a:r>
                      <a:endParaRPr kumimoji="1" lang="en-US" altLang="ja-JP" sz="1400" b="1" dirty="0"/>
                    </a:p>
                    <a:p>
                      <a:pPr marL="176213" indent="-176213" algn="l">
                        <a:buFont typeface="Wingdings" panose="05000000000000000000" pitchFamily="2" charset="2"/>
                        <a:buChar char="l"/>
                      </a:pPr>
                      <a:r>
                        <a:rPr kumimoji="1" lang="ja-JP" altLang="en-US" sz="1400" b="1" dirty="0"/>
                        <a:t>タブレットは</a:t>
                      </a:r>
                      <a:r>
                        <a:rPr kumimoji="1" lang="en-US" altLang="ja-JP" sz="1400" b="1" dirty="0"/>
                        <a:t>2-5</a:t>
                      </a:r>
                      <a:r>
                        <a:rPr kumimoji="1" lang="ja-JP" altLang="en-US" sz="1400" b="1" dirty="0"/>
                        <a:t>万円くらい</a:t>
                      </a:r>
                    </a:p>
                  </a:txBody>
                  <a:tcPr anchor="ctr"/>
                </a:tc>
                <a:extLst>
                  <a:ext uri="{0D108BD9-81ED-4DB2-BD59-A6C34878D82A}">
                    <a16:rowId xmlns:a16="http://schemas.microsoft.com/office/drawing/2014/main" val="1649601870"/>
                  </a:ext>
                </a:extLst>
              </a:tr>
              <a:tr h="820891">
                <a:tc>
                  <a:txBody>
                    <a:bodyPr/>
                    <a:lstStyle/>
                    <a:p>
                      <a:pPr algn="ctr"/>
                      <a:r>
                        <a:rPr kumimoji="1" lang="en-US" altLang="ja-JP" sz="1400" b="1" dirty="0"/>
                        <a:t>2</a:t>
                      </a:r>
                      <a:endParaRPr kumimoji="1" lang="ja-JP" altLang="en-US" sz="1400" b="1" dirty="0"/>
                    </a:p>
                  </a:txBody>
                  <a:tcPr anchor="ctr">
                    <a:solidFill>
                      <a:srgbClr val="CCFFFF"/>
                    </a:solidFill>
                  </a:tcPr>
                </a:tc>
                <a:tc>
                  <a:txBody>
                    <a:bodyPr/>
                    <a:lstStyle/>
                    <a:p>
                      <a:pPr algn="ctr"/>
                      <a:r>
                        <a:rPr kumimoji="1" lang="ja-JP" altLang="en-US" sz="1400" b="1" dirty="0"/>
                        <a:t>リモートデスクトップ</a:t>
                      </a:r>
                      <a:endParaRPr kumimoji="1" lang="en-US" altLang="ja-JP" sz="1400" b="1" dirty="0"/>
                    </a:p>
                    <a:p>
                      <a:pPr algn="ctr"/>
                      <a:r>
                        <a:rPr kumimoji="1" lang="ja-JP" altLang="en-US" sz="1400" b="1" dirty="0"/>
                        <a:t>ソフトの導入</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en-US" altLang="ja-JP" sz="1400" b="1" dirty="0"/>
                        <a:t>PC</a:t>
                      </a:r>
                      <a:r>
                        <a:rPr kumimoji="1" lang="ja-JP" altLang="en-US" sz="1400" b="1" dirty="0"/>
                        <a:t>　</a:t>
                      </a:r>
                      <a:r>
                        <a:rPr kumimoji="1" lang="en-US" altLang="ja-JP" sz="1400" b="1" dirty="0"/>
                        <a:t>1</a:t>
                      </a:r>
                      <a:r>
                        <a:rPr kumimoji="1" lang="ja-JP" altLang="en-US" sz="1400" b="1" dirty="0"/>
                        <a:t>台当たり</a:t>
                      </a:r>
                      <a:r>
                        <a:rPr kumimoji="1" lang="en-US" altLang="ja-JP" sz="1400" b="1" dirty="0"/>
                        <a:t>1</a:t>
                      </a:r>
                      <a:r>
                        <a:rPr kumimoji="1" lang="ja-JP" altLang="en-US" sz="1400" b="1" dirty="0"/>
                        <a:t>万円－</a:t>
                      </a:r>
                      <a:r>
                        <a:rPr kumimoji="1" lang="en-US" altLang="ja-JP" sz="1400" b="1" dirty="0"/>
                        <a:t>2</a:t>
                      </a:r>
                      <a:r>
                        <a:rPr kumimoji="1" lang="ja-JP" altLang="en-US" sz="1400" b="1" dirty="0"/>
                        <a:t>万円前後が多い</a:t>
                      </a:r>
                    </a:p>
                  </a:txBody>
                  <a:tcPr anchor="ctr"/>
                </a:tc>
                <a:extLst>
                  <a:ext uri="{0D108BD9-81ED-4DB2-BD59-A6C34878D82A}">
                    <a16:rowId xmlns:a16="http://schemas.microsoft.com/office/drawing/2014/main" val="2016037523"/>
                  </a:ext>
                </a:extLst>
              </a:tr>
              <a:tr h="820891">
                <a:tc>
                  <a:txBody>
                    <a:bodyPr/>
                    <a:lstStyle/>
                    <a:p>
                      <a:pPr algn="ctr"/>
                      <a:r>
                        <a:rPr kumimoji="1" lang="en-US" altLang="ja-JP" sz="1400" b="1" dirty="0"/>
                        <a:t>3</a:t>
                      </a:r>
                      <a:endParaRPr kumimoji="1" lang="ja-JP" altLang="en-US" sz="1400" b="1" dirty="0"/>
                    </a:p>
                  </a:txBody>
                  <a:tcPr anchor="ctr">
                    <a:solidFill>
                      <a:srgbClr val="CCFFFF"/>
                    </a:solidFill>
                  </a:tcPr>
                </a:tc>
                <a:tc>
                  <a:txBody>
                    <a:bodyPr/>
                    <a:lstStyle/>
                    <a:p>
                      <a:pPr algn="ctr"/>
                      <a:r>
                        <a:rPr kumimoji="1" lang="ja-JP" altLang="en-US" sz="1400" b="1" dirty="0"/>
                        <a:t>仮想デスクトップの</a:t>
                      </a:r>
                      <a:endParaRPr kumimoji="1" lang="en-US" altLang="ja-JP" sz="1400" b="1" dirty="0"/>
                    </a:p>
                    <a:p>
                      <a:pPr algn="ctr"/>
                      <a:r>
                        <a:rPr kumimoji="1" lang="ja-JP" altLang="en-US" sz="1400" b="1" dirty="0"/>
                        <a:t>導入費用</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メーカーによりまちまちだがかなり高額</a:t>
                      </a:r>
                      <a:endParaRPr kumimoji="1" lang="en-US" altLang="ja-JP" sz="1400" b="1" dirty="0"/>
                    </a:p>
                    <a:p>
                      <a:pPr marL="176213" indent="-176213" algn="l">
                        <a:buFont typeface="Wingdings" panose="05000000000000000000" pitchFamily="2" charset="2"/>
                        <a:buChar char="l"/>
                      </a:pPr>
                      <a:r>
                        <a:rPr kumimoji="1" lang="en-US" altLang="ja-JP" sz="1400" b="1" dirty="0"/>
                        <a:t>IIJ</a:t>
                      </a:r>
                      <a:r>
                        <a:rPr kumimoji="1" lang="ja-JP" altLang="en-US" sz="1400" b="1" dirty="0"/>
                        <a:t>例では</a:t>
                      </a:r>
                      <a:r>
                        <a:rPr kumimoji="1" lang="en-US" altLang="ja-JP" sz="1400" b="1" dirty="0"/>
                        <a:t>40</a:t>
                      </a:r>
                      <a:r>
                        <a:rPr kumimoji="1" lang="ja-JP" altLang="en-US" sz="1400" b="1" dirty="0"/>
                        <a:t>ユーザーで初期費用</a:t>
                      </a:r>
                      <a:r>
                        <a:rPr kumimoji="1" lang="en-US" altLang="ja-JP" sz="1400" b="1" dirty="0"/>
                        <a:t>54</a:t>
                      </a:r>
                      <a:r>
                        <a:rPr kumimoji="1" lang="ja-JP" altLang="en-US" sz="1400" b="1" dirty="0"/>
                        <a:t>万円／月額</a:t>
                      </a:r>
                      <a:r>
                        <a:rPr kumimoji="1" lang="en-US" altLang="ja-JP" sz="1400" b="1" dirty="0"/>
                        <a:t>32.8</a:t>
                      </a:r>
                      <a:r>
                        <a:rPr kumimoji="1" lang="ja-JP" altLang="en-US" sz="1400" b="1" dirty="0"/>
                        <a:t>万円</a:t>
                      </a:r>
                    </a:p>
                  </a:txBody>
                  <a:tcPr anchor="ctr"/>
                </a:tc>
                <a:extLst>
                  <a:ext uri="{0D108BD9-81ED-4DB2-BD59-A6C34878D82A}">
                    <a16:rowId xmlns:a16="http://schemas.microsoft.com/office/drawing/2014/main" val="109665778"/>
                  </a:ext>
                </a:extLst>
              </a:tr>
              <a:tr h="820891">
                <a:tc>
                  <a:txBody>
                    <a:bodyPr/>
                    <a:lstStyle/>
                    <a:p>
                      <a:pPr algn="ctr"/>
                      <a:r>
                        <a:rPr kumimoji="1" lang="en-US" altLang="ja-JP" sz="1400" b="1" dirty="0"/>
                        <a:t>4</a:t>
                      </a:r>
                      <a:endParaRPr kumimoji="1" lang="ja-JP" altLang="en-US" sz="1400" b="1" dirty="0"/>
                    </a:p>
                  </a:txBody>
                  <a:tcPr anchor="ctr">
                    <a:solidFill>
                      <a:srgbClr val="CCFFFF"/>
                    </a:solidFill>
                  </a:tcPr>
                </a:tc>
                <a:tc>
                  <a:txBody>
                    <a:bodyPr/>
                    <a:lstStyle/>
                    <a:p>
                      <a:pPr algn="ctr"/>
                      <a:r>
                        <a:rPr kumimoji="1" lang="ja-JP" altLang="en-US" sz="1400" b="1" dirty="0"/>
                        <a:t>自宅での</a:t>
                      </a:r>
                      <a:endParaRPr kumimoji="1" lang="en-US" altLang="ja-JP" sz="1400" b="1" dirty="0"/>
                    </a:p>
                    <a:p>
                      <a:pPr algn="ctr"/>
                      <a:r>
                        <a:rPr kumimoji="1" lang="ja-JP" altLang="en-US" sz="1400" b="1" dirty="0"/>
                        <a:t>インターネット環境の構築</a:t>
                      </a:r>
                      <a:endParaRPr kumimoji="1" lang="en-US" altLang="ja-JP" sz="1400" b="1" dirty="0"/>
                    </a:p>
                  </a:txBody>
                  <a:tcPr anchor="ctr"/>
                </a:tc>
                <a:tc>
                  <a:txBody>
                    <a:bodyPr/>
                    <a:lstStyle/>
                    <a:p>
                      <a:pPr marL="176213" indent="-176213" algn="l">
                        <a:buFont typeface="Wingdings" panose="05000000000000000000" pitchFamily="2" charset="2"/>
                        <a:buChar char="l"/>
                      </a:pPr>
                      <a:r>
                        <a:rPr kumimoji="1" lang="ja-JP" altLang="en-US" sz="1400" b="1" dirty="0"/>
                        <a:t>プロバイダーにより異なるがインターネット追加は</a:t>
                      </a:r>
                      <a:r>
                        <a:rPr kumimoji="1" lang="en-US" altLang="ja-JP" sz="1400" b="1" dirty="0"/>
                        <a:t>3-5</a:t>
                      </a:r>
                      <a:r>
                        <a:rPr kumimoji="1" lang="ja-JP" altLang="en-US" sz="1400" b="1" dirty="0"/>
                        <a:t>千円／月額</a:t>
                      </a:r>
                      <a:endParaRPr kumimoji="1" lang="en-US" altLang="ja-JP" sz="1400" b="1" dirty="0"/>
                    </a:p>
                    <a:p>
                      <a:pPr marL="176213" indent="-176213" algn="l">
                        <a:buFont typeface="Wingdings" panose="05000000000000000000" pitchFamily="2" charset="2"/>
                        <a:buChar char="l"/>
                      </a:pPr>
                      <a:r>
                        <a:rPr kumimoji="1" lang="ja-JP" altLang="en-US" sz="1400" b="1" dirty="0"/>
                        <a:t>無線</a:t>
                      </a:r>
                      <a:r>
                        <a:rPr kumimoji="1" lang="en-US" altLang="ja-JP" sz="1400" b="1" dirty="0"/>
                        <a:t>LAN</a:t>
                      </a:r>
                      <a:r>
                        <a:rPr kumimoji="1" lang="ja-JP" altLang="en-US" sz="1400" b="1" dirty="0"/>
                        <a:t>ルーターは</a:t>
                      </a:r>
                      <a:r>
                        <a:rPr kumimoji="1" lang="en-US" altLang="ja-JP" sz="1400" b="1" dirty="0"/>
                        <a:t>1</a:t>
                      </a:r>
                      <a:r>
                        <a:rPr kumimoji="1" lang="ja-JP" altLang="en-US" sz="1400" b="1" dirty="0"/>
                        <a:t>万円前後</a:t>
                      </a:r>
                    </a:p>
                  </a:txBody>
                  <a:tcPr anchor="ctr"/>
                </a:tc>
                <a:extLst>
                  <a:ext uri="{0D108BD9-81ED-4DB2-BD59-A6C34878D82A}">
                    <a16:rowId xmlns:a16="http://schemas.microsoft.com/office/drawing/2014/main" val="2603065525"/>
                  </a:ext>
                </a:extLst>
              </a:tr>
              <a:tr h="820891">
                <a:tc>
                  <a:txBody>
                    <a:bodyPr/>
                    <a:lstStyle/>
                    <a:p>
                      <a:pPr algn="ctr"/>
                      <a:r>
                        <a:rPr kumimoji="1" lang="en-US" altLang="ja-JP" sz="1400" b="1" dirty="0"/>
                        <a:t>5</a:t>
                      </a:r>
                      <a:endParaRPr kumimoji="1" lang="ja-JP" altLang="en-US" sz="1400" b="1" dirty="0"/>
                    </a:p>
                  </a:txBody>
                  <a:tcPr anchor="ctr">
                    <a:solidFill>
                      <a:srgbClr val="CCFFFF"/>
                    </a:solidFill>
                  </a:tcPr>
                </a:tc>
                <a:tc>
                  <a:txBody>
                    <a:bodyPr/>
                    <a:lstStyle/>
                    <a:p>
                      <a:pPr algn="ctr"/>
                      <a:r>
                        <a:rPr kumimoji="1" lang="en-US" altLang="ja-JP" sz="1400" b="1" dirty="0"/>
                        <a:t>Web</a:t>
                      </a:r>
                      <a:r>
                        <a:rPr kumimoji="1" lang="ja-JP" altLang="en-US" sz="1400" b="1" dirty="0"/>
                        <a:t>会議システムの</a:t>
                      </a:r>
                      <a:endParaRPr kumimoji="1" lang="en-US" altLang="ja-JP" sz="1400" b="1" dirty="0"/>
                    </a:p>
                    <a:p>
                      <a:pPr algn="ctr"/>
                      <a:r>
                        <a:rPr kumimoji="1" lang="ja-JP" altLang="en-US" sz="1400" b="1" dirty="0"/>
                        <a:t>導入費用</a:t>
                      </a:r>
                    </a:p>
                  </a:txBody>
                  <a:tcPr anchor="ctr"/>
                </a:tc>
                <a:tc>
                  <a:txBody>
                    <a:bodyPr/>
                    <a:lstStyle/>
                    <a:p>
                      <a:pPr marL="176213" indent="-176213" algn="l">
                        <a:buFont typeface="Wingdings" panose="05000000000000000000" pitchFamily="2" charset="2"/>
                        <a:buChar char="l"/>
                      </a:pPr>
                      <a:r>
                        <a:rPr kumimoji="1" lang="ja-JP" altLang="en-US" sz="1400" b="1" dirty="0"/>
                        <a:t>無料ツールもあるが利用可能な時間や機能に制限があるケースが多い</a:t>
                      </a:r>
                      <a:endParaRPr kumimoji="1" lang="en-US" altLang="ja-JP" sz="1400" b="1" dirty="0"/>
                    </a:p>
                    <a:p>
                      <a:pPr marL="176213" indent="-176213" algn="l">
                        <a:buFont typeface="Wingdings" panose="05000000000000000000" pitchFamily="2" charset="2"/>
                        <a:buChar char="l"/>
                      </a:pPr>
                      <a:r>
                        <a:rPr kumimoji="1" lang="en-US" altLang="ja-JP" sz="1400" b="1" dirty="0"/>
                        <a:t>Zoom</a:t>
                      </a:r>
                      <a:r>
                        <a:rPr kumimoji="1" lang="ja-JP" altLang="en-US" sz="1400" b="1" dirty="0"/>
                        <a:t>は　</a:t>
                      </a:r>
                      <a:r>
                        <a:rPr kumimoji="1" lang="en-US" altLang="ja-JP" sz="1400" b="1" dirty="0"/>
                        <a:t>2000</a:t>
                      </a:r>
                      <a:r>
                        <a:rPr kumimoji="1" lang="ja-JP" altLang="en-US" sz="1400" b="1" dirty="0"/>
                        <a:t>円／月、</a:t>
                      </a:r>
                      <a:r>
                        <a:rPr kumimoji="1" lang="en-US" altLang="ja-JP" sz="1400" b="1" dirty="0"/>
                        <a:t>Google</a:t>
                      </a:r>
                      <a:r>
                        <a:rPr kumimoji="1" lang="ja-JP" altLang="en-US" sz="1400" b="1" dirty="0"/>
                        <a:t>　</a:t>
                      </a:r>
                      <a:r>
                        <a:rPr kumimoji="1" lang="en-US" altLang="ja-JP" sz="1400" b="1" dirty="0"/>
                        <a:t>Meet</a:t>
                      </a:r>
                      <a:r>
                        <a:rPr kumimoji="1" lang="ja-JP" altLang="en-US" sz="1400" b="1" dirty="0"/>
                        <a:t>は　</a:t>
                      </a:r>
                      <a:r>
                        <a:rPr kumimoji="1" lang="en-US" altLang="ja-JP" sz="1400" b="1" dirty="0"/>
                        <a:t>1000</a:t>
                      </a:r>
                      <a:r>
                        <a:rPr kumimoji="1" lang="ja-JP" altLang="en-US" sz="1400" b="1" dirty="0"/>
                        <a:t>円／</a:t>
                      </a:r>
                      <a:r>
                        <a:rPr kumimoji="1" lang="en-US" altLang="ja-JP" sz="1400" b="1" dirty="0"/>
                        <a:t>1</a:t>
                      </a:r>
                      <a:r>
                        <a:rPr kumimoji="1" lang="ja-JP" altLang="en-US" sz="1400" b="1" dirty="0"/>
                        <a:t>ユーザー・月（主催者</a:t>
                      </a:r>
                      <a:r>
                        <a:rPr kumimoji="1" lang="en-US" altLang="ja-JP" sz="1400" b="1" dirty="0"/>
                        <a:t>1</a:t>
                      </a:r>
                      <a:r>
                        <a:rPr kumimoji="1" lang="ja-JP" altLang="en-US" sz="1400" b="1" dirty="0"/>
                        <a:t>ユーザーのみの契約でよい）</a:t>
                      </a:r>
                    </a:p>
                  </a:txBody>
                  <a:tcPr anchor="ctr"/>
                </a:tc>
                <a:extLst>
                  <a:ext uri="{0D108BD9-81ED-4DB2-BD59-A6C34878D82A}">
                    <a16:rowId xmlns:a16="http://schemas.microsoft.com/office/drawing/2014/main" val="2424366817"/>
                  </a:ext>
                </a:extLst>
              </a:tr>
              <a:tr h="820891">
                <a:tc>
                  <a:txBody>
                    <a:bodyPr/>
                    <a:lstStyle/>
                    <a:p>
                      <a:pPr algn="ctr"/>
                      <a:r>
                        <a:rPr kumimoji="1" lang="en-US" altLang="ja-JP" sz="1400" b="1" dirty="0"/>
                        <a:t>6</a:t>
                      </a:r>
                      <a:endParaRPr kumimoji="1" lang="ja-JP" altLang="en-US" sz="1400" b="1" dirty="0"/>
                    </a:p>
                  </a:txBody>
                  <a:tcPr anchor="ctr">
                    <a:solidFill>
                      <a:srgbClr val="CCFFFF"/>
                    </a:solidFill>
                  </a:tcPr>
                </a:tc>
                <a:tc>
                  <a:txBody>
                    <a:bodyPr/>
                    <a:lstStyle/>
                    <a:p>
                      <a:pPr algn="ctr"/>
                      <a:r>
                        <a:rPr kumimoji="1" lang="ja-JP" altLang="en-US" sz="1400" b="1" dirty="0"/>
                        <a:t>クラウド型</a:t>
                      </a:r>
                      <a:endParaRPr kumimoji="1" lang="en-US" altLang="ja-JP" sz="1400" b="1" dirty="0"/>
                    </a:p>
                    <a:p>
                      <a:pPr algn="ctr"/>
                      <a:r>
                        <a:rPr kumimoji="1" lang="ja-JP" altLang="en-US" sz="1400" b="1" dirty="0"/>
                        <a:t>データ共有ツールの導入</a:t>
                      </a:r>
                    </a:p>
                  </a:txBody>
                  <a:tcPr anchor="ctr"/>
                </a:tc>
                <a:tc>
                  <a:txBody>
                    <a:bodyPr/>
                    <a:lstStyle/>
                    <a:p>
                      <a:pPr marL="176213" indent="-176213" algn="l">
                        <a:buFont typeface="Wingdings" panose="05000000000000000000" pitchFamily="2" charset="2"/>
                        <a:buChar char="l"/>
                      </a:pPr>
                      <a:r>
                        <a:rPr kumimoji="1" lang="ja-JP" altLang="en-US" sz="1400" b="1" dirty="0"/>
                        <a:t>無料ツールも多いが容量や利用者数に制限もある</a:t>
                      </a:r>
                      <a:endParaRPr kumimoji="1" lang="en-US" altLang="ja-JP" sz="1400" b="1" dirty="0"/>
                    </a:p>
                    <a:p>
                      <a:pPr marL="176213" indent="-176213" algn="l">
                        <a:buFont typeface="Wingdings" panose="05000000000000000000" pitchFamily="2" charset="2"/>
                        <a:buChar char="l"/>
                      </a:pPr>
                      <a:r>
                        <a:rPr kumimoji="1" lang="en-US" altLang="ja-JP" sz="1400" b="1" dirty="0"/>
                        <a:t>One</a:t>
                      </a:r>
                      <a:r>
                        <a:rPr kumimoji="1" lang="ja-JP" altLang="en-US" sz="1400" b="1" dirty="0"/>
                        <a:t>　</a:t>
                      </a:r>
                      <a:r>
                        <a:rPr kumimoji="1" lang="en-US" altLang="ja-JP" sz="1400" b="1" dirty="0"/>
                        <a:t>Drive</a:t>
                      </a:r>
                      <a:r>
                        <a:rPr kumimoji="1" lang="ja-JP" altLang="en-US" sz="1400" b="1" dirty="0"/>
                        <a:t>：</a:t>
                      </a:r>
                      <a:r>
                        <a:rPr kumimoji="1" lang="en-US" altLang="ja-JP" sz="1400" b="1" dirty="0"/>
                        <a:t>12,000</a:t>
                      </a:r>
                      <a:r>
                        <a:rPr kumimoji="1" lang="ja-JP" altLang="en-US" sz="1400" b="1" dirty="0"/>
                        <a:t>／年、</a:t>
                      </a:r>
                      <a:r>
                        <a:rPr kumimoji="1" lang="en-US" altLang="ja-JP" sz="1400" b="1" dirty="0"/>
                        <a:t>Google</a:t>
                      </a:r>
                      <a:r>
                        <a:rPr kumimoji="1" lang="ja-JP" altLang="en-US" sz="1400" b="1" dirty="0"/>
                        <a:t>　</a:t>
                      </a:r>
                      <a:r>
                        <a:rPr kumimoji="1" lang="en-US" altLang="ja-JP" sz="1400" b="1" dirty="0"/>
                        <a:t>Drive</a:t>
                      </a:r>
                      <a:r>
                        <a:rPr kumimoji="1" lang="ja-JP" altLang="en-US" sz="1400" b="1" dirty="0"/>
                        <a:t>：</a:t>
                      </a:r>
                      <a:r>
                        <a:rPr kumimoji="1" lang="en-US" altLang="ja-JP" sz="1400" b="1" dirty="0"/>
                        <a:t>680</a:t>
                      </a:r>
                      <a:r>
                        <a:rPr kumimoji="1" lang="ja-JP" altLang="en-US" sz="1400" b="1" dirty="0"/>
                        <a:t>円－</a:t>
                      </a:r>
                      <a:r>
                        <a:rPr kumimoji="1" lang="en-US" altLang="ja-JP" sz="1400" b="1" dirty="0"/>
                        <a:t>1360</a:t>
                      </a:r>
                      <a:r>
                        <a:rPr kumimoji="1" lang="ja-JP" altLang="en-US" sz="1400" b="1" dirty="0"/>
                        <a:t>円／月、</a:t>
                      </a:r>
                      <a:r>
                        <a:rPr kumimoji="1" lang="en-US" altLang="ja-JP" sz="1400" b="1" dirty="0"/>
                        <a:t>Drop</a:t>
                      </a:r>
                      <a:r>
                        <a:rPr kumimoji="1" lang="ja-JP" altLang="en-US" sz="1400" b="1" dirty="0"/>
                        <a:t>　</a:t>
                      </a:r>
                      <a:r>
                        <a:rPr kumimoji="1" lang="en-US" altLang="ja-JP" sz="1400" b="1" dirty="0"/>
                        <a:t>Box</a:t>
                      </a:r>
                      <a:r>
                        <a:rPr kumimoji="1" lang="ja-JP" altLang="en-US" sz="1400" b="1" dirty="0"/>
                        <a:t>：</a:t>
                      </a:r>
                      <a:r>
                        <a:rPr kumimoji="1" lang="en-US" altLang="ja-JP" sz="1400" b="1" dirty="0"/>
                        <a:t>1200</a:t>
                      </a:r>
                      <a:r>
                        <a:rPr kumimoji="1" lang="ja-JP" altLang="en-US" sz="1400" b="1" dirty="0"/>
                        <a:t>円－</a:t>
                      </a:r>
                      <a:r>
                        <a:rPr kumimoji="1" lang="en-US" altLang="ja-JP" sz="1400" b="1" dirty="0"/>
                        <a:t>2400</a:t>
                      </a:r>
                      <a:r>
                        <a:rPr kumimoji="1" lang="ja-JP" altLang="en-US" sz="1400" b="1" dirty="0"/>
                        <a:t>円／月</a:t>
                      </a:r>
                    </a:p>
                  </a:txBody>
                  <a:tcPr anchor="ctr"/>
                </a:tc>
                <a:extLst>
                  <a:ext uri="{0D108BD9-81ED-4DB2-BD59-A6C34878D82A}">
                    <a16:rowId xmlns:a16="http://schemas.microsoft.com/office/drawing/2014/main" val="40005206"/>
                  </a:ext>
                </a:extLst>
              </a:tr>
            </a:tbl>
          </a:graphicData>
        </a:graphic>
      </p:graphicFrame>
    </p:spTree>
    <p:extLst>
      <p:ext uri="{BB962C8B-B14F-4D97-AF65-F5344CB8AC3E}">
        <p14:creationId xmlns:p14="http://schemas.microsoft.com/office/powerpoint/2010/main" val="36200559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テレワーク実施に必要となる費用概要</a:t>
            </a:r>
            <a:r>
              <a:rPr kumimoji="1" lang="en-US" altLang="ja-JP" sz="2600" dirty="0"/>
              <a:t>(2/2)</a:t>
            </a:r>
            <a:endParaRPr kumimoji="1" lang="ja-JP" altLang="en-US" sz="2600" dirty="0"/>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37</a:t>
            </a:fld>
            <a:endParaRPr lang="en-US" altLang="en-US"/>
          </a:p>
        </p:txBody>
      </p:sp>
      <p:graphicFrame>
        <p:nvGraphicFramePr>
          <p:cNvPr id="4" name="表 4">
            <a:extLst>
              <a:ext uri="{FF2B5EF4-FFF2-40B4-BE49-F238E27FC236}">
                <a16:creationId xmlns:a16="http://schemas.microsoft.com/office/drawing/2014/main" id="{EB18B0AE-6658-4BAE-8C9E-9401820D8AB7}"/>
              </a:ext>
            </a:extLst>
          </p:cNvPr>
          <p:cNvGraphicFramePr>
            <a:graphicFrameLocks noGrp="1"/>
          </p:cNvGraphicFramePr>
          <p:nvPr>
            <p:extLst>
              <p:ext uri="{D42A27DB-BD31-4B8C-83A1-F6EECF244321}">
                <p14:modId xmlns:p14="http://schemas.microsoft.com/office/powerpoint/2010/main" val="3503900207"/>
              </p:ext>
            </p:extLst>
          </p:nvPr>
        </p:nvGraphicFramePr>
        <p:xfrm>
          <a:off x="107504" y="1155537"/>
          <a:ext cx="8784976" cy="5376147"/>
        </p:xfrm>
        <a:graphic>
          <a:graphicData uri="http://schemas.openxmlformats.org/drawingml/2006/table">
            <a:tbl>
              <a:tblPr firstRow="1" bandRow="1">
                <a:tableStyleId>{5940675A-B579-460E-94D1-54222C63F5DA}</a:tableStyleId>
              </a:tblPr>
              <a:tblGrid>
                <a:gridCol w="792088">
                  <a:extLst>
                    <a:ext uri="{9D8B030D-6E8A-4147-A177-3AD203B41FA5}">
                      <a16:colId xmlns:a16="http://schemas.microsoft.com/office/drawing/2014/main" val="2105446684"/>
                    </a:ext>
                  </a:extLst>
                </a:gridCol>
                <a:gridCol w="2016224">
                  <a:extLst>
                    <a:ext uri="{9D8B030D-6E8A-4147-A177-3AD203B41FA5}">
                      <a16:colId xmlns:a16="http://schemas.microsoft.com/office/drawing/2014/main" val="1890761262"/>
                    </a:ext>
                  </a:extLst>
                </a:gridCol>
                <a:gridCol w="1268257">
                  <a:extLst>
                    <a:ext uri="{9D8B030D-6E8A-4147-A177-3AD203B41FA5}">
                      <a16:colId xmlns:a16="http://schemas.microsoft.com/office/drawing/2014/main" val="4050551251"/>
                    </a:ext>
                  </a:extLst>
                </a:gridCol>
                <a:gridCol w="387927">
                  <a:extLst>
                    <a:ext uri="{9D8B030D-6E8A-4147-A177-3AD203B41FA5}">
                      <a16:colId xmlns:a16="http://schemas.microsoft.com/office/drawing/2014/main" val="1887406524"/>
                    </a:ext>
                  </a:extLst>
                </a:gridCol>
                <a:gridCol w="1224136">
                  <a:extLst>
                    <a:ext uri="{9D8B030D-6E8A-4147-A177-3AD203B41FA5}">
                      <a16:colId xmlns:a16="http://schemas.microsoft.com/office/drawing/2014/main" val="3574140574"/>
                    </a:ext>
                  </a:extLst>
                </a:gridCol>
                <a:gridCol w="3096344">
                  <a:extLst>
                    <a:ext uri="{9D8B030D-6E8A-4147-A177-3AD203B41FA5}">
                      <a16:colId xmlns:a16="http://schemas.microsoft.com/office/drawing/2014/main" val="1034004769"/>
                    </a:ext>
                  </a:extLst>
                </a:gridCol>
              </a:tblGrid>
              <a:tr h="431199">
                <a:tc>
                  <a:txBody>
                    <a:bodyPr/>
                    <a:lstStyle/>
                    <a:p>
                      <a:pPr algn="ctr"/>
                      <a:r>
                        <a:rPr kumimoji="1" lang="ja-JP" altLang="en-US" sz="1600" b="1" dirty="0"/>
                        <a:t>番号</a:t>
                      </a:r>
                    </a:p>
                  </a:txBody>
                  <a:tcPr anchor="ctr">
                    <a:solidFill>
                      <a:srgbClr val="FFFF00"/>
                    </a:solidFill>
                  </a:tcPr>
                </a:tc>
                <a:tc>
                  <a:txBody>
                    <a:bodyPr/>
                    <a:lstStyle/>
                    <a:p>
                      <a:pPr algn="ctr"/>
                      <a:r>
                        <a:rPr kumimoji="1" lang="ja-JP" altLang="en-US" sz="1600" b="1" dirty="0"/>
                        <a:t>サービス・メニュー</a:t>
                      </a:r>
                    </a:p>
                  </a:txBody>
                  <a:tcPr anchor="ctr">
                    <a:solidFill>
                      <a:srgbClr val="FFFF00"/>
                    </a:solidFill>
                  </a:tcPr>
                </a:tc>
                <a:tc gridSpan="3">
                  <a:txBody>
                    <a:bodyPr/>
                    <a:lstStyle/>
                    <a:p>
                      <a:pPr algn="ctr"/>
                      <a:r>
                        <a:rPr lang="ja-JP" altLang="en-US" dirty="0"/>
                        <a:t>初期費用</a:t>
                      </a:r>
                    </a:p>
                  </a:txBody>
                  <a:tcPr anchor="ctr">
                    <a:solidFill>
                      <a:srgbClr val="FFFF00"/>
                    </a:solidFill>
                  </a:tcPr>
                </a:tc>
                <a:tc hMerge="1">
                  <a:txBody>
                    <a:bodyPr/>
                    <a:lstStyle/>
                    <a:p>
                      <a:endParaRPr kumimoji="1" lang="ja-JP" altLang="en-US"/>
                    </a:p>
                  </a:txBody>
                  <a:tcPr/>
                </a:tc>
                <a:tc hMerge="1">
                  <a:txBody>
                    <a:bodyPr/>
                    <a:lstStyle/>
                    <a:p>
                      <a:pPr algn="ctr"/>
                      <a:endParaRPr lang="ja-JP" altLang="en-US" dirty="0"/>
                    </a:p>
                  </a:txBody>
                  <a:tcPr anchor="ctr">
                    <a:solidFill>
                      <a:srgbClr val="FFFF00"/>
                    </a:solidFill>
                  </a:tcPr>
                </a:tc>
                <a:tc>
                  <a:txBody>
                    <a:bodyPr/>
                    <a:lstStyle/>
                    <a:p>
                      <a:pPr algn="ctr"/>
                      <a:r>
                        <a:rPr kumimoji="1" lang="ja-JP" altLang="en-US" sz="1600" b="1" dirty="0"/>
                        <a:t>月額運用費用</a:t>
                      </a:r>
                    </a:p>
                  </a:txBody>
                  <a:tcPr anchor="ctr">
                    <a:solidFill>
                      <a:srgbClr val="FFFF00"/>
                    </a:solidFill>
                  </a:tcPr>
                </a:tc>
                <a:extLst>
                  <a:ext uri="{0D108BD9-81ED-4DB2-BD59-A6C34878D82A}">
                    <a16:rowId xmlns:a16="http://schemas.microsoft.com/office/drawing/2014/main" val="1508701312"/>
                  </a:ext>
                </a:extLst>
              </a:tr>
              <a:tr h="702238">
                <a:tc>
                  <a:txBody>
                    <a:bodyPr/>
                    <a:lstStyle/>
                    <a:p>
                      <a:pPr algn="ctr"/>
                      <a:r>
                        <a:rPr kumimoji="1" lang="en-US" altLang="ja-JP" sz="1400" b="1" dirty="0"/>
                        <a:t>1</a:t>
                      </a:r>
                      <a:endParaRPr kumimoji="1" lang="ja-JP" altLang="en-US" sz="1400" b="1" dirty="0"/>
                    </a:p>
                  </a:txBody>
                  <a:tcPr anchor="ctr">
                    <a:solidFill>
                      <a:srgbClr val="CCFFFF"/>
                    </a:solidFill>
                  </a:tcPr>
                </a:tc>
                <a:tc>
                  <a:txBody>
                    <a:bodyPr/>
                    <a:lstStyle/>
                    <a:p>
                      <a:pPr algn="ctr"/>
                      <a:r>
                        <a:rPr kumimoji="1" lang="ja-JP" altLang="en-US" sz="1400" b="1" dirty="0"/>
                        <a:t>リモート会議</a:t>
                      </a:r>
                      <a:endParaRPr kumimoji="1" lang="en-US" altLang="ja-JP" sz="1400" b="1" dirty="0"/>
                    </a:p>
                  </a:txBody>
                  <a:tcPr anchor="ctr"/>
                </a:tc>
                <a:tc gridSpan="3">
                  <a:txBody>
                    <a:bodyPr/>
                    <a:lstStyle/>
                    <a:p>
                      <a:pPr algn="ctr"/>
                      <a:r>
                        <a:rPr lang="ja-JP" altLang="en-US" sz="1400" b="1" dirty="0">
                          <a:latin typeface="+mn-ea"/>
                          <a:ea typeface="+mn-ea"/>
                        </a:rPr>
                        <a:t>無料</a:t>
                      </a:r>
                    </a:p>
                  </a:txBody>
                  <a:tcPr anchor="ctr"/>
                </a:tc>
                <a:tc hMerge="1">
                  <a:txBody>
                    <a:bodyPr/>
                    <a:lstStyle/>
                    <a:p>
                      <a:endParaRPr kumimoji="1" lang="ja-JP" altLang="en-US"/>
                    </a:p>
                  </a:txBody>
                  <a:tcPr/>
                </a:tc>
                <a:tc hMerge="1">
                  <a:txBody>
                    <a:bodyPr/>
                    <a:lstStyle/>
                    <a:p>
                      <a:pPr algn="ctr"/>
                      <a:endParaRPr lang="ja-JP" altLang="en-US" sz="1400" b="1" dirty="0">
                        <a:latin typeface="+mn-ea"/>
                        <a:ea typeface="+mn-ea"/>
                      </a:endParaRPr>
                    </a:p>
                  </a:txBody>
                  <a:tcPr anchor="ctr"/>
                </a:tc>
                <a:tc>
                  <a:txBody>
                    <a:bodyPr/>
                    <a:lstStyle/>
                    <a:p>
                      <a:pPr marL="0" indent="0" algn="ctr">
                        <a:buFontTx/>
                        <a:buNone/>
                      </a:pPr>
                      <a:r>
                        <a:rPr kumimoji="1" lang="en-US" altLang="ja-JP" sz="1400" b="1" dirty="0">
                          <a:latin typeface="+mn-ea"/>
                          <a:ea typeface="+mn-ea"/>
                        </a:rPr>
                        <a:t>Zoom:2,000</a:t>
                      </a:r>
                      <a:r>
                        <a:rPr kumimoji="1" lang="ja-JP" altLang="en-US" sz="1400" b="1" dirty="0">
                          <a:latin typeface="+mn-ea"/>
                          <a:ea typeface="+mn-ea"/>
                        </a:rPr>
                        <a:t>円／月</a:t>
                      </a:r>
                      <a:endParaRPr kumimoji="1" lang="en-US" altLang="ja-JP" sz="1400" b="1" dirty="0">
                        <a:latin typeface="+mn-ea"/>
                        <a:ea typeface="+mn-ea"/>
                      </a:endParaRPr>
                    </a:p>
                    <a:p>
                      <a:pPr marL="0" indent="0" algn="ctr">
                        <a:buFontTx/>
                        <a:buNone/>
                      </a:pPr>
                      <a:r>
                        <a:rPr kumimoji="1" lang="en-US" altLang="ja-JP" sz="1400" b="1" dirty="0">
                          <a:latin typeface="+mn-ea"/>
                          <a:ea typeface="+mn-ea"/>
                        </a:rPr>
                        <a:t>Google</a:t>
                      </a:r>
                      <a:r>
                        <a:rPr kumimoji="1" lang="ja-JP" altLang="en-US" sz="1400" b="1" dirty="0">
                          <a:latin typeface="+mn-ea"/>
                          <a:ea typeface="+mn-ea"/>
                        </a:rPr>
                        <a:t>　</a:t>
                      </a:r>
                      <a:r>
                        <a:rPr kumimoji="1" lang="en-US" altLang="ja-JP" sz="1400" b="1" dirty="0">
                          <a:latin typeface="+mn-ea"/>
                          <a:ea typeface="+mn-ea"/>
                        </a:rPr>
                        <a:t>Meet:1,000</a:t>
                      </a:r>
                      <a:r>
                        <a:rPr kumimoji="1" lang="ja-JP" altLang="en-US" sz="1400" b="1" dirty="0">
                          <a:latin typeface="+mn-ea"/>
                          <a:ea typeface="+mn-ea"/>
                        </a:rPr>
                        <a:t>円／月</a:t>
                      </a:r>
                    </a:p>
                  </a:txBody>
                  <a:tcPr anchor="ctr"/>
                </a:tc>
                <a:extLst>
                  <a:ext uri="{0D108BD9-81ED-4DB2-BD59-A6C34878D82A}">
                    <a16:rowId xmlns:a16="http://schemas.microsoft.com/office/drawing/2014/main" val="1649601870"/>
                  </a:ext>
                </a:extLst>
              </a:tr>
              <a:tr h="351119">
                <a:tc rowSpan="2">
                  <a:txBody>
                    <a:bodyPr/>
                    <a:lstStyle/>
                    <a:p>
                      <a:pPr algn="ctr"/>
                      <a:r>
                        <a:rPr kumimoji="1" lang="en-US" altLang="ja-JP" sz="1400" b="1" dirty="0"/>
                        <a:t>2</a:t>
                      </a:r>
                      <a:endParaRPr kumimoji="1" lang="ja-JP" altLang="en-US" sz="1400" b="1" dirty="0"/>
                    </a:p>
                  </a:txBody>
                  <a:tcPr anchor="ctr">
                    <a:solidFill>
                      <a:srgbClr val="CCFFFF"/>
                    </a:solidFill>
                  </a:tcPr>
                </a:tc>
                <a:tc rowSpan="2">
                  <a:txBody>
                    <a:bodyPr/>
                    <a:lstStyle/>
                    <a:p>
                      <a:pPr algn="ctr"/>
                      <a:r>
                        <a:rPr kumimoji="1" lang="ja-JP" altLang="en-US" sz="1400" b="1" dirty="0"/>
                        <a:t>会社への電話を</a:t>
                      </a:r>
                      <a:endParaRPr kumimoji="1" lang="en-US" altLang="ja-JP" sz="1400" b="1" dirty="0"/>
                    </a:p>
                    <a:p>
                      <a:pPr algn="ctr"/>
                      <a:r>
                        <a:rPr kumimoji="1" lang="ja-JP" altLang="en-US" sz="1400" b="1" dirty="0"/>
                        <a:t>自宅に転送</a:t>
                      </a:r>
                      <a:endParaRPr kumimoji="1" lang="en-US" altLang="ja-JP" sz="1400" b="1" dirty="0"/>
                    </a:p>
                  </a:txBody>
                  <a:tcPr anchor="ctr"/>
                </a:tc>
                <a:tc>
                  <a:txBody>
                    <a:bodyPr/>
                    <a:lstStyle/>
                    <a:p>
                      <a:pPr algn="ctr"/>
                      <a:r>
                        <a:rPr lang="en-US" altLang="ja-JP" sz="1400" b="1" dirty="0">
                          <a:latin typeface="+mn-ea"/>
                          <a:ea typeface="+mn-ea"/>
                        </a:rPr>
                        <a:t>NTT </a:t>
                      </a:r>
                      <a:r>
                        <a:rPr lang="ja-JP" altLang="en-US" sz="1400" b="1" dirty="0">
                          <a:latin typeface="+mn-ea"/>
                          <a:ea typeface="+mn-ea"/>
                        </a:rPr>
                        <a:t>コム</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algn="ctr"/>
                      <a:r>
                        <a:rPr lang="en-US" altLang="ja-JP" sz="1400" b="1" dirty="0">
                          <a:latin typeface="+mn-ea"/>
                          <a:ea typeface="+mn-ea"/>
                        </a:rPr>
                        <a:t>10,000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pPr algn="ctr"/>
                      <a:endParaRPr lang="ja-JP" altLang="en-US" sz="1400" b="1" dirty="0">
                        <a:latin typeface="+mn-ea"/>
                        <a:ea typeface="+mn-ea"/>
                      </a:endParaRPr>
                    </a:p>
                  </a:txBody>
                  <a:tcPr anchor="ctr">
                    <a:lnB w="12700" cap="flat" cmpd="sng" algn="ctr">
                      <a:solidFill>
                        <a:schemeClr val="tx1"/>
                      </a:solidFill>
                      <a:prstDash val="solid"/>
                      <a:round/>
                      <a:headEnd type="none" w="med" len="med"/>
                      <a:tailEnd type="none" w="med" len="med"/>
                    </a:lnB>
                  </a:tcPr>
                </a:tc>
                <a:tc>
                  <a:txBody>
                    <a:bodyPr/>
                    <a:lstStyle/>
                    <a:p>
                      <a:pPr marL="0" indent="0" algn="ctr">
                        <a:buFontTx/>
                        <a:buNone/>
                      </a:pPr>
                      <a:r>
                        <a:rPr kumimoji="1" lang="en-US" altLang="ja-JP" sz="1400" b="1" dirty="0">
                          <a:latin typeface="+mn-ea"/>
                          <a:ea typeface="+mn-ea"/>
                        </a:rPr>
                        <a:t>5,000</a:t>
                      </a:r>
                      <a:r>
                        <a:rPr kumimoji="1" lang="ja-JP" altLang="en-US" sz="1400" b="1" dirty="0">
                          <a:latin typeface="+mn-ea"/>
                          <a:ea typeface="+mn-ea"/>
                        </a:rPr>
                        <a:t>円　＋　</a:t>
                      </a:r>
                      <a:r>
                        <a:rPr kumimoji="1" lang="en-US" altLang="ja-JP" sz="1400" b="1" dirty="0">
                          <a:latin typeface="+mn-ea"/>
                          <a:ea typeface="+mn-ea"/>
                        </a:rPr>
                        <a:t>500</a:t>
                      </a:r>
                      <a:r>
                        <a:rPr kumimoji="1" lang="ja-JP" altLang="en-US" sz="1400" b="1" dirty="0">
                          <a:latin typeface="+mn-ea"/>
                          <a:ea typeface="+mn-ea"/>
                        </a:rPr>
                        <a:t>円／ユーザー</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6037523"/>
                  </a:ext>
                </a:extLst>
              </a:tr>
              <a:tr h="351119">
                <a:tc vMerge="1">
                  <a:txBody>
                    <a:bodyPr/>
                    <a:lstStyle/>
                    <a:p>
                      <a:endParaRPr kumimoji="1" lang="ja-JP" altLang="en-US"/>
                    </a:p>
                  </a:txBody>
                  <a:tcPr/>
                </a:tc>
                <a:tc vMerge="1">
                  <a:txBody>
                    <a:bodyPr/>
                    <a:lstStyle/>
                    <a:p>
                      <a:endParaRPr kumimoji="1" lang="ja-JP" altLang="en-US"/>
                    </a:p>
                  </a:txBody>
                  <a:tcPr/>
                </a:tc>
                <a:tc>
                  <a:txBody>
                    <a:bodyPr/>
                    <a:lstStyle/>
                    <a:p>
                      <a:pPr algn="ctr"/>
                      <a:r>
                        <a:rPr lang="ja-JP" altLang="en-US" sz="1400" b="1" dirty="0">
                          <a:latin typeface="+mn-ea"/>
                          <a:ea typeface="+mn-ea"/>
                        </a:rPr>
                        <a:t>プロディクト</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pPr algn="ctr"/>
                      <a:r>
                        <a:rPr lang="en-US" altLang="ja-JP" sz="1400" b="1" dirty="0">
                          <a:latin typeface="+mn-ea"/>
                          <a:ea typeface="+mn-ea"/>
                        </a:rPr>
                        <a:t>20,000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a:endParaRPr lang="ja-JP" altLang="en-US" sz="1400" b="1" dirty="0">
                        <a:latin typeface="+mn-ea"/>
                        <a:ea typeface="+mn-ea"/>
                      </a:endParaRPr>
                    </a:p>
                  </a:txBody>
                  <a:tcPr anchor="ctr">
                    <a:lnT w="12700" cap="flat" cmpd="sng" algn="ctr">
                      <a:solidFill>
                        <a:schemeClr val="tx1"/>
                      </a:solidFill>
                      <a:prstDash val="solid"/>
                      <a:round/>
                      <a:headEnd type="none" w="med" len="med"/>
                      <a:tailEnd type="none" w="med" len="med"/>
                    </a:lnT>
                  </a:tcPr>
                </a:tc>
                <a:tc>
                  <a:txBody>
                    <a:bodyPr/>
                    <a:lstStyle/>
                    <a:p>
                      <a:pPr marL="0" indent="0" algn="ctr">
                        <a:buFontTx/>
                        <a:buNone/>
                      </a:pPr>
                      <a:r>
                        <a:rPr kumimoji="1" lang="en-US" altLang="ja-JP" sz="1400" b="1" dirty="0">
                          <a:latin typeface="+mn-ea"/>
                          <a:ea typeface="+mn-ea"/>
                        </a:rPr>
                        <a:t>4,500</a:t>
                      </a:r>
                      <a:r>
                        <a:rPr kumimoji="1" lang="ja-JP" altLang="en-US" sz="1400" b="1" dirty="0">
                          <a:latin typeface="+mn-ea"/>
                          <a:ea typeface="+mn-ea"/>
                        </a:rPr>
                        <a:t>円　＋　</a:t>
                      </a:r>
                      <a:r>
                        <a:rPr kumimoji="1" lang="en-US" altLang="ja-JP" sz="1400" b="1" dirty="0">
                          <a:latin typeface="+mn-ea"/>
                          <a:ea typeface="+mn-ea"/>
                        </a:rPr>
                        <a:t>350</a:t>
                      </a:r>
                      <a:r>
                        <a:rPr kumimoji="1" lang="ja-JP" altLang="en-US" sz="1400" b="1" dirty="0">
                          <a:latin typeface="+mn-ea"/>
                          <a:ea typeface="+mn-ea"/>
                        </a:rPr>
                        <a:t>円／ユーザー</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16238969"/>
                  </a:ext>
                </a:extLst>
              </a:tr>
              <a:tr h="351119">
                <a:tc rowSpan="2">
                  <a:txBody>
                    <a:bodyPr/>
                    <a:lstStyle/>
                    <a:p>
                      <a:pPr algn="ctr"/>
                      <a:r>
                        <a:rPr kumimoji="1" lang="en-US" altLang="ja-JP" sz="1400" b="1" dirty="0"/>
                        <a:t>3</a:t>
                      </a:r>
                      <a:endParaRPr kumimoji="1" lang="ja-JP" altLang="en-US" sz="1400" b="1" dirty="0"/>
                    </a:p>
                  </a:txBody>
                  <a:tcPr anchor="ctr">
                    <a:lnB w="12700" cap="flat" cmpd="sng" algn="ctr">
                      <a:solidFill>
                        <a:schemeClr val="tx1"/>
                      </a:solidFill>
                      <a:prstDash val="solid"/>
                      <a:round/>
                      <a:headEnd type="none" w="med" len="med"/>
                      <a:tailEnd type="none" w="med" len="med"/>
                    </a:lnB>
                    <a:solidFill>
                      <a:srgbClr val="CCFFFF"/>
                    </a:solidFill>
                  </a:tcPr>
                </a:tc>
                <a:tc rowSpan="2">
                  <a:txBody>
                    <a:bodyPr/>
                    <a:lstStyle/>
                    <a:p>
                      <a:pPr marL="0" indent="0" algn="ctr">
                        <a:buFontTx/>
                        <a:buNone/>
                      </a:pPr>
                      <a:r>
                        <a:rPr kumimoji="1" lang="ja-JP" altLang="en-US" sz="1400" b="1" dirty="0"/>
                        <a:t>自宅から社内業務</a:t>
                      </a:r>
                      <a:br>
                        <a:rPr kumimoji="1" lang="en-US" altLang="ja-JP" sz="1400" b="1" dirty="0"/>
                      </a:br>
                      <a:r>
                        <a:rPr kumimoji="1" lang="ja-JP" altLang="en-US" sz="1400" b="1" dirty="0"/>
                        <a:t>実施</a:t>
                      </a:r>
                      <a:endParaRPr kumimoji="1" lang="en-US" altLang="ja-JP" sz="1400" b="1"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ja-JP" sz="1400" b="1" dirty="0">
                          <a:latin typeface="+mn-ea"/>
                          <a:ea typeface="+mn-ea"/>
                        </a:rPr>
                        <a:t>Team Viewer</a:t>
                      </a:r>
                      <a:endParaRPr lang="ja-JP" altLang="en-US" sz="1400" b="1" dirty="0">
                        <a:latin typeface="+mn-ea"/>
                        <a:ea typeface="+mn-ea"/>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algn="ctr"/>
                      <a:r>
                        <a:rPr lang="ja-JP" altLang="en-US" sz="1400" b="1" dirty="0">
                          <a:latin typeface="+mn-ea"/>
                          <a:ea typeface="+mn-ea"/>
                        </a:rPr>
                        <a:t>無料</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pPr algn="ctr"/>
                      <a:endParaRPr lang="ja-JP" altLang="en-US" sz="1400" b="1" dirty="0">
                        <a:latin typeface="+mn-ea"/>
                        <a:ea typeface="+mn-ea"/>
                      </a:endParaRPr>
                    </a:p>
                  </a:txBody>
                  <a:tcPr anchor="ctr">
                    <a:lnB w="12700" cap="flat" cmpd="sng" algn="ctr">
                      <a:solidFill>
                        <a:schemeClr val="tx1"/>
                      </a:solidFill>
                      <a:prstDash val="solid"/>
                      <a:round/>
                      <a:headEnd type="none" w="med" len="med"/>
                      <a:tailEnd type="none" w="med" len="med"/>
                    </a:lnB>
                  </a:tcPr>
                </a:tc>
                <a:tc>
                  <a:txBody>
                    <a:bodyPr/>
                    <a:lstStyle/>
                    <a:p>
                      <a:pPr marL="0" indent="0" algn="ctr">
                        <a:buFontTx/>
                        <a:buNone/>
                      </a:pPr>
                      <a:r>
                        <a:rPr kumimoji="1" lang="en-US" altLang="ja-JP" sz="1400" b="1" dirty="0">
                          <a:latin typeface="+mn-ea"/>
                          <a:ea typeface="+mn-ea"/>
                        </a:rPr>
                        <a:t>2,000-9,000</a:t>
                      </a:r>
                      <a:r>
                        <a:rPr kumimoji="1" lang="ja-JP" altLang="en-US" sz="1400" b="1" dirty="0">
                          <a:latin typeface="+mn-ea"/>
                          <a:ea typeface="+mn-ea"/>
                        </a:rPr>
                        <a:t>円／月</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65778"/>
                  </a:ext>
                </a:extLst>
              </a:tr>
              <a:tr h="351119">
                <a:tc vMerge="1">
                  <a:txBody>
                    <a:bodyPr/>
                    <a:lstStyle/>
                    <a:p>
                      <a:endParaRPr kumimoji="1" lang="ja-JP" altLang="en-US"/>
                    </a:p>
                  </a:txBody>
                  <a:tcPr/>
                </a:tc>
                <a:tc vMerge="1">
                  <a:txBody>
                    <a:bodyPr/>
                    <a:lstStyle/>
                    <a:p>
                      <a:endParaRPr kumimoji="1" lang="ja-JP" altLang="en-US"/>
                    </a:p>
                  </a:txBody>
                  <a:tcPr/>
                </a:tc>
                <a:tc>
                  <a:txBody>
                    <a:bodyPr/>
                    <a:lstStyle/>
                    <a:p>
                      <a:pPr algn="ctr"/>
                      <a:r>
                        <a:rPr lang="en-US" altLang="ja-JP" sz="1400" b="1" dirty="0">
                          <a:latin typeface="+mn-ea"/>
                          <a:ea typeface="+mn-ea"/>
                        </a:rPr>
                        <a:t>VMware</a:t>
                      </a:r>
                      <a:endParaRPr lang="ja-JP" altLang="en-US" sz="1400" b="1" dirty="0">
                        <a:latin typeface="+mn-ea"/>
                        <a:ea typeface="+mn-ea"/>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ja-JP" altLang="en-US" sz="1400" b="1" dirty="0">
                          <a:latin typeface="+mn-ea"/>
                          <a:ea typeface="+mn-ea"/>
                        </a:rPr>
                        <a:t>無料</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ja-JP" altLang="en-US" sz="1400" b="1" dirty="0">
                        <a:latin typeface="+mn-ea"/>
                        <a:ea typeface="+mn-ea"/>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Tx/>
                        <a:buNone/>
                      </a:pPr>
                      <a:r>
                        <a:rPr kumimoji="1" lang="en-US" altLang="ja-JP" sz="1400" b="1" dirty="0">
                          <a:latin typeface="+mn-ea"/>
                          <a:ea typeface="+mn-ea"/>
                        </a:rPr>
                        <a:t>3,116</a:t>
                      </a:r>
                      <a:r>
                        <a:rPr kumimoji="1" lang="ja-JP" altLang="en-US" sz="1400" b="1" dirty="0">
                          <a:latin typeface="+mn-ea"/>
                          <a:ea typeface="+mn-ea"/>
                        </a:rPr>
                        <a:t>ドル／ユーザー・年</a:t>
                      </a:r>
                      <a:endParaRPr kumimoji="1" lang="en-US" altLang="ja-JP" sz="1400" b="1" dirty="0">
                        <a:latin typeface="+mn-ea"/>
                        <a:ea typeface="+mn-ea"/>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623719"/>
                  </a:ext>
                </a:extLst>
              </a:tr>
              <a:tr h="351119">
                <a:tc rowSpan="2">
                  <a:txBody>
                    <a:bodyPr/>
                    <a:lstStyle/>
                    <a:p>
                      <a:pPr algn="ctr"/>
                      <a:r>
                        <a:rPr kumimoji="1" lang="en-US" altLang="ja-JP" sz="1400" b="1" dirty="0"/>
                        <a:t>4</a:t>
                      </a:r>
                      <a:endParaRPr kumimoji="1" lang="ja-JP" altLang="en-US" sz="1400" b="1" dirty="0"/>
                    </a:p>
                  </a:txBody>
                  <a:tcPr anchor="ctr">
                    <a:lnT w="12700" cap="flat" cmpd="sng" algn="ctr">
                      <a:solidFill>
                        <a:schemeClr val="tx1"/>
                      </a:solidFill>
                      <a:prstDash val="solid"/>
                      <a:round/>
                      <a:headEnd type="none" w="med" len="med"/>
                      <a:tailEnd type="none" w="med" len="med"/>
                    </a:lnT>
                    <a:solidFill>
                      <a:srgbClr val="CCFFFF"/>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t>自宅でメールを処理</a:t>
                      </a:r>
                      <a:endParaRPr kumimoji="1" lang="en-US" altLang="ja-JP" sz="1400" b="1" dirty="0"/>
                    </a:p>
                  </a:txBody>
                  <a:tcPr anchor="ctr">
                    <a:lnT w="12700" cap="flat" cmpd="sng" algn="ctr">
                      <a:solidFill>
                        <a:schemeClr val="tx1"/>
                      </a:solidFill>
                      <a:prstDash val="solid"/>
                      <a:round/>
                      <a:headEnd type="none" w="med" len="med"/>
                      <a:tailEnd type="none" w="med" len="med"/>
                    </a:lnT>
                  </a:tcPr>
                </a:tc>
                <a:tc rowSpan="2" gridSpan="3">
                  <a:txBody>
                    <a:bodyPr/>
                    <a:lstStyle/>
                    <a:p>
                      <a:pPr algn="ctr"/>
                      <a:r>
                        <a:rPr lang="ja-JP" altLang="en-US" sz="1400" b="1" dirty="0">
                          <a:latin typeface="+mn-ea"/>
                          <a:ea typeface="+mn-ea"/>
                        </a:rPr>
                        <a:t>無料が多い</a:t>
                      </a:r>
                    </a:p>
                  </a:txBody>
                  <a:tcPr anchor="ctr">
                    <a:lnT w="1270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pPr algn="ctr"/>
                      <a:endParaRPr lang="ja-JP" altLang="en-US" sz="1400" b="1" dirty="0">
                        <a:latin typeface="+mn-ea"/>
                        <a:ea typeface="+mn-ea"/>
                      </a:endParaRPr>
                    </a:p>
                  </a:txBody>
                  <a:tcPr anchor="ctr">
                    <a:lnT w="12700" cap="flat" cmpd="sng" algn="ctr">
                      <a:solidFill>
                        <a:schemeClr val="tx1"/>
                      </a:solidFill>
                      <a:prstDash val="solid"/>
                      <a:round/>
                      <a:headEnd type="none" w="med" len="med"/>
                      <a:tailEnd type="none" w="med" len="med"/>
                    </a:lnT>
                  </a:tcPr>
                </a:tc>
                <a:tc>
                  <a:txBody>
                    <a:bodyPr/>
                    <a:lstStyle/>
                    <a:p>
                      <a:pPr marL="0" indent="0" algn="ctr">
                        <a:buFontTx/>
                        <a:buNone/>
                      </a:pPr>
                      <a:r>
                        <a:rPr kumimoji="1" lang="en-US" altLang="ja-JP" sz="1400" b="1" dirty="0">
                          <a:latin typeface="+mn-ea"/>
                          <a:ea typeface="+mn-ea"/>
                        </a:rPr>
                        <a:t>Microsoft 365</a:t>
                      </a:r>
                      <a:r>
                        <a:rPr kumimoji="1" lang="ja-JP" altLang="en-US" sz="1400" b="1" dirty="0">
                          <a:latin typeface="+mn-ea"/>
                          <a:ea typeface="+mn-ea"/>
                        </a:rPr>
                        <a:t>：</a:t>
                      </a:r>
                      <a:r>
                        <a:rPr kumimoji="1" lang="en-US" altLang="ja-JP" sz="1400" b="1" dirty="0">
                          <a:latin typeface="+mn-ea"/>
                          <a:ea typeface="+mn-ea"/>
                        </a:rPr>
                        <a:t>1,360</a:t>
                      </a:r>
                      <a:r>
                        <a:rPr kumimoji="1" lang="ja-JP" altLang="en-US" sz="1400" b="1" dirty="0">
                          <a:latin typeface="+mn-ea"/>
                          <a:ea typeface="+mn-ea"/>
                        </a:rPr>
                        <a:t>円／ユーザー・月</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4005968"/>
                  </a:ext>
                </a:extLst>
              </a:tr>
              <a:tr h="351119">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indent="0" algn="ctr">
                        <a:buFontTx/>
                        <a:buNone/>
                      </a:pPr>
                      <a:r>
                        <a:rPr kumimoji="1" lang="en-US" altLang="ja-JP" sz="1400" b="1" dirty="0">
                          <a:latin typeface="+mn-ea"/>
                          <a:ea typeface="+mn-ea"/>
                        </a:rPr>
                        <a:t>G Suite</a:t>
                      </a:r>
                      <a:r>
                        <a:rPr kumimoji="1" lang="ja-JP" altLang="en-US" sz="1400" b="1" dirty="0">
                          <a:latin typeface="+mn-ea"/>
                          <a:ea typeface="+mn-ea"/>
                        </a:rPr>
                        <a:t>：</a:t>
                      </a:r>
                      <a:r>
                        <a:rPr kumimoji="1" lang="en-US" altLang="ja-JP" sz="1400" b="1" dirty="0">
                          <a:latin typeface="+mn-ea"/>
                          <a:ea typeface="+mn-ea"/>
                        </a:rPr>
                        <a:t>680-1,360</a:t>
                      </a:r>
                      <a:r>
                        <a:rPr kumimoji="1" lang="ja-JP" altLang="en-US" sz="1400" b="1" dirty="0">
                          <a:latin typeface="+mn-ea"/>
                          <a:ea typeface="+mn-ea"/>
                        </a:rPr>
                        <a:t>円／ユーザー・月</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71196825"/>
                  </a:ext>
                </a:extLst>
              </a:tr>
              <a:tr h="702238">
                <a:tc>
                  <a:txBody>
                    <a:bodyPr/>
                    <a:lstStyle/>
                    <a:p>
                      <a:pPr algn="ctr"/>
                      <a:r>
                        <a:rPr kumimoji="1" lang="en-US" altLang="ja-JP" sz="1400" b="1" dirty="0"/>
                        <a:t>5</a:t>
                      </a:r>
                      <a:endParaRPr kumimoji="1" lang="ja-JP" altLang="en-US" sz="1400" b="1" dirty="0"/>
                    </a:p>
                  </a:txBody>
                  <a:tcPr anchor="ctr">
                    <a:solidFill>
                      <a:srgbClr val="CCFFFF"/>
                    </a:solidFill>
                  </a:tcPr>
                </a:tc>
                <a:tc>
                  <a:txBody>
                    <a:bodyPr/>
                    <a:lstStyle/>
                    <a:p>
                      <a:pPr algn="ctr"/>
                      <a:r>
                        <a:rPr kumimoji="1" lang="ja-JP" altLang="en-US" sz="1400" b="1" dirty="0"/>
                        <a:t>リモートで商談</a:t>
                      </a:r>
                    </a:p>
                  </a:txBody>
                  <a:tcPr anchor="ctr"/>
                </a:tc>
                <a:tc gridSpan="2">
                  <a:txBody>
                    <a:bodyPr/>
                    <a:lstStyle/>
                    <a:p>
                      <a:pPr algn="ctr"/>
                      <a:r>
                        <a:rPr lang="en-US" altLang="ja-JP" sz="1400" b="1" dirty="0">
                          <a:latin typeface="+mn-ea"/>
                          <a:ea typeface="+mn-ea"/>
                        </a:rPr>
                        <a:t>VCRM</a:t>
                      </a:r>
                      <a:endParaRPr lang="ja-JP" altLang="en-US" sz="1400" b="1" dirty="0">
                        <a:latin typeface="+mn-ea"/>
                        <a:ea typeface="+mn-ea"/>
                      </a:endParaRPr>
                    </a:p>
                  </a:txBody>
                  <a:tcPr anchor="ctr">
                    <a:lnR w="12700" cap="flat" cmpd="sng" algn="ctr">
                      <a:solidFill>
                        <a:schemeClr val="tx1"/>
                      </a:solidFill>
                      <a:prstDash val="solid"/>
                      <a:round/>
                      <a:headEnd type="none" w="med" len="med"/>
                      <a:tailEnd type="none" w="med" len="med"/>
                    </a:lnR>
                  </a:tcPr>
                </a:tc>
                <a:tc hMerge="1">
                  <a:txBody>
                    <a:bodyPr/>
                    <a:lstStyle/>
                    <a:p>
                      <a:pPr algn="ctr"/>
                      <a:r>
                        <a:rPr lang="en-US" altLang="ja-JP" sz="1400" b="1" dirty="0">
                          <a:latin typeface="+mn-ea"/>
                          <a:ea typeface="+mn-ea"/>
                        </a:rPr>
                        <a:t>9,8000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tcPr>
                </a:tc>
                <a:tc>
                  <a:txBody>
                    <a:bodyPr/>
                    <a:lstStyle/>
                    <a:p>
                      <a:pPr algn="ctr"/>
                      <a:r>
                        <a:rPr lang="en-US" altLang="ja-JP" sz="1400" b="1">
                          <a:latin typeface="+mn-ea"/>
                          <a:ea typeface="+mn-ea"/>
                        </a:rPr>
                        <a:t>9,8000</a:t>
                      </a:r>
                      <a:r>
                        <a:rPr lang="ja-JP" altLang="en-US" sz="1400" b="1">
                          <a:latin typeface="+mn-ea"/>
                          <a:ea typeface="+mn-ea"/>
                        </a:rPr>
                        <a:t>円</a:t>
                      </a:r>
                      <a:endParaRPr lang="ja-JP" altLang="en-US" sz="1400" b="1" dirty="0">
                        <a:latin typeface="+mn-ea"/>
                        <a:ea typeface="+mn-ea"/>
                      </a:endParaRPr>
                    </a:p>
                  </a:txBody>
                  <a:tcPr anchor="ctr">
                    <a:lnL w="12700" cap="flat" cmpd="sng" algn="ctr">
                      <a:solidFill>
                        <a:schemeClr val="tx1"/>
                      </a:solidFill>
                      <a:prstDash val="solid"/>
                      <a:round/>
                      <a:headEnd type="none" w="med" len="med"/>
                      <a:tailEnd type="none" w="med" len="med"/>
                    </a:lnL>
                  </a:tcPr>
                </a:tc>
                <a:tc>
                  <a:txBody>
                    <a:bodyPr/>
                    <a:lstStyle/>
                    <a:p>
                      <a:pPr marL="0" indent="0" algn="ctr">
                        <a:buFontTx/>
                        <a:buNone/>
                      </a:pPr>
                      <a:r>
                        <a:rPr kumimoji="1" lang="en-US" altLang="ja-JP" sz="1400" b="1" dirty="0">
                          <a:latin typeface="+mn-ea"/>
                          <a:ea typeface="+mn-ea"/>
                        </a:rPr>
                        <a:t>4ID</a:t>
                      </a:r>
                      <a:r>
                        <a:rPr kumimoji="1" lang="ja-JP" altLang="en-US" sz="1400" b="1" dirty="0">
                          <a:latin typeface="+mn-ea"/>
                          <a:ea typeface="+mn-ea"/>
                        </a:rPr>
                        <a:t>まで</a:t>
                      </a:r>
                      <a:r>
                        <a:rPr kumimoji="1" lang="en-US" altLang="ja-JP" sz="1400" b="1" dirty="0">
                          <a:latin typeface="+mn-ea"/>
                          <a:ea typeface="+mn-ea"/>
                        </a:rPr>
                        <a:t>36,000</a:t>
                      </a:r>
                      <a:r>
                        <a:rPr kumimoji="1" lang="ja-JP" altLang="en-US" sz="1400" b="1" dirty="0">
                          <a:latin typeface="+mn-ea"/>
                          <a:ea typeface="+mn-ea"/>
                        </a:rPr>
                        <a:t>円</a:t>
                      </a:r>
                      <a:endParaRPr kumimoji="1" lang="en-US" altLang="ja-JP" sz="1400" b="1" dirty="0">
                        <a:latin typeface="+mn-ea"/>
                        <a:ea typeface="+mn-ea"/>
                      </a:endParaRPr>
                    </a:p>
                    <a:p>
                      <a:pPr marL="0" indent="0" algn="ctr">
                        <a:buFontTx/>
                        <a:buNone/>
                      </a:pPr>
                      <a:r>
                        <a:rPr kumimoji="1" lang="ja-JP" altLang="en-US" sz="1400" b="1" dirty="0">
                          <a:latin typeface="+mn-ea"/>
                          <a:ea typeface="+mn-ea"/>
                        </a:rPr>
                        <a:t>以降</a:t>
                      </a:r>
                      <a:r>
                        <a:rPr kumimoji="1" lang="en-US" altLang="ja-JP" sz="1400" b="1" dirty="0">
                          <a:latin typeface="+mn-ea"/>
                          <a:ea typeface="+mn-ea"/>
                        </a:rPr>
                        <a:t>1ID</a:t>
                      </a:r>
                      <a:r>
                        <a:rPr kumimoji="1" lang="ja-JP" altLang="en-US" sz="1400" b="1" dirty="0">
                          <a:latin typeface="+mn-ea"/>
                          <a:ea typeface="+mn-ea"/>
                        </a:rPr>
                        <a:t>毎</a:t>
                      </a:r>
                      <a:r>
                        <a:rPr kumimoji="1" lang="en-US" altLang="ja-JP" sz="1400" b="1" dirty="0">
                          <a:latin typeface="+mn-ea"/>
                          <a:ea typeface="+mn-ea"/>
                        </a:rPr>
                        <a:t>9,000</a:t>
                      </a:r>
                      <a:r>
                        <a:rPr kumimoji="1" lang="ja-JP" altLang="en-US" sz="1400" b="1" dirty="0">
                          <a:latin typeface="+mn-ea"/>
                          <a:ea typeface="+mn-ea"/>
                        </a:rPr>
                        <a:t>円</a:t>
                      </a:r>
                    </a:p>
                  </a:txBody>
                  <a:tcPr anchor="ctr"/>
                </a:tc>
                <a:extLst>
                  <a:ext uri="{0D108BD9-81ED-4DB2-BD59-A6C34878D82A}">
                    <a16:rowId xmlns:a16="http://schemas.microsoft.com/office/drawing/2014/main" val="2424366817"/>
                  </a:ext>
                </a:extLst>
              </a:tr>
              <a:tr h="702238">
                <a:tc>
                  <a:txBody>
                    <a:bodyPr/>
                    <a:lstStyle/>
                    <a:p>
                      <a:pPr algn="ctr"/>
                      <a:r>
                        <a:rPr kumimoji="1" lang="en-US" altLang="ja-JP" sz="1400" b="1" dirty="0"/>
                        <a:t>6</a:t>
                      </a:r>
                      <a:endParaRPr kumimoji="1" lang="ja-JP" altLang="en-US" sz="1400" b="1" dirty="0"/>
                    </a:p>
                  </a:txBody>
                  <a:tcPr anchor="ctr">
                    <a:solidFill>
                      <a:srgbClr val="CCFFFF"/>
                    </a:solidFill>
                  </a:tcPr>
                </a:tc>
                <a:tc>
                  <a:txBody>
                    <a:bodyPr/>
                    <a:lstStyle/>
                    <a:p>
                      <a:pPr algn="ctr"/>
                      <a:r>
                        <a:rPr kumimoji="1" lang="ja-JP" altLang="en-US" sz="1400" b="1" dirty="0"/>
                        <a:t>会社の</a:t>
                      </a:r>
                      <a:r>
                        <a:rPr kumimoji="1" lang="en-US" altLang="ja-JP" sz="1400" b="1" dirty="0"/>
                        <a:t>Fax</a:t>
                      </a:r>
                      <a:r>
                        <a:rPr kumimoji="1" lang="ja-JP" altLang="en-US" sz="1400" b="1" dirty="0"/>
                        <a:t>を</a:t>
                      </a:r>
                      <a:endParaRPr kumimoji="1" lang="en-US" altLang="ja-JP" sz="1400" b="1" dirty="0"/>
                    </a:p>
                    <a:p>
                      <a:pPr algn="ctr"/>
                      <a:r>
                        <a:rPr kumimoji="1" lang="ja-JP" altLang="en-US" sz="1400" b="1" dirty="0"/>
                        <a:t>自宅に転送</a:t>
                      </a:r>
                    </a:p>
                  </a:txBody>
                  <a:tcPr anchor="ctr"/>
                </a:tc>
                <a:tc gridSpan="2">
                  <a:txBody>
                    <a:bodyPr/>
                    <a:lstStyle/>
                    <a:p>
                      <a:pPr algn="ctr"/>
                      <a:r>
                        <a:rPr lang="en-US" altLang="ja-JP" sz="1400" b="1" dirty="0">
                          <a:latin typeface="+mn-ea"/>
                          <a:ea typeface="+mn-ea"/>
                        </a:rPr>
                        <a:t>eFax</a:t>
                      </a:r>
                      <a:endParaRPr lang="ja-JP" altLang="en-US" sz="1400" b="1" dirty="0">
                        <a:latin typeface="+mn-ea"/>
                        <a:ea typeface="+mn-ea"/>
                      </a:endParaRPr>
                    </a:p>
                  </a:txBody>
                  <a:tcPr anchor="ctr">
                    <a:lnR w="12700" cap="flat" cmpd="sng" algn="ctr">
                      <a:solidFill>
                        <a:schemeClr val="tx1"/>
                      </a:solidFill>
                      <a:prstDash val="solid"/>
                      <a:round/>
                      <a:headEnd type="none" w="med" len="med"/>
                      <a:tailEnd type="none" w="med" len="med"/>
                    </a:lnR>
                  </a:tcPr>
                </a:tc>
                <a:tc hMerge="1">
                  <a:txBody>
                    <a:bodyPr/>
                    <a:lstStyle/>
                    <a:p>
                      <a:pPr algn="ctr"/>
                      <a:r>
                        <a:rPr lang="en-US" altLang="ja-JP" sz="1400" b="1" dirty="0">
                          <a:latin typeface="+mn-ea"/>
                          <a:ea typeface="+mn-ea"/>
                        </a:rPr>
                        <a:t>1,000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tcPr>
                </a:tc>
                <a:tc>
                  <a:txBody>
                    <a:bodyPr/>
                    <a:lstStyle/>
                    <a:p>
                      <a:pPr algn="ctr"/>
                      <a:r>
                        <a:rPr lang="en-US" altLang="ja-JP" sz="1400" b="1">
                          <a:latin typeface="+mn-ea"/>
                          <a:ea typeface="+mn-ea"/>
                        </a:rPr>
                        <a:t>1,000</a:t>
                      </a:r>
                      <a:r>
                        <a:rPr lang="ja-JP" altLang="en-US" sz="1400" b="1">
                          <a:latin typeface="+mn-ea"/>
                          <a:ea typeface="+mn-ea"/>
                        </a:rPr>
                        <a:t>円</a:t>
                      </a:r>
                      <a:endParaRPr lang="ja-JP" altLang="en-US" sz="1400" b="1" dirty="0">
                        <a:latin typeface="+mn-ea"/>
                        <a:ea typeface="+mn-ea"/>
                      </a:endParaRPr>
                    </a:p>
                  </a:txBody>
                  <a:tcPr anchor="ctr">
                    <a:lnL w="12700" cap="flat" cmpd="sng" algn="ctr">
                      <a:solidFill>
                        <a:schemeClr val="tx1"/>
                      </a:solidFill>
                      <a:prstDash val="solid"/>
                      <a:round/>
                      <a:headEnd type="none" w="med" len="med"/>
                      <a:tailEnd type="none" w="med" len="med"/>
                    </a:lnL>
                  </a:tcPr>
                </a:tc>
                <a:tc>
                  <a:txBody>
                    <a:bodyPr/>
                    <a:lstStyle/>
                    <a:p>
                      <a:pPr marL="0" indent="0" algn="ctr">
                        <a:buFontTx/>
                        <a:buNone/>
                      </a:pPr>
                      <a:r>
                        <a:rPr kumimoji="1" lang="ja-JP" altLang="en-US" sz="1400" b="1" dirty="0">
                          <a:latin typeface="+mn-ea"/>
                          <a:ea typeface="+mn-ea"/>
                        </a:rPr>
                        <a:t>基本送受信とも</a:t>
                      </a:r>
                      <a:r>
                        <a:rPr kumimoji="1" lang="en-US" altLang="ja-JP" sz="1400" b="1" dirty="0">
                          <a:latin typeface="+mn-ea"/>
                          <a:ea typeface="+mn-ea"/>
                        </a:rPr>
                        <a:t>150</a:t>
                      </a:r>
                      <a:r>
                        <a:rPr kumimoji="1" lang="ja-JP" altLang="en-US" sz="1400" b="1" dirty="0">
                          <a:latin typeface="+mn-ea"/>
                          <a:ea typeface="+mn-ea"/>
                        </a:rPr>
                        <a:t>枚まで</a:t>
                      </a:r>
                      <a:r>
                        <a:rPr kumimoji="1" lang="en-US" altLang="ja-JP" sz="1400" b="1" dirty="0">
                          <a:latin typeface="+mn-ea"/>
                          <a:ea typeface="+mn-ea"/>
                        </a:rPr>
                        <a:t>1,500</a:t>
                      </a:r>
                      <a:r>
                        <a:rPr kumimoji="1" lang="ja-JP" altLang="en-US" sz="1400" b="1" dirty="0">
                          <a:latin typeface="+mn-ea"/>
                          <a:ea typeface="+mn-ea"/>
                        </a:rPr>
                        <a:t>円</a:t>
                      </a:r>
                      <a:endParaRPr kumimoji="1" lang="en-US" altLang="ja-JP" sz="1400" b="1" dirty="0">
                        <a:latin typeface="+mn-ea"/>
                        <a:ea typeface="+mn-ea"/>
                      </a:endParaRPr>
                    </a:p>
                    <a:p>
                      <a:pPr marL="0" indent="0" algn="ctr">
                        <a:buFontTx/>
                        <a:buNone/>
                      </a:pPr>
                      <a:r>
                        <a:rPr kumimoji="1" lang="ja-JP" altLang="en-US" sz="1400" b="1" dirty="0">
                          <a:latin typeface="+mn-ea"/>
                          <a:ea typeface="+mn-ea"/>
                        </a:rPr>
                        <a:t>送信：</a:t>
                      </a:r>
                      <a:r>
                        <a:rPr kumimoji="1" lang="en-US" altLang="ja-JP" sz="1400" b="1" dirty="0">
                          <a:latin typeface="+mn-ea"/>
                          <a:ea typeface="+mn-ea"/>
                        </a:rPr>
                        <a:t>151</a:t>
                      </a:r>
                      <a:r>
                        <a:rPr kumimoji="1" lang="ja-JP" altLang="en-US" sz="1400" b="1" dirty="0">
                          <a:latin typeface="+mn-ea"/>
                          <a:ea typeface="+mn-ea"/>
                        </a:rPr>
                        <a:t>枚～　</a:t>
                      </a:r>
                      <a:r>
                        <a:rPr kumimoji="1" lang="en-US" altLang="ja-JP" sz="1400" b="1" dirty="0">
                          <a:latin typeface="+mn-ea"/>
                          <a:ea typeface="+mn-ea"/>
                        </a:rPr>
                        <a:t>10</a:t>
                      </a:r>
                      <a:r>
                        <a:rPr kumimoji="1" lang="ja-JP" altLang="en-US" sz="1400" b="1" dirty="0">
                          <a:latin typeface="+mn-ea"/>
                          <a:ea typeface="+mn-ea"/>
                        </a:rPr>
                        <a:t>円</a:t>
                      </a:r>
                      <a:r>
                        <a:rPr kumimoji="1" lang="en-US" altLang="ja-JP" sz="1400" b="1" dirty="0">
                          <a:latin typeface="+mn-ea"/>
                          <a:ea typeface="+mn-ea"/>
                        </a:rPr>
                        <a:t>/</a:t>
                      </a:r>
                      <a:r>
                        <a:rPr kumimoji="1" lang="ja-JP" altLang="en-US" sz="1400" b="1" dirty="0">
                          <a:latin typeface="+mn-ea"/>
                          <a:ea typeface="+mn-ea"/>
                        </a:rPr>
                        <a:t>枚</a:t>
                      </a:r>
                      <a:endParaRPr kumimoji="1" lang="en-US" altLang="ja-JP" sz="1400" b="1" dirty="0">
                        <a:latin typeface="+mn-ea"/>
                        <a:ea typeface="+mn-ea"/>
                      </a:endParaRPr>
                    </a:p>
                    <a:p>
                      <a:pPr marL="0" indent="0" algn="ctr">
                        <a:buFontTx/>
                        <a:buNone/>
                      </a:pPr>
                      <a:r>
                        <a:rPr kumimoji="1" lang="ja-JP" altLang="en-US" sz="1400" b="1" dirty="0">
                          <a:latin typeface="+mn-ea"/>
                          <a:ea typeface="+mn-ea"/>
                        </a:rPr>
                        <a:t>受信：</a:t>
                      </a:r>
                      <a:r>
                        <a:rPr kumimoji="1" lang="en-US" altLang="ja-JP" sz="1400" b="1" dirty="0">
                          <a:latin typeface="+mn-ea"/>
                          <a:ea typeface="+mn-ea"/>
                        </a:rPr>
                        <a:t>151</a:t>
                      </a:r>
                      <a:r>
                        <a:rPr kumimoji="1" lang="ja-JP" altLang="en-US" sz="1400" b="1" dirty="0">
                          <a:latin typeface="+mn-ea"/>
                          <a:ea typeface="+mn-ea"/>
                        </a:rPr>
                        <a:t>枚～　</a:t>
                      </a:r>
                      <a:r>
                        <a:rPr kumimoji="1" lang="en-US" altLang="ja-JP" sz="1400" b="1" dirty="0">
                          <a:latin typeface="+mn-ea"/>
                          <a:ea typeface="+mn-ea"/>
                        </a:rPr>
                        <a:t>10</a:t>
                      </a:r>
                      <a:r>
                        <a:rPr kumimoji="1" lang="ja-JP" altLang="en-US" sz="1400" b="1" dirty="0">
                          <a:latin typeface="+mn-ea"/>
                          <a:ea typeface="+mn-ea"/>
                        </a:rPr>
                        <a:t>円</a:t>
                      </a:r>
                      <a:r>
                        <a:rPr kumimoji="1" lang="en-US" altLang="ja-JP" sz="1400" b="1" dirty="0">
                          <a:latin typeface="+mn-ea"/>
                          <a:ea typeface="+mn-ea"/>
                        </a:rPr>
                        <a:t>/</a:t>
                      </a:r>
                      <a:r>
                        <a:rPr kumimoji="1" lang="ja-JP" altLang="en-US" sz="1400" b="1" dirty="0">
                          <a:latin typeface="+mn-ea"/>
                          <a:ea typeface="+mn-ea"/>
                        </a:rPr>
                        <a:t>枚</a:t>
                      </a:r>
                    </a:p>
                  </a:txBody>
                  <a:tcPr anchor="ctr"/>
                </a:tc>
                <a:extLst>
                  <a:ext uri="{0D108BD9-81ED-4DB2-BD59-A6C34878D82A}">
                    <a16:rowId xmlns:a16="http://schemas.microsoft.com/office/drawing/2014/main" val="40005206"/>
                  </a:ext>
                </a:extLst>
              </a:tr>
              <a:tr h="351119">
                <a:tc rowSpan="2">
                  <a:txBody>
                    <a:bodyPr/>
                    <a:lstStyle/>
                    <a:p>
                      <a:pPr algn="ctr"/>
                      <a:r>
                        <a:rPr kumimoji="1" lang="en-US" altLang="ja-JP" sz="1400" b="1" dirty="0"/>
                        <a:t>7</a:t>
                      </a:r>
                      <a:endParaRPr kumimoji="1" lang="ja-JP" altLang="en-US" sz="1400" b="1" dirty="0"/>
                    </a:p>
                  </a:txBody>
                  <a:tcPr anchor="ctr">
                    <a:solidFill>
                      <a:srgbClr val="CCFFFF"/>
                    </a:solidFill>
                  </a:tcPr>
                </a:tc>
                <a:tc rowSpan="2">
                  <a:txBody>
                    <a:bodyPr/>
                    <a:lstStyle/>
                    <a:p>
                      <a:pPr algn="ctr"/>
                      <a:r>
                        <a:rPr kumimoji="1" lang="ja-JP" altLang="en-US" sz="1400" b="1" dirty="0"/>
                        <a:t>必用なデータに</a:t>
                      </a:r>
                      <a:endParaRPr kumimoji="1" lang="en-US" altLang="ja-JP" sz="1400" b="1" dirty="0"/>
                    </a:p>
                    <a:p>
                      <a:pPr algn="ctr"/>
                      <a:r>
                        <a:rPr kumimoji="1" lang="ja-JP" altLang="en-US" sz="1400" b="1" dirty="0"/>
                        <a:t>社外からアクセス</a:t>
                      </a:r>
                    </a:p>
                  </a:txBody>
                  <a:tcPr anchor="ctr"/>
                </a:tc>
                <a:tc gridSpan="2">
                  <a:txBody>
                    <a:bodyPr/>
                    <a:lstStyle/>
                    <a:p>
                      <a:pPr algn="ctr"/>
                      <a:r>
                        <a:rPr lang="ja-JP" altLang="en-US" sz="1400" b="1" dirty="0">
                          <a:latin typeface="+mn-ea"/>
                          <a:ea typeface="+mn-ea"/>
                        </a:rPr>
                        <a:t>（株）網屋</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ja-JP" altLang="en-US" sz="1400" b="1" dirty="0">
                        <a:latin typeface="+mn-ea"/>
                        <a:ea typeface="+mn-ea"/>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altLang="ja-JP" sz="1400" b="1" dirty="0">
                          <a:latin typeface="+mn-ea"/>
                          <a:ea typeface="+mn-ea"/>
                        </a:rPr>
                        <a:t>98,000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indent="0" algn="ctr">
                        <a:buFontTx/>
                        <a:buNone/>
                      </a:pPr>
                      <a:r>
                        <a:rPr kumimoji="1" lang="en-US" altLang="ja-JP" sz="1400" b="1" dirty="0">
                          <a:latin typeface="+mn-ea"/>
                          <a:ea typeface="+mn-ea"/>
                        </a:rPr>
                        <a:t>2,450</a:t>
                      </a:r>
                      <a:r>
                        <a:rPr kumimoji="1" lang="ja-JP" altLang="en-US" sz="1400" b="1" dirty="0">
                          <a:latin typeface="+mn-ea"/>
                          <a:ea typeface="+mn-ea"/>
                        </a:rPr>
                        <a:t>円／拠点</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2875420"/>
                  </a:ext>
                </a:extLst>
              </a:tr>
              <a:tr h="351119">
                <a:tc vMerge="1">
                  <a:txBody>
                    <a:bodyPr/>
                    <a:lstStyle/>
                    <a:p>
                      <a:endParaRPr kumimoji="1" lang="ja-JP" altLang="en-US"/>
                    </a:p>
                  </a:txBody>
                  <a:tcPr/>
                </a:tc>
                <a:tc vMerge="1">
                  <a:txBody>
                    <a:bodyPr/>
                    <a:lstStyle/>
                    <a:p>
                      <a:endParaRPr kumimoji="1" lang="ja-JP" altLang="en-US"/>
                    </a:p>
                  </a:txBody>
                  <a:tcPr/>
                </a:tc>
                <a:tc gridSpan="2">
                  <a:txBody>
                    <a:bodyPr/>
                    <a:lstStyle/>
                    <a:p>
                      <a:pPr algn="ctr"/>
                      <a:r>
                        <a:rPr lang="ja-JP" altLang="en-US" sz="1400" b="1" dirty="0">
                          <a:latin typeface="+mn-ea"/>
                          <a:ea typeface="+mn-ea"/>
                        </a:rPr>
                        <a:t>富士ゼロックス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a:endParaRPr lang="ja-JP" altLang="en-US" sz="1400" b="1" dirty="0">
                        <a:latin typeface="+mn-ea"/>
                        <a:ea typeface="+mn-ea"/>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altLang="ja-JP" sz="1400" b="1" dirty="0">
                          <a:latin typeface="+mn-ea"/>
                          <a:ea typeface="+mn-ea"/>
                        </a:rPr>
                        <a:t>90,000</a:t>
                      </a:r>
                      <a:r>
                        <a:rPr lang="ja-JP" altLang="en-US" sz="1400" b="1" dirty="0">
                          <a:latin typeface="+mn-ea"/>
                          <a:ea typeface="+mn-ea"/>
                        </a:rPr>
                        <a:t>円</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indent="0" algn="ctr">
                        <a:buFontTx/>
                        <a:buNone/>
                      </a:pPr>
                      <a:r>
                        <a:rPr kumimoji="1" lang="en-US" altLang="ja-JP" sz="1400" b="1" dirty="0">
                          <a:latin typeface="+mn-ea"/>
                          <a:ea typeface="+mn-ea"/>
                        </a:rPr>
                        <a:t>13,800</a:t>
                      </a:r>
                      <a:r>
                        <a:rPr kumimoji="1" lang="ja-JP" altLang="en-US" sz="1400" b="1" dirty="0">
                          <a:latin typeface="+mn-ea"/>
                          <a:ea typeface="+mn-ea"/>
                        </a:rPr>
                        <a:t>円／拠点</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33374869"/>
                  </a:ext>
                </a:extLst>
              </a:tr>
            </a:tbl>
          </a:graphicData>
        </a:graphic>
      </p:graphicFrame>
    </p:spTree>
    <p:extLst>
      <p:ext uri="{BB962C8B-B14F-4D97-AF65-F5344CB8AC3E}">
        <p14:creationId xmlns:p14="http://schemas.microsoft.com/office/powerpoint/2010/main" val="12088830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423180AB-B0B6-490B-8E94-E2728862EF40}"/>
              </a:ext>
            </a:extLst>
          </p:cNvPr>
          <p:cNvSpPr>
            <a:spLocks noGrp="1"/>
          </p:cNvSpPr>
          <p:nvPr>
            <p:ph type="sldNum" sz="quarter" idx="10"/>
          </p:nvPr>
        </p:nvSpPr>
        <p:spPr/>
        <p:txBody>
          <a:bodyPr/>
          <a:lstStyle/>
          <a:p>
            <a:fld id="{55759F5A-62E4-4C17-A949-250F9517953F}" type="slidenum">
              <a:rPr lang="en-US" altLang="en-US" smtClean="0"/>
              <a:pPr/>
              <a:t>38</a:t>
            </a:fld>
            <a:endParaRPr lang="en-US" altLang="en-US"/>
          </a:p>
        </p:txBody>
      </p:sp>
      <p:sp>
        <p:nvSpPr>
          <p:cNvPr id="8" name="タイトル 3">
            <a:extLst>
              <a:ext uri="{FF2B5EF4-FFF2-40B4-BE49-F238E27FC236}">
                <a16:creationId xmlns:a16="http://schemas.microsoft.com/office/drawing/2014/main" id="{C4281054-2EE3-425D-AB76-41C05DFFFD21}"/>
              </a:ext>
            </a:extLst>
          </p:cNvPr>
          <p:cNvSpPr>
            <a:spLocks noGrp="1"/>
          </p:cNvSpPr>
          <p:nvPr>
            <p:ph type="title"/>
          </p:nvPr>
        </p:nvSpPr>
        <p:spPr>
          <a:xfrm>
            <a:off x="323850" y="233362"/>
            <a:ext cx="8121650" cy="498475"/>
          </a:xfrm>
        </p:spPr>
        <p:txBody>
          <a:bodyPr/>
          <a:lstStyle/>
          <a:p>
            <a:r>
              <a:rPr lang="en-US" altLang="ja-JP" sz="2400" dirty="0"/>
              <a:t> </a:t>
            </a:r>
            <a:endParaRPr kumimoji="1" lang="ja-JP" altLang="en-US" sz="2400" dirty="0"/>
          </a:p>
        </p:txBody>
      </p:sp>
      <p:sp>
        <p:nvSpPr>
          <p:cNvPr id="2" name="四角形: 角を丸くする 1">
            <a:extLst>
              <a:ext uri="{FF2B5EF4-FFF2-40B4-BE49-F238E27FC236}">
                <a16:creationId xmlns:a16="http://schemas.microsoft.com/office/drawing/2014/main" id="{44F16618-DD22-412F-90D5-E14788BBFA10}"/>
              </a:ext>
            </a:extLst>
          </p:cNvPr>
          <p:cNvSpPr/>
          <p:nvPr/>
        </p:nvSpPr>
        <p:spPr bwMode="auto">
          <a:xfrm>
            <a:off x="1547664" y="1988840"/>
            <a:ext cx="6408712" cy="3528392"/>
          </a:xfrm>
          <a:prstGeom prst="roundRect">
            <a:avLst/>
          </a:prstGeom>
          <a:solidFill>
            <a:srgbClr val="00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ct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en-US" altLang="ja-JP" sz="4800" b="0" i="0" u="none" strike="noStrike" cap="none" normalizeH="0" baseline="0" dirty="0">
                <a:ln>
                  <a:noFill/>
                </a:ln>
                <a:solidFill>
                  <a:srgbClr val="FF0000"/>
                </a:solidFill>
                <a:effectLst/>
                <a:latin typeface="ＭＳ Ｐゴシック" pitchFamily="50" charset="-128"/>
                <a:ea typeface="ＭＳ Ｐゴシック" pitchFamily="50" charset="-128"/>
              </a:rPr>
              <a:t>End Of Document</a:t>
            </a:r>
            <a:endParaRPr kumimoji="1" lang="ja-JP" altLang="en-US" sz="48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3850800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３密から４脱へ！</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3</a:t>
            </a:fld>
            <a:endParaRPr lang="en-US" altLang="en-US"/>
          </a:p>
        </p:txBody>
      </p:sp>
      <p:sp>
        <p:nvSpPr>
          <p:cNvPr id="3" name="爆発: 8 pt 2">
            <a:extLst>
              <a:ext uri="{FF2B5EF4-FFF2-40B4-BE49-F238E27FC236}">
                <a16:creationId xmlns:a16="http://schemas.microsoft.com/office/drawing/2014/main" id="{6588E62E-AE66-4719-8B77-4A4216F2F237}"/>
              </a:ext>
            </a:extLst>
          </p:cNvPr>
          <p:cNvSpPr/>
          <p:nvPr/>
        </p:nvSpPr>
        <p:spPr bwMode="auto">
          <a:xfrm>
            <a:off x="1547664" y="1052736"/>
            <a:ext cx="1368152" cy="1152128"/>
          </a:xfrm>
          <a:prstGeom prst="irregularSeal1">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密閉</a:t>
            </a:r>
          </a:p>
        </p:txBody>
      </p:sp>
      <p:sp>
        <p:nvSpPr>
          <p:cNvPr id="24" name="爆発: 8 pt 23">
            <a:extLst>
              <a:ext uri="{FF2B5EF4-FFF2-40B4-BE49-F238E27FC236}">
                <a16:creationId xmlns:a16="http://schemas.microsoft.com/office/drawing/2014/main" id="{3CED3A4D-04E1-4307-B626-1D0FBD6DACBE}"/>
              </a:ext>
            </a:extLst>
          </p:cNvPr>
          <p:cNvSpPr/>
          <p:nvPr/>
        </p:nvSpPr>
        <p:spPr bwMode="auto">
          <a:xfrm>
            <a:off x="2267744" y="1830561"/>
            <a:ext cx="1368152" cy="1152128"/>
          </a:xfrm>
          <a:prstGeom prst="irregularSeal1">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1600" b="1" dirty="0">
                <a:solidFill>
                  <a:srgbClr val="FF0000"/>
                </a:solidFill>
              </a:rPr>
              <a:t>密室</a:t>
            </a:r>
            <a:endPar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
        <p:nvSpPr>
          <p:cNvPr id="25" name="爆発: 8 pt 24">
            <a:extLst>
              <a:ext uri="{FF2B5EF4-FFF2-40B4-BE49-F238E27FC236}">
                <a16:creationId xmlns:a16="http://schemas.microsoft.com/office/drawing/2014/main" id="{5EE616BE-3FA7-4AA0-84B0-2AEC4B4E9FAC}"/>
              </a:ext>
            </a:extLst>
          </p:cNvPr>
          <p:cNvSpPr/>
          <p:nvPr/>
        </p:nvSpPr>
        <p:spPr bwMode="auto">
          <a:xfrm>
            <a:off x="863588" y="1811611"/>
            <a:ext cx="1368152" cy="1152128"/>
          </a:xfrm>
          <a:prstGeom prst="irregularSeal1">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1600" b="1" dirty="0">
                <a:solidFill>
                  <a:srgbClr val="FF0000"/>
                </a:solidFill>
              </a:rPr>
              <a:t>密集</a:t>
            </a:r>
            <a:endPar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
        <p:nvSpPr>
          <p:cNvPr id="4" name="楕円 3">
            <a:extLst>
              <a:ext uri="{FF2B5EF4-FFF2-40B4-BE49-F238E27FC236}">
                <a16:creationId xmlns:a16="http://schemas.microsoft.com/office/drawing/2014/main" id="{A0FE9D19-5B78-45F9-9B2B-228650A9D2EE}"/>
              </a:ext>
            </a:extLst>
          </p:cNvPr>
          <p:cNvSpPr/>
          <p:nvPr/>
        </p:nvSpPr>
        <p:spPr bwMode="auto">
          <a:xfrm>
            <a:off x="5758032" y="1015514"/>
            <a:ext cx="1368152" cy="936104"/>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脱</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通勤</a:t>
            </a:r>
            <a:endParaRPr kumimoji="1" lang="ja-JP" altLang="en-US" sz="1600" b="1" i="0" u="none" strike="noStrike" cap="none" normalizeH="0" baseline="0" dirty="0">
              <a:ln>
                <a:noFill/>
              </a:ln>
              <a:solidFill>
                <a:srgbClr val="FF0000"/>
              </a:solidFill>
              <a:effectLst/>
            </a:endParaRPr>
          </a:p>
        </p:txBody>
      </p:sp>
      <p:sp>
        <p:nvSpPr>
          <p:cNvPr id="26" name="楕円 25">
            <a:extLst>
              <a:ext uri="{FF2B5EF4-FFF2-40B4-BE49-F238E27FC236}">
                <a16:creationId xmlns:a16="http://schemas.microsoft.com/office/drawing/2014/main" id="{A95D1C97-DAC7-4C0F-8F32-17AE5CDC78E2}"/>
              </a:ext>
            </a:extLst>
          </p:cNvPr>
          <p:cNvSpPr/>
          <p:nvPr/>
        </p:nvSpPr>
        <p:spPr bwMode="auto">
          <a:xfrm>
            <a:off x="4754120" y="1774388"/>
            <a:ext cx="1368152" cy="936104"/>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脱</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固定電話</a:t>
            </a:r>
            <a:endParaRPr kumimoji="1" lang="ja-JP" altLang="en-US" sz="1600" b="1" i="0" u="none" strike="noStrike" cap="none" normalizeH="0" baseline="0" dirty="0">
              <a:ln>
                <a:noFill/>
              </a:ln>
              <a:solidFill>
                <a:srgbClr val="FF0000"/>
              </a:solidFill>
              <a:effectLst/>
            </a:endParaRPr>
          </a:p>
        </p:txBody>
      </p:sp>
      <p:sp>
        <p:nvSpPr>
          <p:cNvPr id="27" name="楕円 26">
            <a:extLst>
              <a:ext uri="{FF2B5EF4-FFF2-40B4-BE49-F238E27FC236}">
                <a16:creationId xmlns:a16="http://schemas.microsoft.com/office/drawing/2014/main" id="{D7415E11-694A-4761-9F6F-78E09C89CB99}"/>
              </a:ext>
            </a:extLst>
          </p:cNvPr>
          <p:cNvSpPr/>
          <p:nvPr/>
        </p:nvSpPr>
        <p:spPr bwMode="auto">
          <a:xfrm>
            <a:off x="5758032" y="2452756"/>
            <a:ext cx="1368152" cy="936104"/>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脱</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en-US" altLang="ja-JP" sz="1600" b="1" dirty="0">
                <a:solidFill>
                  <a:srgbClr val="FF0000"/>
                </a:solidFill>
              </a:rPr>
              <a:t>Fax</a:t>
            </a:r>
            <a:endParaRPr kumimoji="1" lang="ja-JP" altLang="en-US" sz="1600" b="1" i="0" u="none" strike="noStrike" cap="none" normalizeH="0" baseline="0" dirty="0">
              <a:ln>
                <a:noFill/>
              </a:ln>
              <a:solidFill>
                <a:srgbClr val="FF0000"/>
              </a:solidFill>
              <a:effectLst/>
            </a:endParaRPr>
          </a:p>
        </p:txBody>
      </p:sp>
      <p:sp>
        <p:nvSpPr>
          <p:cNvPr id="28" name="楕円 27">
            <a:extLst>
              <a:ext uri="{FF2B5EF4-FFF2-40B4-BE49-F238E27FC236}">
                <a16:creationId xmlns:a16="http://schemas.microsoft.com/office/drawing/2014/main" id="{4F6608B0-5A39-487D-89DF-745949560A8F}"/>
              </a:ext>
            </a:extLst>
          </p:cNvPr>
          <p:cNvSpPr/>
          <p:nvPr/>
        </p:nvSpPr>
        <p:spPr bwMode="auto">
          <a:xfrm>
            <a:off x="6876256" y="1774388"/>
            <a:ext cx="1368152" cy="936104"/>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脱</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ハンコ</a:t>
            </a:r>
            <a:endParaRPr kumimoji="1" lang="ja-JP" altLang="en-US" sz="1600" b="1" i="0" u="none" strike="noStrike" cap="none" normalizeH="0" baseline="0" dirty="0">
              <a:ln>
                <a:noFill/>
              </a:ln>
              <a:solidFill>
                <a:srgbClr val="FF0000"/>
              </a:solidFill>
              <a:effectLst/>
            </a:endParaRPr>
          </a:p>
        </p:txBody>
      </p:sp>
      <p:sp>
        <p:nvSpPr>
          <p:cNvPr id="5" name="正方形/長方形 4">
            <a:extLst>
              <a:ext uri="{FF2B5EF4-FFF2-40B4-BE49-F238E27FC236}">
                <a16:creationId xmlns:a16="http://schemas.microsoft.com/office/drawing/2014/main" id="{6EB4B6E7-333F-405D-A1FD-59C21FD553AE}"/>
              </a:ext>
            </a:extLst>
          </p:cNvPr>
          <p:cNvSpPr/>
          <p:nvPr/>
        </p:nvSpPr>
        <p:spPr bwMode="auto">
          <a:xfrm>
            <a:off x="683568" y="3455252"/>
            <a:ext cx="7992888" cy="656031"/>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脱通勤　　　　⇒　テレワーク／在宅勤務／オンライン会議</a:t>
            </a:r>
          </a:p>
        </p:txBody>
      </p:sp>
      <p:sp>
        <p:nvSpPr>
          <p:cNvPr id="29" name="正方形/長方形 28">
            <a:extLst>
              <a:ext uri="{FF2B5EF4-FFF2-40B4-BE49-F238E27FC236}">
                <a16:creationId xmlns:a16="http://schemas.microsoft.com/office/drawing/2014/main" id="{DDFE6973-43B7-4A4A-BD33-114CB0CB020C}"/>
              </a:ext>
            </a:extLst>
          </p:cNvPr>
          <p:cNvSpPr/>
          <p:nvPr/>
        </p:nvSpPr>
        <p:spPr bwMode="auto">
          <a:xfrm>
            <a:off x="683568" y="4235936"/>
            <a:ext cx="7992888" cy="656031"/>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脱ハンコ　　　⇒　契約書、見積書、請求書、領収書の電子化</a:t>
            </a:r>
          </a:p>
        </p:txBody>
      </p:sp>
      <p:sp>
        <p:nvSpPr>
          <p:cNvPr id="30" name="正方形/長方形 29">
            <a:extLst>
              <a:ext uri="{FF2B5EF4-FFF2-40B4-BE49-F238E27FC236}">
                <a16:creationId xmlns:a16="http://schemas.microsoft.com/office/drawing/2014/main" id="{CF3645AD-3EA0-4499-A543-70BBCF44EAD7}"/>
              </a:ext>
            </a:extLst>
          </p:cNvPr>
          <p:cNvSpPr/>
          <p:nvPr/>
        </p:nvSpPr>
        <p:spPr bwMode="auto">
          <a:xfrm>
            <a:off x="683568" y="5016620"/>
            <a:ext cx="7992888" cy="656031"/>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脱</a:t>
            </a:r>
            <a:r>
              <a:rPr kumimoji="1" lang="en-US" altLang="ja-JP" sz="2400" b="0" i="0" u="none" strike="noStrike" cap="none" normalizeH="0" baseline="0" dirty="0">
                <a:ln>
                  <a:noFill/>
                </a:ln>
                <a:solidFill>
                  <a:srgbClr val="FF0000"/>
                </a:solidFill>
                <a:effectLst/>
                <a:latin typeface="ＭＳ Ｐゴシック" pitchFamily="50" charset="-128"/>
                <a:ea typeface="ＭＳ Ｐゴシック" pitchFamily="50" charset="-128"/>
              </a:rPr>
              <a:t>FAX</a:t>
            </a:r>
            <a:r>
              <a:rPr lang="ja-JP" altLang="en-US" sz="2400" dirty="0">
                <a:solidFill>
                  <a:srgbClr val="FF0000"/>
                </a:solidFill>
              </a:rPr>
              <a:t>　　　　</a:t>
            </a: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　</a:t>
            </a:r>
            <a:r>
              <a:rPr kumimoji="1" lang="en-US" altLang="ja-JP" sz="2400" b="0" i="0" u="none" strike="noStrike" cap="none" normalizeH="0" baseline="0" dirty="0">
                <a:ln>
                  <a:noFill/>
                </a:ln>
                <a:solidFill>
                  <a:srgbClr val="FF0000"/>
                </a:solidFill>
                <a:effectLst/>
                <a:latin typeface="ＭＳ Ｐゴシック" pitchFamily="50" charset="-128"/>
                <a:ea typeface="ＭＳ Ｐゴシック" pitchFamily="50" charset="-128"/>
              </a:rPr>
              <a:t>EDI</a:t>
            </a: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、インターネット</a:t>
            </a:r>
            <a:r>
              <a:rPr kumimoji="1" lang="en-US" altLang="ja-JP" sz="2400" b="0" i="0" u="none" strike="noStrike" cap="none" normalizeH="0" baseline="0" dirty="0">
                <a:ln>
                  <a:noFill/>
                </a:ln>
                <a:solidFill>
                  <a:srgbClr val="FF0000"/>
                </a:solidFill>
                <a:effectLst/>
                <a:latin typeface="ＭＳ Ｐゴシック" pitchFamily="50" charset="-128"/>
                <a:ea typeface="ＭＳ Ｐゴシック" pitchFamily="50" charset="-128"/>
              </a:rPr>
              <a:t>FAX</a:t>
            </a:r>
            <a:endPar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
        <p:nvSpPr>
          <p:cNvPr id="31" name="正方形/長方形 30">
            <a:extLst>
              <a:ext uri="{FF2B5EF4-FFF2-40B4-BE49-F238E27FC236}">
                <a16:creationId xmlns:a16="http://schemas.microsoft.com/office/drawing/2014/main" id="{20094F8A-741C-43DB-B486-30EEA6918778}"/>
              </a:ext>
            </a:extLst>
          </p:cNvPr>
          <p:cNvSpPr/>
          <p:nvPr/>
        </p:nvSpPr>
        <p:spPr bwMode="auto">
          <a:xfrm>
            <a:off x="683568" y="5797305"/>
            <a:ext cx="7992888" cy="656031"/>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脱固定電話　⇒　クラウド</a:t>
            </a:r>
            <a:r>
              <a:rPr kumimoji="1" lang="en-US" altLang="ja-JP" sz="2400" b="0" i="0" u="none" strike="noStrike" cap="none" normalizeH="0" baseline="0" dirty="0">
                <a:ln>
                  <a:noFill/>
                </a:ln>
                <a:solidFill>
                  <a:srgbClr val="FF0000"/>
                </a:solidFill>
                <a:effectLst/>
                <a:latin typeface="ＭＳ Ｐゴシック" pitchFamily="50" charset="-128"/>
                <a:ea typeface="ＭＳ Ｐゴシック" pitchFamily="50" charset="-128"/>
              </a:rPr>
              <a:t>PBX(</a:t>
            </a:r>
            <a:r>
              <a:rPr kumimoji="1" lang="ja-JP" altLang="en-US" sz="2400" b="0" i="0" u="none" strike="noStrike" cap="none" normalizeH="0" baseline="0" dirty="0">
                <a:ln>
                  <a:noFill/>
                </a:ln>
                <a:solidFill>
                  <a:srgbClr val="FF0000"/>
                </a:solidFill>
                <a:effectLst/>
                <a:latin typeface="ＭＳ Ｐゴシック" pitchFamily="50" charset="-128"/>
                <a:ea typeface="ＭＳ Ｐゴシック" pitchFamily="50" charset="-128"/>
              </a:rPr>
              <a:t>スマホの内線化）</a:t>
            </a:r>
          </a:p>
        </p:txBody>
      </p:sp>
      <p:sp>
        <p:nvSpPr>
          <p:cNvPr id="8" name="矢印: 右 7">
            <a:extLst>
              <a:ext uri="{FF2B5EF4-FFF2-40B4-BE49-F238E27FC236}">
                <a16:creationId xmlns:a16="http://schemas.microsoft.com/office/drawing/2014/main" id="{A922B17B-4849-4E7B-850D-DCC110223E98}"/>
              </a:ext>
            </a:extLst>
          </p:cNvPr>
          <p:cNvSpPr/>
          <p:nvPr/>
        </p:nvSpPr>
        <p:spPr bwMode="auto">
          <a:xfrm>
            <a:off x="3851920" y="1556792"/>
            <a:ext cx="720080" cy="1008112"/>
          </a:xfrm>
          <a:prstGeom prst="rightArrow">
            <a:avLst/>
          </a:prstGeom>
          <a:solidFill>
            <a:srgbClr val="66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9" name="テキスト ボックス 8">
            <a:extLst>
              <a:ext uri="{FF2B5EF4-FFF2-40B4-BE49-F238E27FC236}">
                <a16:creationId xmlns:a16="http://schemas.microsoft.com/office/drawing/2014/main" id="{0870C3D7-D77D-4085-ADFC-5F2EE7F89D50}"/>
              </a:ext>
            </a:extLst>
          </p:cNvPr>
          <p:cNvSpPr txBox="1"/>
          <p:nvPr/>
        </p:nvSpPr>
        <p:spPr>
          <a:xfrm>
            <a:off x="5812363" y="6508848"/>
            <a:ext cx="2627642" cy="307777"/>
          </a:xfrm>
          <a:prstGeom prst="rect">
            <a:avLst/>
          </a:prstGeom>
          <a:noFill/>
        </p:spPr>
        <p:txBody>
          <a:bodyPr wrap="none" rtlCol="0">
            <a:spAutoFit/>
          </a:bodyPr>
          <a:lstStyle/>
          <a:p>
            <a:r>
              <a:rPr kumimoji="1" lang="ja-JP" altLang="en-US" dirty="0"/>
              <a:t>*</a:t>
            </a:r>
            <a:r>
              <a:rPr kumimoji="1" lang="en-US" altLang="ja-JP" dirty="0"/>
              <a:t>ITC</a:t>
            </a:r>
            <a:r>
              <a:rPr kumimoji="1" lang="ja-JP" altLang="en-US" dirty="0"/>
              <a:t>赤羽氏資料をベースに編集</a:t>
            </a:r>
          </a:p>
        </p:txBody>
      </p:sp>
    </p:spTree>
    <p:extLst>
      <p:ext uri="{BB962C8B-B14F-4D97-AF65-F5344CB8AC3E}">
        <p14:creationId xmlns:p14="http://schemas.microsoft.com/office/powerpoint/2010/main" val="111557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Effect transition="in" filter="fad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1"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2000" fill="hold"/>
                                        <p:tgtEl>
                                          <p:spTgt spid="29"/>
                                        </p:tgtEl>
                                        <p:attrNameLst>
                                          <p:attrName>ppt_w</p:attrName>
                                        </p:attrNameLst>
                                      </p:cBhvr>
                                      <p:tavLst>
                                        <p:tav tm="0">
                                          <p:val>
                                            <p:fltVal val="0"/>
                                          </p:val>
                                        </p:tav>
                                        <p:tav tm="100000">
                                          <p:val>
                                            <p:strVal val="#ppt_w"/>
                                          </p:val>
                                        </p:tav>
                                      </p:tavLst>
                                    </p:anim>
                                    <p:anim calcmode="lin" valueType="num">
                                      <p:cBhvr>
                                        <p:cTn id="20" dur="2000" fill="hold"/>
                                        <p:tgtEl>
                                          <p:spTgt spid="29"/>
                                        </p:tgtEl>
                                        <p:attrNameLst>
                                          <p:attrName>ppt_h</p:attrName>
                                        </p:attrNameLst>
                                      </p:cBhvr>
                                      <p:tavLst>
                                        <p:tav tm="0">
                                          <p:val>
                                            <p:fltVal val="0"/>
                                          </p:val>
                                        </p:tav>
                                        <p:tav tm="100000">
                                          <p:val>
                                            <p:strVal val="#ppt_h"/>
                                          </p:val>
                                        </p:tav>
                                      </p:tavLst>
                                    </p:anim>
                                    <p:animEffect transition="in" filter="fade">
                                      <p:cBhvr>
                                        <p:cTn id="21" dur="2000"/>
                                        <p:tgtEl>
                                          <p:spTgt spid="2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2000" fill="hold"/>
                                        <p:tgtEl>
                                          <p:spTgt spid="28"/>
                                        </p:tgtEl>
                                        <p:attrNameLst>
                                          <p:attrName>ppt_w</p:attrName>
                                        </p:attrNameLst>
                                      </p:cBhvr>
                                      <p:tavLst>
                                        <p:tav tm="0">
                                          <p:val>
                                            <p:fltVal val="0"/>
                                          </p:val>
                                        </p:tav>
                                        <p:tav tm="100000">
                                          <p:val>
                                            <p:strVal val="#ppt_w"/>
                                          </p:val>
                                        </p:tav>
                                      </p:tavLst>
                                    </p:anim>
                                    <p:anim calcmode="lin" valueType="num">
                                      <p:cBhvr>
                                        <p:cTn id="25" dur="2000" fill="hold"/>
                                        <p:tgtEl>
                                          <p:spTgt spid="28"/>
                                        </p:tgtEl>
                                        <p:attrNameLst>
                                          <p:attrName>ppt_h</p:attrName>
                                        </p:attrNameLst>
                                      </p:cBhvr>
                                      <p:tavLst>
                                        <p:tav tm="0">
                                          <p:val>
                                            <p:fltVal val="0"/>
                                          </p:val>
                                        </p:tav>
                                        <p:tav tm="100000">
                                          <p:val>
                                            <p:strVal val="#ppt_h"/>
                                          </p:val>
                                        </p:tav>
                                      </p:tavLst>
                                    </p:anim>
                                    <p:animEffect transition="in" filter="fade">
                                      <p:cBhvr>
                                        <p:cTn id="26" dur="20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2000" fill="hold"/>
                                        <p:tgtEl>
                                          <p:spTgt spid="27"/>
                                        </p:tgtEl>
                                        <p:attrNameLst>
                                          <p:attrName>ppt_w</p:attrName>
                                        </p:attrNameLst>
                                      </p:cBhvr>
                                      <p:tavLst>
                                        <p:tav tm="0">
                                          <p:val>
                                            <p:fltVal val="0"/>
                                          </p:val>
                                        </p:tav>
                                        <p:tav tm="100000">
                                          <p:val>
                                            <p:strVal val="#ppt_w"/>
                                          </p:val>
                                        </p:tav>
                                      </p:tavLst>
                                    </p:anim>
                                    <p:anim calcmode="lin" valueType="num">
                                      <p:cBhvr>
                                        <p:cTn id="32" dur="2000" fill="hold"/>
                                        <p:tgtEl>
                                          <p:spTgt spid="27"/>
                                        </p:tgtEl>
                                        <p:attrNameLst>
                                          <p:attrName>ppt_h</p:attrName>
                                        </p:attrNameLst>
                                      </p:cBhvr>
                                      <p:tavLst>
                                        <p:tav tm="0">
                                          <p:val>
                                            <p:fltVal val="0"/>
                                          </p:val>
                                        </p:tav>
                                        <p:tav tm="100000">
                                          <p:val>
                                            <p:strVal val="#ppt_h"/>
                                          </p:val>
                                        </p:tav>
                                      </p:tavLst>
                                    </p:anim>
                                    <p:animEffect transition="in" filter="fade">
                                      <p:cBhvr>
                                        <p:cTn id="33" dur="2000"/>
                                        <p:tgtEl>
                                          <p:spTgt spid="2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2000" fill="hold"/>
                                        <p:tgtEl>
                                          <p:spTgt spid="30"/>
                                        </p:tgtEl>
                                        <p:attrNameLst>
                                          <p:attrName>ppt_w</p:attrName>
                                        </p:attrNameLst>
                                      </p:cBhvr>
                                      <p:tavLst>
                                        <p:tav tm="0">
                                          <p:val>
                                            <p:fltVal val="0"/>
                                          </p:val>
                                        </p:tav>
                                        <p:tav tm="100000">
                                          <p:val>
                                            <p:strVal val="#ppt_w"/>
                                          </p:val>
                                        </p:tav>
                                      </p:tavLst>
                                    </p:anim>
                                    <p:anim calcmode="lin" valueType="num">
                                      <p:cBhvr>
                                        <p:cTn id="37" dur="2000" fill="hold"/>
                                        <p:tgtEl>
                                          <p:spTgt spid="30"/>
                                        </p:tgtEl>
                                        <p:attrNameLst>
                                          <p:attrName>ppt_h</p:attrName>
                                        </p:attrNameLst>
                                      </p:cBhvr>
                                      <p:tavLst>
                                        <p:tav tm="0">
                                          <p:val>
                                            <p:fltVal val="0"/>
                                          </p:val>
                                        </p:tav>
                                        <p:tav tm="100000">
                                          <p:val>
                                            <p:strVal val="#ppt_h"/>
                                          </p:val>
                                        </p:tav>
                                      </p:tavLst>
                                    </p:anim>
                                    <p:animEffect transition="in" filter="fade">
                                      <p:cBhvr>
                                        <p:cTn id="38" dur="20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2000" fill="hold"/>
                                        <p:tgtEl>
                                          <p:spTgt spid="26"/>
                                        </p:tgtEl>
                                        <p:attrNameLst>
                                          <p:attrName>ppt_w</p:attrName>
                                        </p:attrNameLst>
                                      </p:cBhvr>
                                      <p:tavLst>
                                        <p:tav tm="0">
                                          <p:val>
                                            <p:fltVal val="0"/>
                                          </p:val>
                                        </p:tav>
                                        <p:tav tm="100000">
                                          <p:val>
                                            <p:strVal val="#ppt_w"/>
                                          </p:val>
                                        </p:tav>
                                      </p:tavLst>
                                    </p:anim>
                                    <p:anim calcmode="lin" valueType="num">
                                      <p:cBhvr>
                                        <p:cTn id="44" dur="2000" fill="hold"/>
                                        <p:tgtEl>
                                          <p:spTgt spid="26"/>
                                        </p:tgtEl>
                                        <p:attrNameLst>
                                          <p:attrName>ppt_h</p:attrName>
                                        </p:attrNameLst>
                                      </p:cBhvr>
                                      <p:tavLst>
                                        <p:tav tm="0">
                                          <p:val>
                                            <p:fltVal val="0"/>
                                          </p:val>
                                        </p:tav>
                                        <p:tav tm="100000">
                                          <p:val>
                                            <p:strVal val="#ppt_h"/>
                                          </p:val>
                                        </p:tav>
                                      </p:tavLst>
                                    </p:anim>
                                    <p:animEffect transition="in" filter="fade">
                                      <p:cBhvr>
                                        <p:cTn id="45" dur="2000"/>
                                        <p:tgtEl>
                                          <p:spTgt spid="2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2000" fill="hold"/>
                                        <p:tgtEl>
                                          <p:spTgt spid="31"/>
                                        </p:tgtEl>
                                        <p:attrNameLst>
                                          <p:attrName>ppt_w</p:attrName>
                                        </p:attrNameLst>
                                      </p:cBhvr>
                                      <p:tavLst>
                                        <p:tav tm="0">
                                          <p:val>
                                            <p:fltVal val="0"/>
                                          </p:val>
                                        </p:tav>
                                        <p:tav tm="100000">
                                          <p:val>
                                            <p:strVal val="#ppt_w"/>
                                          </p:val>
                                        </p:tav>
                                      </p:tavLst>
                                    </p:anim>
                                    <p:anim calcmode="lin" valueType="num">
                                      <p:cBhvr>
                                        <p:cTn id="49" dur="2000" fill="hold"/>
                                        <p:tgtEl>
                                          <p:spTgt spid="31"/>
                                        </p:tgtEl>
                                        <p:attrNameLst>
                                          <p:attrName>ppt_h</p:attrName>
                                        </p:attrNameLst>
                                      </p:cBhvr>
                                      <p:tavLst>
                                        <p:tav tm="0">
                                          <p:val>
                                            <p:fltVal val="0"/>
                                          </p:val>
                                        </p:tav>
                                        <p:tav tm="100000">
                                          <p:val>
                                            <p:strVal val="#ppt_h"/>
                                          </p:val>
                                        </p:tav>
                                      </p:tavLst>
                                    </p:anim>
                                    <p:animEffect transition="in" filter="fade">
                                      <p:cBhvr>
                                        <p:cTn id="50"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6" grpId="0" animBg="1"/>
      <p:bldP spid="27" grpId="0" animBg="1"/>
      <p:bldP spid="28" grpId="0" animBg="1"/>
      <p:bldP spid="5" grpId="0" animBg="1"/>
      <p:bldP spid="29" grpId="1" animBg="1"/>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5CB9D06A-1F9C-446B-B926-8DC216A19976}"/>
              </a:ext>
            </a:extLst>
          </p:cNvPr>
          <p:cNvSpPr/>
          <p:nvPr/>
        </p:nvSpPr>
        <p:spPr bwMode="auto">
          <a:xfrm>
            <a:off x="1132506" y="1670874"/>
            <a:ext cx="6537474" cy="4261325"/>
          </a:xfrm>
          <a:prstGeom prst="roundRect">
            <a:avLst>
              <a:gd name="adj" fmla="val 23606"/>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t"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3200" b="1" i="0" u="none" strike="noStrike" cap="none" normalizeH="0" baseline="0" dirty="0">
                <a:ln>
                  <a:noFill/>
                </a:ln>
                <a:solidFill>
                  <a:schemeClr val="tx1"/>
                </a:solidFill>
                <a:effectLst/>
                <a:latin typeface="ＭＳ Ｐゴシック" pitchFamily="50" charset="-128"/>
                <a:ea typeface="ＭＳ Ｐゴシック" pitchFamily="50" charset="-128"/>
              </a:rPr>
              <a:t>リモートワーク</a:t>
            </a:r>
          </a:p>
        </p:txBody>
      </p:sp>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r>
              <a:rPr kumimoji="1" lang="ja-JP" altLang="en-US" sz="2600" dirty="0"/>
              <a:t>リモートワーク？／テレワーク？／在宅勤務？</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4</a:t>
            </a:fld>
            <a:endParaRPr lang="en-US" altLang="en-US"/>
          </a:p>
        </p:txBody>
      </p:sp>
      <p:sp>
        <p:nvSpPr>
          <p:cNvPr id="6" name="楕円 5">
            <a:extLst>
              <a:ext uri="{FF2B5EF4-FFF2-40B4-BE49-F238E27FC236}">
                <a16:creationId xmlns:a16="http://schemas.microsoft.com/office/drawing/2014/main" id="{7FBB3B3E-5168-454D-9BD9-4E4E829E9CBB}"/>
              </a:ext>
            </a:extLst>
          </p:cNvPr>
          <p:cNvSpPr/>
          <p:nvPr/>
        </p:nvSpPr>
        <p:spPr bwMode="auto">
          <a:xfrm>
            <a:off x="2152659" y="3002931"/>
            <a:ext cx="2808312" cy="2520280"/>
          </a:xfrm>
          <a:prstGeom prst="ellipse">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在宅勤務</a:t>
            </a:r>
          </a:p>
        </p:txBody>
      </p:sp>
      <p:sp>
        <p:nvSpPr>
          <p:cNvPr id="12" name="楕円 11">
            <a:extLst>
              <a:ext uri="{FF2B5EF4-FFF2-40B4-BE49-F238E27FC236}">
                <a16:creationId xmlns:a16="http://schemas.microsoft.com/office/drawing/2014/main" id="{CCBE65AC-AA27-422B-9675-18FED3C0FA74}"/>
              </a:ext>
            </a:extLst>
          </p:cNvPr>
          <p:cNvSpPr/>
          <p:nvPr/>
        </p:nvSpPr>
        <p:spPr bwMode="auto">
          <a:xfrm>
            <a:off x="4139952" y="3037492"/>
            <a:ext cx="2808312" cy="2520280"/>
          </a:xfrm>
          <a:prstGeom prst="ellipse">
            <a:avLst/>
          </a:prstGeom>
          <a:solidFill>
            <a:srgbClr val="FF0000">
              <a:alpha val="60000"/>
            </a:srgbClr>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r"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400" b="1" i="0" u="none" strike="noStrike" cap="none" normalizeH="0" baseline="0" dirty="0">
                <a:ln>
                  <a:noFill/>
                </a:ln>
                <a:solidFill>
                  <a:schemeClr val="tx1"/>
                </a:solidFill>
                <a:effectLst/>
                <a:latin typeface="ＭＳ Ｐゴシック" pitchFamily="50" charset="-128"/>
                <a:ea typeface="ＭＳ Ｐゴシック" pitchFamily="50" charset="-128"/>
              </a:rPr>
              <a:t>テレワーク</a:t>
            </a:r>
          </a:p>
        </p:txBody>
      </p:sp>
      <p:grpSp>
        <p:nvGrpSpPr>
          <p:cNvPr id="13" name="Group 127">
            <a:extLst>
              <a:ext uri="{FF2B5EF4-FFF2-40B4-BE49-F238E27FC236}">
                <a16:creationId xmlns:a16="http://schemas.microsoft.com/office/drawing/2014/main" id="{97A962C7-2D01-4D7A-A8E1-C4E36424FBEB}"/>
              </a:ext>
            </a:extLst>
          </p:cNvPr>
          <p:cNvGrpSpPr>
            <a:grpSpLocks/>
          </p:cNvGrpSpPr>
          <p:nvPr/>
        </p:nvGrpSpPr>
        <p:grpSpPr bwMode="auto">
          <a:xfrm>
            <a:off x="4932039" y="4493441"/>
            <a:ext cx="1152525" cy="908050"/>
            <a:chOff x="1247" y="799"/>
            <a:chExt cx="2948" cy="2324"/>
          </a:xfrm>
        </p:grpSpPr>
        <p:pic>
          <p:nvPicPr>
            <p:cNvPr id="14" name="Picture 128">
              <a:extLst>
                <a:ext uri="{FF2B5EF4-FFF2-40B4-BE49-F238E27FC236}">
                  <a16:creationId xmlns:a16="http://schemas.microsoft.com/office/drawing/2014/main" id="{A8E7D731-6B7A-4469-836D-20FA5C7CB68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 y="799"/>
              <a:ext cx="2948"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Oval 129">
              <a:extLst>
                <a:ext uri="{FF2B5EF4-FFF2-40B4-BE49-F238E27FC236}">
                  <a16:creationId xmlns:a16="http://schemas.microsoft.com/office/drawing/2014/main" id="{7122A916-BB2A-4043-AEA9-35BB4279B044}"/>
                </a:ext>
              </a:extLst>
            </p:cNvPr>
            <p:cNvSpPr>
              <a:spLocks noChangeArrowheads="1"/>
            </p:cNvSpPr>
            <p:nvPr/>
          </p:nvSpPr>
          <p:spPr bwMode="auto">
            <a:xfrm>
              <a:off x="3652" y="1344"/>
              <a:ext cx="181" cy="181"/>
            </a:xfrm>
            <a:prstGeom prst="ellipse">
              <a:avLst/>
            </a:prstGeom>
            <a:solidFill>
              <a:schemeClr val="accent1"/>
            </a:solidFill>
            <a:ln w="285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Freeform 130">
              <a:extLst>
                <a:ext uri="{FF2B5EF4-FFF2-40B4-BE49-F238E27FC236}">
                  <a16:creationId xmlns:a16="http://schemas.microsoft.com/office/drawing/2014/main" id="{73D5CB46-EABA-45AF-B4DD-1F26E0F1A5A5}"/>
                </a:ext>
              </a:extLst>
            </p:cNvPr>
            <p:cNvSpPr>
              <a:spLocks/>
            </p:cNvSpPr>
            <p:nvPr/>
          </p:nvSpPr>
          <p:spPr bwMode="auto">
            <a:xfrm>
              <a:off x="3334" y="981"/>
              <a:ext cx="408" cy="363"/>
            </a:xfrm>
            <a:custGeom>
              <a:avLst/>
              <a:gdLst>
                <a:gd name="T0" fmla="*/ 0 w 408"/>
                <a:gd name="T1" fmla="*/ 0 h 363"/>
                <a:gd name="T2" fmla="*/ 272 w 408"/>
                <a:gd name="T3" fmla="*/ 90 h 363"/>
                <a:gd name="T4" fmla="*/ 408 w 408"/>
                <a:gd name="T5" fmla="*/ 363 h 363"/>
              </a:gdLst>
              <a:ahLst/>
              <a:cxnLst>
                <a:cxn ang="0">
                  <a:pos x="T0" y="T1"/>
                </a:cxn>
                <a:cxn ang="0">
                  <a:pos x="T2" y="T3"/>
                </a:cxn>
                <a:cxn ang="0">
                  <a:pos x="T4" y="T5"/>
                </a:cxn>
              </a:cxnLst>
              <a:rect l="0" t="0" r="r" b="b"/>
              <a:pathLst>
                <a:path w="408" h="363">
                  <a:moveTo>
                    <a:pt x="0" y="0"/>
                  </a:moveTo>
                  <a:cubicBezTo>
                    <a:pt x="102" y="14"/>
                    <a:pt x="204" y="29"/>
                    <a:pt x="272" y="90"/>
                  </a:cubicBezTo>
                  <a:cubicBezTo>
                    <a:pt x="340" y="151"/>
                    <a:pt x="374" y="257"/>
                    <a:pt x="408" y="363"/>
                  </a:cubicBezTo>
                </a:path>
              </a:pathLst>
            </a:custGeom>
            <a:noFill/>
            <a:ln w="28575" cmpd="sng">
              <a:solidFill>
                <a:srgbClr val="B2B2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 name="Freeform 131">
              <a:extLst>
                <a:ext uri="{FF2B5EF4-FFF2-40B4-BE49-F238E27FC236}">
                  <a16:creationId xmlns:a16="http://schemas.microsoft.com/office/drawing/2014/main" id="{DC1E9227-2F00-432A-978A-590B5D19CB0C}"/>
                </a:ext>
              </a:extLst>
            </p:cNvPr>
            <p:cNvSpPr>
              <a:spLocks/>
            </p:cNvSpPr>
            <p:nvPr/>
          </p:nvSpPr>
          <p:spPr bwMode="auto">
            <a:xfrm>
              <a:off x="2964" y="1661"/>
              <a:ext cx="97" cy="136"/>
            </a:xfrm>
            <a:custGeom>
              <a:avLst/>
              <a:gdLst>
                <a:gd name="T0" fmla="*/ 97 w 97"/>
                <a:gd name="T1" fmla="*/ 0 h 136"/>
                <a:gd name="T2" fmla="*/ 7 w 97"/>
                <a:gd name="T3" fmla="*/ 45 h 136"/>
                <a:gd name="T4" fmla="*/ 52 w 97"/>
                <a:gd name="T5" fmla="*/ 136 h 136"/>
              </a:gdLst>
              <a:ahLst/>
              <a:cxnLst>
                <a:cxn ang="0">
                  <a:pos x="T0" y="T1"/>
                </a:cxn>
                <a:cxn ang="0">
                  <a:pos x="T2" y="T3"/>
                </a:cxn>
                <a:cxn ang="0">
                  <a:pos x="T4" y="T5"/>
                </a:cxn>
              </a:cxnLst>
              <a:rect l="0" t="0" r="r" b="b"/>
              <a:pathLst>
                <a:path w="97" h="136">
                  <a:moveTo>
                    <a:pt x="97" y="0"/>
                  </a:moveTo>
                  <a:cubicBezTo>
                    <a:pt x="55" y="11"/>
                    <a:pt x="14" y="22"/>
                    <a:pt x="7" y="45"/>
                  </a:cubicBezTo>
                  <a:cubicBezTo>
                    <a:pt x="0" y="68"/>
                    <a:pt x="26" y="102"/>
                    <a:pt x="52" y="136"/>
                  </a:cubicBezTo>
                </a:path>
              </a:pathLst>
            </a:custGeom>
            <a:noFill/>
            <a:ln w="28575" cmpd="sng">
              <a:solidFill>
                <a:srgbClr val="B2B2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Oval 132">
              <a:extLst>
                <a:ext uri="{FF2B5EF4-FFF2-40B4-BE49-F238E27FC236}">
                  <a16:creationId xmlns:a16="http://schemas.microsoft.com/office/drawing/2014/main" id="{8CAA1EF6-4604-429F-A670-61D7520031C7}"/>
                </a:ext>
              </a:extLst>
            </p:cNvPr>
            <p:cNvSpPr>
              <a:spLocks noChangeArrowheads="1"/>
            </p:cNvSpPr>
            <p:nvPr/>
          </p:nvSpPr>
          <p:spPr bwMode="auto">
            <a:xfrm rot="1172491">
              <a:off x="2971" y="1752"/>
              <a:ext cx="136" cy="8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19" name="Picture 10">
            <a:extLst>
              <a:ext uri="{FF2B5EF4-FFF2-40B4-BE49-F238E27FC236}">
                <a16:creationId xmlns:a16="http://schemas.microsoft.com/office/drawing/2014/main" id="{78A78443-FD9D-4EE7-AF23-684E5091A1F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8601" y="4468834"/>
            <a:ext cx="1079500"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6">
            <a:extLst>
              <a:ext uri="{FF2B5EF4-FFF2-40B4-BE49-F238E27FC236}">
                <a16:creationId xmlns:a16="http://schemas.microsoft.com/office/drawing/2014/main" id="{A3E72547-51BA-4A47-8ABE-3762D2A2EBF0}"/>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0091" y="1842592"/>
            <a:ext cx="1033463"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吹き出し: 角を丸めた四角形 20">
            <a:extLst>
              <a:ext uri="{FF2B5EF4-FFF2-40B4-BE49-F238E27FC236}">
                <a16:creationId xmlns:a16="http://schemas.microsoft.com/office/drawing/2014/main" id="{35557E66-FEC6-46D8-90A0-79FCBED70681}"/>
              </a:ext>
            </a:extLst>
          </p:cNvPr>
          <p:cNvSpPr/>
          <p:nvPr/>
        </p:nvSpPr>
        <p:spPr bwMode="auto">
          <a:xfrm>
            <a:off x="6327086" y="1316575"/>
            <a:ext cx="1961107" cy="880316"/>
          </a:xfrm>
          <a:prstGeom prst="wedgeRoundRectCallout">
            <a:avLst>
              <a:gd name="adj1" fmla="val -56156"/>
              <a:gd name="adj2" fmla="val 74041"/>
              <a:gd name="adj3" fmla="val 16667"/>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社外で仕事をする</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a:t>
            </a:r>
            <a:endParaRPr lang="en-US" altLang="ja-JP" sz="1600" b="1" dirty="0">
              <a:solidFill>
                <a:srgbClr val="FF0000"/>
              </a:solidFill>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場所を選ばない</a:t>
            </a:r>
          </a:p>
        </p:txBody>
      </p:sp>
      <p:sp>
        <p:nvSpPr>
          <p:cNvPr id="22" name="吹き出し: 角を丸めた四角形 21">
            <a:extLst>
              <a:ext uri="{FF2B5EF4-FFF2-40B4-BE49-F238E27FC236}">
                <a16:creationId xmlns:a16="http://schemas.microsoft.com/office/drawing/2014/main" id="{1F135F8F-F963-4271-A52A-DF102C23BB8B}"/>
              </a:ext>
            </a:extLst>
          </p:cNvPr>
          <p:cNvSpPr/>
          <p:nvPr/>
        </p:nvSpPr>
        <p:spPr bwMode="auto">
          <a:xfrm>
            <a:off x="251520" y="2701009"/>
            <a:ext cx="2687082" cy="880316"/>
          </a:xfrm>
          <a:prstGeom prst="wedgeRoundRectCallout">
            <a:avLst>
              <a:gd name="adj1" fmla="val 45575"/>
              <a:gd name="adj2" fmla="val 95025"/>
              <a:gd name="adj3" fmla="val 16667"/>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自宅で仕事をする</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a:t>
            </a:r>
            <a:endParaRPr lang="en-US" altLang="ja-JP" sz="1600" b="1" dirty="0">
              <a:solidFill>
                <a:srgbClr val="FF0000"/>
              </a:solidFill>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場所は自宅または近い環境</a:t>
            </a:r>
          </a:p>
        </p:txBody>
      </p:sp>
      <p:sp>
        <p:nvSpPr>
          <p:cNvPr id="23" name="吹き出し: 角を丸めた四角形 22">
            <a:extLst>
              <a:ext uri="{FF2B5EF4-FFF2-40B4-BE49-F238E27FC236}">
                <a16:creationId xmlns:a16="http://schemas.microsoft.com/office/drawing/2014/main" id="{3B51D232-82E3-49CD-87A6-81C41C549FF8}"/>
              </a:ext>
            </a:extLst>
          </p:cNvPr>
          <p:cNvSpPr/>
          <p:nvPr/>
        </p:nvSpPr>
        <p:spPr bwMode="auto">
          <a:xfrm>
            <a:off x="6329961" y="4905434"/>
            <a:ext cx="2507419" cy="1403886"/>
          </a:xfrm>
          <a:prstGeom prst="wedgeRoundRectCallout">
            <a:avLst>
              <a:gd name="adj1" fmla="val -64560"/>
              <a:gd name="adj2" fmla="val -86948"/>
              <a:gd name="adj3" fmla="val 16667"/>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社外で</a:t>
            </a:r>
            <a:r>
              <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rPr>
              <a:t>ICT</a:t>
            </a: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技術を活用して</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仕事をする</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lang="ja-JP" altLang="en-US" sz="1600" b="1" dirty="0">
                <a:solidFill>
                  <a:srgbClr val="FF0000"/>
                </a:solidFill>
              </a:rPr>
              <a:t>⇒</a:t>
            </a:r>
            <a:endParaRPr lang="en-US" altLang="ja-JP" sz="1600" b="1" dirty="0">
              <a:solidFill>
                <a:srgbClr val="FF0000"/>
              </a:solidFill>
            </a:endParaRPr>
          </a:p>
          <a:p>
            <a:pPr marL="176213" marR="0" indent="-176213" defTabSz="914400" rtl="0" eaLnBrk="1" fontAlgn="base" latinLnBrk="0" hangingPunct="1">
              <a:lnSpc>
                <a:spcPct val="100000"/>
              </a:lnSpc>
              <a:spcBef>
                <a:spcPts val="0"/>
              </a:spcBef>
              <a:spcAft>
                <a:spcPct val="0"/>
              </a:spcAft>
              <a:buClr>
                <a:srgbClr val="FF0000"/>
              </a:buClr>
              <a:buSzPct val="80000"/>
              <a:buFont typeface="Wingdings" panose="05000000000000000000" pitchFamily="2" charset="2"/>
              <a:buChar char="u"/>
              <a:tabLst/>
            </a:pPr>
            <a:r>
              <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rPr>
              <a:t>場所を選ばない</a:t>
            </a:r>
            <a:endParaRPr kumimoji="1" lang="en-US" altLang="ja-JP" sz="1600" b="1" i="0" u="none" strike="noStrike" cap="none" normalizeH="0" baseline="0" dirty="0">
              <a:ln>
                <a:noFill/>
              </a:ln>
              <a:solidFill>
                <a:srgbClr val="FF0000"/>
              </a:solidFill>
              <a:effectLst/>
              <a:latin typeface="ＭＳ Ｐゴシック" pitchFamily="50" charset="-128"/>
              <a:ea typeface="ＭＳ Ｐゴシック" pitchFamily="50" charset="-128"/>
            </a:endParaRPr>
          </a:p>
          <a:p>
            <a:pPr marL="176213" marR="0" indent="-176213" defTabSz="914400" rtl="0" eaLnBrk="1" fontAlgn="base" latinLnBrk="0" hangingPunct="1">
              <a:lnSpc>
                <a:spcPct val="100000"/>
              </a:lnSpc>
              <a:spcBef>
                <a:spcPts val="0"/>
              </a:spcBef>
              <a:spcAft>
                <a:spcPct val="0"/>
              </a:spcAft>
              <a:buClr>
                <a:srgbClr val="FF0000"/>
              </a:buClr>
              <a:buSzPct val="80000"/>
              <a:buFont typeface="Wingdings" panose="05000000000000000000" pitchFamily="2" charset="2"/>
              <a:buChar char="u"/>
              <a:tabLst/>
            </a:pPr>
            <a:r>
              <a:rPr lang="en-US" altLang="ja-JP" sz="1600" b="1" dirty="0">
                <a:solidFill>
                  <a:srgbClr val="FF0000"/>
                </a:solidFill>
              </a:rPr>
              <a:t>ICT</a:t>
            </a:r>
            <a:r>
              <a:rPr lang="ja-JP" altLang="en-US" sz="1600" b="1" dirty="0">
                <a:solidFill>
                  <a:srgbClr val="FF0000"/>
                </a:solidFill>
              </a:rPr>
              <a:t> の活用</a:t>
            </a:r>
            <a:endParaRPr kumimoji="1" lang="ja-JP" altLang="en-US" sz="1600" b="1" i="0" u="none" strike="noStrike" cap="none" normalizeH="0" baseline="0" dirty="0">
              <a:ln>
                <a:noFill/>
              </a:ln>
              <a:solidFill>
                <a:srgbClr val="FF0000"/>
              </a:solidFill>
              <a:effectLst/>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1330852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テレワークとは</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5</a:t>
            </a:fld>
            <a:endParaRPr lang="en-US" altLang="en-US"/>
          </a:p>
        </p:txBody>
      </p:sp>
      <p:sp>
        <p:nvSpPr>
          <p:cNvPr id="3" name="正方形/長方形 2">
            <a:extLst>
              <a:ext uri="{FF2B5EF4-FFF2-40B4-BE49-F238E27FC236}">
                <a16:creationId xmlns:a16="http://schemas.microsoft.com/office/drawing/2014/main" id="{C84E27A2-B73F-4BC0-85CE-2AF5F9283156}"/>
              </a:ext>
            </a:extLst>
          </p:cNvPr>
          <p:cNvSpPr/>
          <p:nvPr/>
        </p:nvSpPr>
        <p:spPr bwMode="auto">
          <a:xfrm>
            <a:off x="323528" y="1268760"/>
            <a:ext cx="8352928" cy="585930"/>
          </a:xfrm>
          <a:prstGeom prst="rect">
            <a:avLst/>
          </a:prstGeom>
          <a:solidFill>
            <a:srgbClr val="CC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　テレワークとは、インターネットなどの</a:t>
            </a: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ICT</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技術（*</a:t>
            </a:r>
            <a:r>
              <a:rPr kumimoji="1" lang="en-US" altLang="ja-JP" sz="1400" b="1" i="0" u="none" strike="noStrike" cap="none" normalizeH="0" baseline="0" dirty="0">
                <a:ln>
                  <a:noFill/>
                </a:ln>
                <a:solidFill>
                  <a:schemeClr val="tx1"/>
                </a:solidFill>
                <a:effectLst/>
                <a:latin typeface="ＭＳ Ｐゴシック" pitchFamily="50" charset="-128"/>
                <a:ea typeface="ＭＳ Ｐゴシック" pitchFamily="50" charset="-128"/>
              </a:rPr>
              <a:t>1)</a:t>
            </a:r>
            <a:r>
              <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rPr>
              <a:t>を活用した、時間や場所にとらわれない柔軟な働き方です。</a:t>
            </a:r>
          </a:p>
        </p:txBody>
      </p:sp>
      <p:sp>
        <p:nvSpPr>
          <p:cNvPr id="4" name="テキスト ボックス 3">
            <a:extLst>
              <a:ext uri="{FF2B5EF4-FFF2-40B4-BE49-F238E27FC236}">
                <a16:creationId xmlns:a16="http://schemas.microsoft.com/office/drawing/2014/main" id="{54E91C04-287C-454B-8528-D83C63C6F2D0}"/>
              </a:ext>
            </a:extLst>
          </p:cNvPr>
          <p:cNvSpPr txBox="1"/>
          <p:nvPr/>
        </p:nvSpPr>
        <p:spPr>
          <a:xfrm>
            <a:off x="4355976" y="1903754"/>
            <a:ext cx="4637808" cy="276999"/>
          </a:xfrm>
          <a:prstGeom prst="rect">
            <a:avLst/>
          </a:prstGeom>
          <a:noFill/>
        </p:spPr>
        <p:txBody>
          <a:bodyPr wrap="none" rtlCol="0">
            <a:spAutoFit/>
          </a:bodyPr>
          <a:lstStyle/>
          <a:p>
            <a:r>
              <a:rPr kumimoji="1" lang="ja-JP" altLang="en-US" sz="1200" b="1" dirty="0"/>
              <a:t>*</a:t>
            </a:r>
            <a:r>
              <a:rPr kumimoji="1" lang="en-US" altLang="ja-JP" sz="1200" b="1" dirty="0"/>
              <a:t>1</a:t>
            </a:r>
            <a:r>
              <a:rPr kumimoji="1" lang="ja-JP" altLang="en-US" sz="1200" b="1" dirty="0"/>
              <a:t>　</a:t>
            </a:r>
            <a:r>
              <a:rPr kumimoji="1" lang="en-US" altLang="ja-JP" sz="1200" b="1" dirty="0"/>
              <a:t>ICT</a:t>
            </a:r>
            <a:r>
              <a:rPr kumimoji="1" lang="ja-JP" altLang="en-US" sz="1200" b="1" dirty="0"/>
              <a:t>（情報通信技術）：</a:t>
            </a:r>
            <a:r>
              <a:rPr lang="en-US" altLang="ja-JP" sz="1200" b="1" dirty="0"/>
              <a:t>Information and Communication Technology</a:t>
            </a:r>
            <a:endParaRPr kumimoji="1" lang="ja-JP" altLang="en-US" sz="1200" b="1" dirty="0"/>
          </a:p>
        </p:txBody>
      </p:sp>
      <p:graphicFrame>
        <p:nvGraphicFramePr>
          <p:cNvPr id="5" name="表 5">
            <a:extLst>
              <a:ext uri="{FF2B5EF4-FFF2-40B4-BE49-F238E27FC236}">
                <a16:creationId xmlns:a16="http://schemas.microsoft.com/office/drawing/2014/main" id="{7B414D5B-1462-4C31-9477-8D1F3561495A}"/>
              </a:ext>
            </a:extLst>
          </p:cNvPr>
          <p:cNvGraphicFramePr>
            <a:graphicFrameLocks noGrp="1"/>
          </p:cNvGraphicFramePr>
          <p:nvPr>
            <p:extLst>
              <p:ext uri="{D42A27DB-BD31-4B8C-83A1-F6EECF244321}">
                <p14:modId xmlns:p14="http://schemas.microsoft.com/office/powerpoint/2010/main" val="212171250"/>
              </p:ext>
            </p:extLst>
          </p:nvPr>
        </p:nvGraphicFramePr>
        <p:xfrm>
          <a:off x="539552" y="2256854"/>
          <a:ext cx="7992888" cy="4196482"/>
        </p:xfrm>
        <a:graphic>
          <a:graphicData uri="http://schemas.openxmlformats.org/drawingml/2006/table">
            <a:tbl>
              <a:tblPr firstRow="1" bandRow="1">
                <a:tableStyleId>{5940675A-B579-460E-94D1-54222C63F5DA}</a:tableStyleId>
              </a:tblPr>
              <a:tblGrid>
                <a:gridCol w="2664296">
                  <a:extLst>
                    <a:ext uri="{9D8B030D-6E8A-4147-A177-3AD203B41FA5}">
                      <a16:colId xmlns:a16="http://schemas.microsoft.com/office/drawing/2014/main" val="479776836"/>
                    </a:ext>
                  </a:extLst>
                </a:gridCol>
                <a:gridCol w="2664296">
                  <a:extLst>
                    <a:ext uri="{9D8B030D-6E8A-4147-A177-3AD203B41FA5}">
                      <a16:colId xmlns:a16="http://schemas.microsoft.com/office/drawing/2014/main" val="1858119037"/>
                    </a:ext>
                  </a:extLst>
                </a:gridCol>
                <a:gridCol w="2664296">
                  <a:extLst>
                    <a:ext uri="{9D8B030D-6E8A-4147-A177-3AD203B41FA5}">
                      <a16:colId xmlns:a16="http://schemas.microsoft.com/office/drawing/2014/main" val="146791288"/>
                    </a:ext>
                  </a:extLst>
                </a:gridCol>
              </a:tblGrid>
              <a:tr h="693890">
                <a:tc>
                  <a:txBody>
                    <a:bodyPr/>
                    <a:lstStyle/>
                    <a:p>
                      <a:pPr algn="ctr"/>
                      <a:r>
                        <a:rPr kumimoji="1" lang="ja-JP" altLang="en-US" sz="1600" b="1" dirty="0"/>
                        <a:t>在宅勤務</a:t>
                      </a:r>
                    </a:p>
                  </a:txBody>
                  <a:tcPr anchor="ctr">
                    <a:solidFill>
                      <a:srgbClr val="FFFF00"/>
                    </a:solidFill>
                  </a:tcPr>
                </a:tc>
                <a:tc>
                  <a:txBody>
                    <a:bodyPr/>
                    <a:lstStyle/>
                    <a:p>
                      <a:pPr algn="ctr"/>
                      <a:r>
                        <a:rPr kumimoji="1" lang="ja-JP" altLang="en-US" sz="1600" b="1" dirty="0"/>
                        <a:t>モバイル・ワーク</a:t>
                      </a:r>
                    </a:p>
                  </a:txBody>
                  <a:tcPr anchor="ctr">
                    <a:solidFill>
                      <a:srgbClr val="FFFF00"/>
                    </a:solidFill>
                  </a:tcPr>
                </a:tc>
                <a:tc>
                  <a:txBody>
                    <a:bodyPr/>
                    <a:lstStyle/>
                    <a:p>
                      <a:pPr algn="ctr"/>
                      <a:r>
                        <a:rPr kumimoji="1" lang="ja-JP" altLang="en-US" sz="1600" b="1" dirty="0"/>
                        <a:t>サテライト・オフィス勤務</a:t>
                      </a:r>
                    </a:p>
                  </a:txBody>
                  <a:tcPr anchor="ctr">
                    <a:solidFill>
                      <a:srgbClr val="FFFF00"/>
                    </a:solidFill>
                  </a:tcPr>
                </a:tc>
                <a:extLst>
                  <a:ext uri="{0D108BD9-81ED-4DB2-BD59-A6C34878D82A}">
                    <a16:rowId xmlns:a16="http://schemas.microsoft.com/office/drawing/2014/main" val="4227640631"/>
                  </a:ext>
                </a:extLst>
              </a:tr>
              <a:tr h="1462084">
                <a:tc>
                  <a:txBody>
                    <a:bodyPr/>
                    <a:lstStyle/>
                    <a:p>
                      <a:pPr marL="176213" indent="-176213">
                        <a:buFont typeface="Wingdings" panose="05000000000000000000" pitchFamily="2" charset="2"/>
                        <a:buChar char="l"/>
                      </a:pPr>
                      <a:r>
                        <a:rPr kumimoji="1" lang="ja-JP" altLang="en-US" sz="1400" b="1" dirty="0"/>
                        <a:t>オフイスに出勤せず自宅で仕事を行う形態</a:t>
                      </a:r>
                      <a:endParaRPr kumimoji="1" lang="en-US" altLang="ja-JP" sz="1400" b="1" dirty="0"/>
                    </a:p>
                    <a:p>
                      <a:pPr marL="176213" indent="-176213">
                        <a:buFont typeface="Wingdings" panose="05000000000000000000" pitchFamily="2" charset="2"/>
                        <a:buChar char="l"/>
                      </a:pPr>
                      <a:r>
                        <a:rPr kumimoji="1" lang="ja-JP" altLang="en-US" sz="1400" b="1" dirty="0"/>
                        <a:t>通常</a:t>
                      </a:r>
                      <a:r>
                        <a:rPr kumimoji="1" lang="en-US" altLang="ja-JP" sz="1400" b="1" dirty="0"/>
                        <a:t>1</a:t>
                      </a:r>
                      <a:r>
                        <a:rPr kumimoji="1" lang="ja-JP" altLang="en-US" sz="1400" b="1" dirty="0"/>
                        <a:t>，</a:t>
                      </a:r>
                      <a:r>
                        <a:rPr kumimoji="1" lang="en-US" altLang="ja-JP" sz="1400" b="1" dirty="0"/>
                        <a:t>2</a:t>
                      </a:r>
                      <a:r>
                        <a:rPr kumimoji="1" lang="ja-JP" altLang="en-US" sz="1400" b="1" dirty="0"/>
                        <a:t>回／週程度が多い</a:t>
                      </a:r>
                      <a:endParaRPr kumimoji="1" lang="en-US" altLang="ja-JP" sz="1400" b="1" dirty="0"/>
                    </a:p>
                    <a:p>
                      <a:pPr marL="176213" indent="-176213">
                        <a:buFont typeface="Wingdings" panose="05000000000000000000" pitchFamily="2" charset="2"/>
                        <a:buChar char="l"/>
                      </a:pPr>
                      <a:r>
                        <a:rPr kumimoji="1" lang="ja-JP" altLang="en-US" sz="1400" b="1" dirty="0"/>
                        <a:t>半日、あるいは特定の時間のみ在宅勤務という形態もある</a:t>
                      </a:r>
                    </a:p>
                  </a:txBody>
                  <a:tcPr anchor="ctr"/>
                </a:tc>
                <a:tc>
                  <a:txBody>
                    <a:bodyPr/>
                    <a:lstStyle/>
                    <a:p>
                      <a:pPr marL="176213" indent="-176213">
                        <a:buFont typeface="Wingdings" panose="05000000000000000000" pitchFamily="2" charset="2"/>
                        <a:buChar char="l"/>
                      </a:pPr>
                      <a:r>
                        <a:rPr kumimoji="1" lang="ja-JP" altLang="en-US" sz="1400" b="1" dirty="0"/>
                        <a:t>顧客先、移動中、ホテル、喫茶店などで仕事を行う形態</a:t>
                      </a:r>
                    </a:p>
                  </a:txBody>
                  <a:tcPr anchor="ctr"/>
                </a:tc>
                <a:tc>
                  <a:txBody>
                    <a:bodyPr/>
                    <a:lstStyle/>
                    <a:p>
                      <a:pPr marL="176213" indent="-176213">
                        <a:buFont typeface="Wingdings" panose="05000000000000000000" pitchFamily="2" charset="2"/>
                        <a:buChar char="l"/>
                      </a:pPr>
                      <a:r>
                        <a:rPr kumimoji="1" lang="ja-JP" altLang="en-US" sz="1400" b="1" dirty="0"/>
                        <a:t>自社専用のサテライト・オフイスや共同利用型のレンタル・オフイスなどで仕事を行う形態</a:t>
                      </a:r>
                    </a:p>
                  </a:txBody>
                  <a:tcPr anchor="ctr"/>
                </a:tc>
                <a:extLst>
                  <a:ext uri="{0D108BD9-81ED-4DB2-BD59-A6C34878D82A}">
                    <a16:rowId xmlns:a16="http://schemas.microsoft.com/office/drawing/2014/main" val="479143954"/>
                  </a:ext>
                </a:extLst>
              </a:tr>
              <a:tr h="2040508">
                <a:tc>
                  <a:txBody>
                    <a:bodyPr/>
                    <a:lstStyle/>
                    <a:p>
                      <a:endParaRPr kumimoji="1" lang="ja-JP" altLang="en-US" sz="1400" b="1"/>
                    </a:p>
                  </a:txBody>
                  <a:tcPr/>
                </a:tc>
                <a:tc>
                  <a:txBody>
                    <a:bodyPr/>
                    <a:lstStyle/>
                    <a:p>
                      <a:endParaRPr kumimoji="1" lang="ja-JP" altLang="en-US" sz="1400" b="1"/>
                    </a:p>
                  </a:txBody>
                  <a:tcPr/>
                </a:tc>
                <a:tc>
                  <a:txBody>
                    <a:bodyPr/>
                    <a:lstStyle/>
                    <a:p>
                      <a:endParaRPr kumimoji="1" lang="ja-JP" altLang="en-US" sz="1400" b="1" dirty="0"/>
                    </a:p>
                  </a:txBody>
                  <a:tcPr/>
                </a:tc>
                <a:extLst>
                  <a:ext uri="{0D108BD9-81ED-4DB2-BD59-A6C34878D82A}">
                    <a16:rowId xmlns:a16="http://schemas.microsoft.com/office/drawing/2014/main" val="581059224"/>
                  </a:ext>
                </a:extLst>
              </a:tr>
            </a:tbl>
          </a:graphicData>
        </a:graphic>
      </p:graphicFrame>
      <p:pic>
        <p:nvPicPr>
          <p:cNvPr id="8" name="図 7">
            <a:extLst>
              <a:ext uri="{FF2B5EF4-FFF2-40B4-BE49-F238E27FC236}">
                <a16:creationId xmlns:a16="http://schemas.microsoft.com/office/drawing/2014/main" id="{1806099B-9557-4496-B69D-3CFAAF46D031}"/>
              </a:ext>
            </a:extLst>
          </p:cNvPr>
          <p:cNvPicPr>
            <a:picLocks noChangeAspect="1"/>
          </p:cNvPicPr>
          <p:nvPr/>
        </p:nvPicPr>
        <p:blipFill>
          <a:blip r:embed="rId3"/>
          <a:stretch>
            <a:fillRect/>
          </a:stretch>
        </p:blipFill>
        <p:spPr>
          <a:xfrm>
            <a:off x="971599" y="4454542"/>
            <a:ext cx="1771650" cy="1847850"/>
          </a:xfrm>
          <a:prstGeom prst="rect">
            <a:avLst/>
          </a:prstGeom>
        </p:spPr>
      </p:pic>
      <p:pic>
        <p:nvPicPr>
          <p:cNvPr id="9" name="図 8">
            <a:extLst>
              <a:ext uri="{FF2B5EF4-FFF2-40B4-BE49-F238E27FC236}">
                <a16:creationId xmlns:a16="http://schemas.microsoft.com/office/drawing/2014/main" id="{2351559A-1681-49BD-9E44-0088FD39A884}"/>
              </a:ext>
            </a:extLst>
          </p:cNvPr>
          <p:cNvPicPr>
            <a:picLocks noChangeAspect="1"/>
          </p:cNvPicPr>
          <p:nvPr/>
        </p:nvPicPr>
        <p:blipFill>
          <a:blip r:embed="rId4"/>
          <a:stretch>
            <a:fillRect/>
          </a:stretch>
        </p:blipFill>
        <p:spPr>
          <a:xfrm>
            <a:off x="3640646" y="4512296"/>
            <a:ext cx="1790700" cy="1790700"/>
          </a:xfrm>
          <a:prstGeom prst="rect">
            <a:avLst/>
          </a:prstGeom>
        </p:spPr>
      </p:pic>
      <p:pic>
        <p:nvPicPr>
          <p:cNvPr id="11" name="図 10">
            <a:extLst>
              <a:ext uri="{FF2B5EF4-FFF2-40B4-BE49-F238E27FC236}">
                <a16:creationId xmlns:a16="http://schemas.microsoft.com/office/drawing/2014/main" id="{76923C59-ADD3-4C57-A953-FB9BE2AC0C34}"/>
              </a:ext>
            </a:extLst>
          </p:cNvPr>
          <p:cNvPicPr>
            <a:picLocks noChangeAspect="1"/>
          </p:cNvPicPr>
          <p:nvPr/>
        </p:nvPicPr>
        <p:blipFill>
          <a:blip r:embed="rId5"/>
          <a:stretch>
            <a:fillRect/>
          </a:stretch>
        </p:blipFill>
        <p:spPr>
          <a:xfrm>
            <a:off x="6294437" y="4554632"/>
            <a:ext cx="1790700" cy="1752600"/>
          </a:xfrm>
          <a:prstGeom prst="rect">
            <a:avLst/>
          </a:prstGeom>
        </p:spPr>
      </p:pic>
    </p:spTree>
    <p:extLst>
      <p:ext uri="{BB962C8B-B14F-4D97-AF65-F5344CB8AC3E}">
        <p14:creationId xmlns:p14="http://schemas.microsoft.com/office/powerpoint/2010/main" val="4111993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楕円 423">
            <a:extLst>
              <a:ext uri="{FF2B5EF4-FFF2-40B4-BE49-F238E27FC236}">
                <a16:creationId xmlns:a16="http://schemas.microsoft.com/office/drawing/2014/main" id="{34682FDD-9683-4E82-9716-901522616453}"/>
              </a:ext>
            </a:extLst>
          </p:cNvPr>
          <p:cNvSpPr/>
          <p:nvPr/>
        </p:nvSpPr>
        <p:spPr bwMode="auto">
          <a:xfrm>
            <a:off x="128721" y="2074687"/>
            <a:ext cx="1575293" cy="1138289"/>
          </a:xfrm>
          <a:prstGeom prst="ellipse">
            <a:avLst/>
          </a:prstGeom>
          <a:solidFill>
            <a:srgbClr val="FFCC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422" name="楕円 421">
            <a:extLst>
              <a:ext uri="{FF2B5EF4-FFF2-40B4-BE49-F238E27FC236}">
                <a16:creationId xmlns:a16="http://schemas.microsoft.com/office/drawing/2014/main" id="{E992EC1C-B3C8-4B66-8447-46A5B62A3CE4}"/>
              </a:ext>
            </a:extLst>
          </p:cNvPr>
          <p:cNvSpPr/>
          <p:nvPr/>
        </p:nvSpPr>
        <p:spPr bwMode="auto">
          <a:xfrm>
            <a:off x="234315" y="3988521"/>
            <a:ext cx="1575293" cy="1138289"/>
          </a:xfrm>
          <a:prstGeom prst="ellipse">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423" name="楕円 422">
            <a:extLst>
              <a:ext uri="{FF2B5EF4-FFF2-40B4-BE49-F238E27FC236}">
                <a16:creationId xmlns:a16="http://schemas.microsoft.com/office/drawing/2014/main" id="{119EB585-6818-43E2-AA2A-BC4CF66804DE}"/>
              </a:ext>
            </a:extLst>
          </p:cNvPr>
          <p:cNvSpPr/>
          <p:nvPr/>
        </p:nvSpPr>
        <p:spPr bwMode="auto">
          <a:xfrm>
            <a:off x="107504" y="5229200"/>
            <a:ext cx="1575293" cy="1138289"/>
          </a:xfrm>
          <a:prstGeom prst="ellipse">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364" name="楕円 363">
            <a:extLst>
              <a:ext uri="{FF2B5EF4-FFF2-40B4-BE49-F238E27FC236}">
                <a16:creationId xmlns:a16="http://schemas.microsoft.com/office/drawing/2014/main" id="{175CD5DE-AC2F-4B75-AF72-5A861F385DF4}"/>
              </a:ext>
            </a:extLst>
          </p:cNvPr>
          <p:cNvSpPr/>
          <p:nvPr/>
        </p:nvSpPr>
        <p:spPr bwMode="auto">
          <a:xfrm>
            <a:off x="7499056" y="2136106"/>
            <a:ext cx="1635849" cy="1464241"/>
          </a:xfrm>
          <a:prstGeom prst="ellipse">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5" name="楕円 4">
            <a:extLst>
              <a:ext uri="{FF2B5EF4-FFF2-40B4-BE49-F238E27FC236}">
                <a16:creationId xmlns:a16="http://schemas.microsoft.com/office/drawing/2014/main" id="{A65DF083-0EF6-4923-996C-69A12661C1E0}"/>
              </a:ext>
            </a:extLst>
          </p:cNvPr>
          <p:cNvSpPr/>
          <p:nvPr/>
        </p:nvSpPr>
        <p:spPr bwMode="auto">
          <a:xfrm>
            <a:off x="7092280" y="1078694"/>
            <a:ext cx="2006948" cy="1342757"/>
          </a:xfrm>
          <a:prstGeom prst="ellipse">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pic>
        <p:nvPicPr>
          <p:cNvPr id="32" name="Picture 12">
            <a:extLst>
              <a:ext uri="{FF2B5EF4-FFF2-40B4-BE49-F238E27FC236}">
                <a16:creationId xmlns:a16="http://schemas.microsoft.com/office/drawing/2014/main" id="{1D37B15E-C668-41FC-BE0C-DCC0BE3F244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170" y="1219490"/>
            <a:ext cx="5814631" cy="4285118"/>
          </a:xfrm>
          <a:prstGeom prst="rect">
            <a:avLst/>
          </a:prstGeom>
          <a:solidFill>
            <a:srgbClr val="CCFFFF"/>
          </a:solidFill>
          <a:ln w="19050">
            <a:solidFill>
              <a:srgbClr val="0070C0"/>
            </a:solidFill>
            <a:miter lim="800000"/>
            <a:headEnd/>
            <a:tailEnd/>
          </a:ln>
          <a:effectLst/>
        </p:spPr>
      </p:pic>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テレワークの全体像</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6</a:t>
            </a:fld>
            <a:endParaRPr lang="en-US" altLang="en-US"/>
          </a:p>
        </p:txBody>
      </p:sp>
      <p:pic>
        <p:nvPicPr>
          <p:cNvPr id="24" name="Picture 51">
            <a:extLst>
              <a:ext uri="{FF2B5EF4-FFF2-40B4-BE49-F238E27FC236}">
                <a16:creationId xmlns:a16="http://schemas.microsoft.com/office/drawing/2014/main" id="{EE9521DA-26FB-444E-8C86-2ACD0D30ADEA}"/>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4542" y="1206196"/>
            <a:ext cx="1624408" cy="1019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0">
            <a:extLst>
              <a:ext uri="{FF2B5EF4-FFF2-40B4-BE49-F238E27FC236}">
                <a16:creationId xmlns:a16="http://schemas.microsoft.com/office/drawing/2014/main" id="{6F18A78D-57B8-4CB2-9D45-C3206F8AB241}"/>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7822" y="1283180"/>
            <a:ext cx="919141" cy="85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 name="Group 133">
            <a:extLst>
              <a:ext uri="{FF2B5EF4-FFF2-40B4-BE49-F238E27FC236}">
                <a16:creationId xmlns:a16="http://schemas.microsoft.com/office/drawing/2014/main" id="{C8E404AE-0E8D-4F98-8605-9CC0BF041BE3}"/>
              </a:ext>
            </a:extLst>
          </p:cNvPr>
          <p:cNvGrpSpPr>
            <a:grpSpLocks/>
          </p:cNvGrpSpPr>
          <p:nvPr/>
        </p:nvGrpSpPr>
        <p:grpSpPr bwMode="auto">
          <a:xfrm flipH="1">
            <a:off x="7785637" y="2630595"/>
            <a:ext cx="1152128" cy="782805"/>
            <a:chOff x="1974" y="1318"/>
            <a:chExt cx="1811" cy="1395"/>
          </a:xfrm>
        </p:grpSpPr>
        <p:pic>
          <p:nvPicPr>
            <p:cNvPr id="27" name="Picture 134">
              <a:extLst>
                <a:ext uri="{FF2B5EF4-FFF2-40B4-BE49-F238E27FC236}">
                  <a16:creationId xmlns:a16="http://schemas.microsoft.com/office/drawing/2014/main" id="{2F33DEC0-C4B0-487A-851C-C6FECD2819C3}"/>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4" y="1318"/>
              <a:ext cx="1811" cy="1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Oval 135">
              <a:extLst>
                <a:ext uri="{FF2B5EF4-FFF2-40B4-BE49-F238E27FC236}">
                  <a16:creationId xmlns:a16="http://schemas.microsoft.com/office/drawing/2014/main" id="{BBB8808F-9D29-437B-BB54-4134D854BFB2}"/>
                </a:ext>
              </a:extLst>
            </p:cNvPr>
            <p:cNvSpPr>
              <a:spLocks noChangeArrowheads="1"/>
            </p:cNvSpPr>
            <p:nvPr/>
          </p:nvSpPr>
          <p:spPr bwMode="auto">
            <a:xfrm rot="-1426341">
              <a:off x="2354" y="1656"/>
              <a:ext cx="72" cy="96"/>
            </a:xfrm>
            <a:prstGeom prst="ellipse">
              <a:avLst/>
            </a:prstGeom>
            <a:solidFill>
              <a:schemeClr val="accent1"/>
            </a:solidFill>
            <a:ln w="285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 name="Freeform 136">
              <a:extLst>
                <a:ext uri="{FF2B5EF4-FFF2-40B4-BE49-F238E27FC236}">
                  <a16:creationId xmlns:a16="http://schemas.microsoft.com/office/drawing/2014/main" id="{343166DE-92E0-4A34-A5CA-D380985020DC}"/>
                </a:ext>
              </a:extLst>
            </p:cNvPr>
            <p:cNvSpPr>
              <a:spLocks/>
            </p:cNvSpPr>
            <p:nvPr/>
          </p:nvSpPr>
          <p:spPr bwMode="auto">
            <a:xfrm>
              <a:off x="2374" y="1426"/>
              <a:ext cx="325" cy="235"/>
            </a:xfrm>
            <a:custGeom>
              <a:avLst/>
              <a:gdLst>
                <a:gd name="T0" fmla="*/ 7 w 325"/>
                <a:gd name="T1" fmla="*/ 235 h 235"/>
                <a:gd name="T2" fmla="*/ 7 w 325"/>
                <a:gd name="T3" fmla="*/ 144 h 235"/>
                <a:gd name="T4" fmla="*/ 52 w 325"/>
                <a:gd name="T5" fmla="*/ 54 h 235"/>
                <a:gd name="T6" fmla="*/ 143 w 325"/>
                <a:gd name="T7" fmla="*/ 8 h 235"/>
                <a:gd name="T8" fmla="*/ 279 w 325"/>
                <a:gd name="T9" fmla="*/ 8 h 235"/>
                <a:gd name="T10" fmla="*/ 325 w 325"/>
                <a:gd name="T11" fmla="*/ 54 h 235"/>
              </a:gdLst>
              <a:ahLst/>
              <a:cxnLst>
                <a:cxn ang="0">
                  <a:pos x="T0" y="T1"/>
                </a:cxn>
                <a:cxn ang="0">
                  <a:pos x="T2" y="T3"/>
                </a:cxn>
                <a:cxn ang="0">
                  <a:pos x="T4" y="T5"/>
                </a:cxn>
                <a:cxn ang="0">
                  <a:pos x="T6" y="T7"/>
                </a:cxn>
                <a:cxn ang="0">
                  <a:pos x="T8" y="T9"/>
                </a:cxn>
                <a:cxn ang="0">
                  <a:pos x="T10" y="T11"/>
                </a:cxn>
              </a:cxnLst>
              <a:rect l="0" t="0" r="r" b="b"/>
              <a:pathLst>
                <a:path w="325" h="235">
                  <a:moveTo>
                    <a:pt x="7" y="235"/>
                  </a:moveTo>
                  <a:cubicBezTo>
                    <a:pt x="3" y="204"/>
                    <a:pt x="0" y="174"/>
                    <a:pt x="7" y="144"/>
                  </a:cubicBezTo>
                  <a:cubicBezTo>
                    <a:pt x="14" y="114"/>
                    <a:pt x="29" y="77"/>
                    <a:pt x="52" y="54"/>
                  </a:cubicBezTo>
                  <a:cubicBezTo>
                    <a:pt x="75" y="31"/>
                    <a:pt x="105" y="16"/>
                    <a:pt x="143" y="8"/>
                  </a:cubicBezTo>
                  <a:cubicBezTo>
                    <a:pt x="181" y="0"/>
                    <a:pt x="249" y="0"/>
                    <a:pt x="279" y="8"/>
                  </a:cubicBezTo>
                  <a:cubicBezTo>
                    <a:pt x="309" y="16"/>
                    <a:pt x="317" y="35"/>
                    <a:pt x="325" y="54"/>
                  </a:cubicBezTo>
                </a:path>
              </a:pathLst>
            </a:custGeom>
            <a:noFill/>
            <a:ln w="28575" cmpd="sng">
              <a:solidFill>
                <a:srgbClr val="B2B2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37">
              <a:extLst>
                <a:ext uri="{FF2B5EF4-FFF2-40B4-BE49-F238E27FC236}">
                  <a16:creationId xmlns:a16="http://schemas.microsoft.com/office/drawing/2014/main" id="{D21745C4-0223-4534-BE47-C06EFAD3C04E}"/>
                </a:ext>
              </a:extLst>
            </p:cNvPr>
            <p:cNvSpPr>
              <a:spLocks/>
            </p:cNvSpPr>
            <p:nvPr/>
          </p:nvSpPr>
          <p:spPr bwMode="auto">
            <a:xfrm>
              <a:off x="2381" y="1783"/>
              <a:ext cx="227" cy="105"/>
            </a:xfrm>
            <a:custGeom>
              <a:avLst/>
              <a:gdLst>
                <a:gd name="T0" fmla="*/ 0 w 227"/>
                <a:gd name="T1" fmla="*/ 0 h 105"/>
                <a:gd name="T2" fmla="*/ 45 w 227"/>
                <a:gd name="T3" fmla="*/ 90 h 105"/>
                <a:gd name="T4" fmla="*/ 227 w 227"/>
                <a:gd name="T5" fmla="*/ 90 h 105"/>
              </a:gdLst>
              <a:ahLst/>
              <a:cxnLst>
                <a:cxn ang="0">
                  <a:pos x="T0" y="T1"/>
                </a:cxn>
                <a:cxn ang="0">
                  <a:pos x="T2" y="T3"/>
                </a:cxn>
                <a:cxn ang="0">
                  <a:pos x="T4" y="T5"/>
                </a:cxn>
              </a:cxnLst>
              <a:rect l="0" t="0" r="r" b="b"/>
              <a:pathLst>
                <a:path w="227" h="105">
                  <a:moveTo>
                    <a:pt x="0" y="0"/>
                  </a:moveTo>
                  <a:cubicBezTo>
                    <a:pt x="3" y="37"/>
                    <a:pt x="7" y="75"/>
                    <a:pt x="45" y="90"/>
                  </a:cubicBezTo>
                  <a:cubicBezTo>
                    <a:pt x="83" y="105"/>
                    <a:pt x="155" y="97"/>
                    <a:pt x="227" y="90"/>
                  </a:cubicBezTo>
                </a:path>
              </a:pathLst>
            </a:custGeom>
            <a:noFill/>
            <a:ln w="1905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Oval 138">
              <a:extLst>
                <a:ext uri="{FF2B5EF4-FFF2-40B4-BE49-F238E27FC236}">
                  <a16:creationId xmlns:a16="http://schemas.microsoft.com/office/drawing/2014/main" id="{AD369637-BCA9-40BE-8F46-113E7DAC07B6}"/>
                </a:ext>
              </a:extLst>
            </p:cNvPr>
            <p:cNvSpPr>
              <a:spLocks noChangeArrowheads="1"/>
            </p:cNvSpPr>
            <p:nvPr/>
          </p:nvSpPr>
          <p:spPr bwMode="auto">
            <a:xfrm>
              <a:off x="2517" y="1842"/>
              <a:ext cx="91" cy="46"/>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7" name="Group 1691">
            <a:extLst>
              <a:ext uri="{FF2B5EF4-FFF2-40B4-BE49-F238E27FC236}">
                <a16:creationId xmlns:a16="http://schemas.microsoft.com/office/drawing/2014/main" id="{FBB5417D-83A3-4177-98EB-41AF3E42AB2C}"/>
              </a:ext>
            </a:extLst>
          </p:cNvPr>
          <p:cNvGrpSpPr>
            <a:grpSpLocks/>
          </p:cNvGrpSpPr>
          <p:nvPr/>
        </p:nvGrpSpPr>
        <p:grpSpPr bwMode="auto">
          <a:xfrm>
            <a:off x="574532" y="4110604"/>
            <a:ext cx="879475" cy="798513"/>
            <a:chOff x="4775" y="2176"/>
            <a:chExt cx="554" cy="503"/>
          </a:xfrm>
        </p:grpSpPr>
        <p:sp>
          <p:nvSpPr>
            <p:cNvPr id="38" name="Freeform 1642">
              <a:extLst>
                <a:ext uri="{FF2B5EF4-FFF2-40B4-BE49-F238E27FC236}">
                  <a16:creationId xmlns:a16="http://schemas.microsoft.com/office/drawing/2014/main" id="{ACD4539A-78FD-43C9-8533-8115E815F9AA}"/>
                </a:ext>
              </a:extLst>
            </p:cNvPr>
            <p:cNvSpPr>
              <a:spLocks/>
            </p:cNvSpPr>
            <p:nvPr/>
          </p:nvSpPr>
          <p:spPr bwMode="auto">
            <a:xfrm>
              <a:off x="4775" y="2312"/>
              <a:ext cx="145" cy="367"/>
            </a:xfrm>
            <a:custGeom>
              <a:avLst/>
              <a:gdLst>
                <a:gd name="T0" fmla="*/ 54 w 145"/>
                <a:gd name="T1" fmla="*/ 0 h 367"/>
                <a:gd name="T2" fmla="*/ 46 w 145"/>
                <a:gd name="T3" fmla="*/ 16 h 367"/>
                <a:gd name="T4" fmla="*/ 10 w 145"/>
                <a:gd name="T5" fmla="*/ 55 h 367"/>
                <a:gd name="T6" fmla="*/ 0 w 145"/>
                <a:gd name="T7" fmla="*/ 69 h 367"/>
                <a:gd name="T8" fmla="*/ 0 w 145"/>
                <a:gd name="T9" fmla="*/ 366 h 367"/>
                <a:gd name="T10" fmla="*/ 129 w 145"/>
                <a:gd name="T11" fmla="*/ 366 h 367"/>
                <a:gd name="T12" fmla="*/ 129 w 145"/>
                <a:gd name="T13" fmla="*/ 299 h 367"/>
                <a:gd name="T14" fmla="*/ 144 w 145"/>
                <a:gd name="T15" fmla="*/ 259 h 367"/>
                <a:gd name="T16" fmla="*/ 114 w 145"/>
                <a:gd name="T17" fmla="*/ 63 h 367"/>
                <a:gd name="T18" fmla="*/ 54 w 145"/>
                <a:gd name="T19" fmla="*/ 0 h 367"/>
                <a:gd name="T20" fmla="*/ 54 w 145"/>
                <a:gd name="T21"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 h="367">
                  <a:moveTo>
                    <a:pt x="54" y="0"/>
                  </a:moveTo>
                  <a:lnTo>
                    <a:pt x="46" y="16"/>
                  </a:lnTo>
                  <a:lnTo>
                    <a:pt x="10" y="55"/>
                  </a:lnTo>
                  <a:lnTo>
                    <a:pt x="0" y="69"/>
                  </a:lnTo>
                  <a:lnTo>
                    <a:pt x="0" y="366"/>
                  </a:lnTo>
                  <a:lnTo>
                    <a:pt x="129" y="366"/>
                  </a:lnTo>
                  <a:lnTo>
                    <a:pt x="129" y="299"/>
                  </a:lnTo>
                  <a:lnTo>
                    <a:pt x="144" y="259"/>
                  </a:lnTo>
                  <a:lnTo>
                    <a:pt x="114" y="63"/>
                  </a:lnTo>
                  <a:lnTo>
                    <a:pt x="54" y="0"/>
                  </a:lnTo>
                  <a:lnTo>
                    <a:pt x="54" y="0"/>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 name="Freeform 1643">
              <a:extLst>
                <a:ext uri="{FF2B5EF4-FFF2-40B4-BE49-F238E27FC236}">
                  <a16:creationId xmlns:a16="http://schemas.microsoft.com/office/drawing/2014/main" id="{08B120E9-6174-40B0-A1DE-3245BAA299EF}"/>
                </a:ext>
              </a:extLst>
            </p:cNvPr>
            <p:cNvSpPr>
              <a:spLocks/>
            </p:cNvSpPr>
            <p:nvPr/>
          </p:nvSpPr>
          <p:spPr bwMode="auto">
            <a:xfrm>
              <a:off x="4890" y="2403"/>
              <a:ext cx="30" cy="195"/>
            </a:xfrm>
            <a:custGeom>
              <a:avLst/>
              <a:gdLst>
                <a:gd name="T0" fmla="*/ 4 w 30"/>
                <a:gd name="T1" fmla="*/ 7 h 195"/>
                <a:gd name="T2" fmla="*/ 0 w 30"/>
                <a:gd name="T3" fmla="*/ 40 h 195"/>
                <a:gd name="T4" fmla="*/ 3 w 30"/>
                <a:gd name="T5" fmla="*/ 58 h 195"/>
                <a:gd name="T6" fmla="*/ 13 w 30"/>
                <a:gd name="T7" fmla="*/ 91 h 195"/>
                <a:gd name="T8" fmla="*/ 15 w 30"/>
                <a:gd name="T9" fmla="*/ 142 h 195"/>
                <a:gd name="T10" fmla="*/ 15 w 30"/>
                <a:gd name="T11" fmla="*/ 178 h 195"/>
                <a:gd name="T12" fmla="*/ 19 w 30"/>
                <a:gd name="T13" fmla="*/ 194 h 195"/>
                <a:gd name="T14" fmla="*/ 29 w 30"/>
                <a:gd name="T15" fmla="*/ 162 h 195"/>
                <a:gd name="T16" fmla="*/ 29 w 30"/>
                <a:gd name="T17" fmla="*/ 106 h 195"/>
                <a:gd name="T18" fmla="*/ 24 w 30"/>
                <a:gd name="T19" fmla="*/ 73 h 195"/>
                <a:gd name="T20" fmla="*/ 17 w 30"/>
                <a:gd name="T21" fmla="*/ 12 h 195"/>
                <a:gd name="T22" fmla="*/ 10 w 30"/>
                <a:gd name="T23" fmla="*/ 0 h 195"/>
                <a:gd name="T24" fmla="*/ 4 w 30"/>
                <a:gd name="T25" fmla="*/ 7 h 195"/>
                <a:gd name="T26" fmla="*/ 4 w 30"/>
                <a:gd name="T27" fmla="*/ 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95">
                  <a:moveTo>
                    <a:pt x="4" y="7"/>
                  </a:moveTo>
                  <a:lnTo>
                    <a:pt x="0" y="40"/>
                  </a:lnTo>
                  <a:lnTo>
                    <a:pt x="3" y="58"/>
                  </a:lnTo>
                  <a:lnTo>
                    <a:pt x="13" y="91"/>
                  </a:lnTo>
                  <a:lnTo>
                    <a:pt x="15" y="142"/>
                  </a:lnTo>
                  <a:lnTo>
                    <a:pt x="15" y="178"/>
                  </a:lnTo>
                  <a:lnTo>
                    <a:pt x="19" y="194"/>
                  </a:lnTo>
                  <a:lnTo>
                    <a:pt x="29" y="162"/>
                  </a:lnTo>
                  <a:lnTo>
                    <a:pt x="29" y="106"/>
                  </a:lnTo>
                  <a:lnTo>
                    <a:pt x="24" y="73"/>
                  </a:lnTo>
                  <a:lnTo>
                    <a:pt x="17" y="12"/>
                  </a:lnTo>
                  <a:lnTo>
                    <a:pt x="10" y="0"/>
                  </a:lnTo>
                  <a:lnTo>
                    <a:pt x="4" y="7"/>
                  </a:lnTo>
                  <a:lnTo>
                    <a:pt x="4" y="7"/>
                  </a:lnTo>
                </a:path>
              </a:pathLst>
            </a:custGeom>
            <a:solidFill>
              <a:srgbClr val="FFFF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 name="Freeform 1644">
              <a:extLst>
                <a:ext uri="{FF2B5EF4-FFF2-40B4-BE49-F238E27FC236}">
                  <a16:creationId xmlns:a16="http://schemas.microsoft.com/office/drawing/2014/main" id="{20D0B40A-B10D-4314-8795-29658D6FD792}"/>
                </a:ext>
              </a:extLst>
            </p:cNvPr>
            <p:cNvSpPr>
              <a:spLocks/>
            </p:cNvSpPr>
            <p:nvPr/>
          </p:nvSpPr>
          <p:spPr bwMode="auto">
            <a:xfrm>
              <a:off x="5144" y="2426"/>
              <a:ext cx="185" cy="238"/>
            </a:xfrm>
            <a:custGeom>
              <a:avLst/>
              <a:gdLst>
                <a:gd name="T0" fmla="*/ 105 w 185"/>
                <a:gd name="T1" fmla="*/ 40 h 238"/>
                <a:gd name="T2" fmla="*/ 23 w 185"/>
                <a:gd name="T3" fmla="*/ 0 h 238"/>
                <a:gd name="T4" fmla="*/ 1 w 185"/>
                <a:gd name="T5" fmla="*/ 84 h 238"/>
                <a:gd name="T6" fmla="*/ 9 w 185"/>
                <a:gd name="T7" fmla="*/ 97 h 238"/>
                <a:gd name="T8" fmla="*/ 0 w 185"/>
                <a:gd name="T9" fmla="*/ 136 h 238"/>
                <a:gd name="T10" fmla="*/ 0 w 185"/>
                <a:gd name="T11" fmla="*/ 143 h 238"/>
                <a:gd name="T12" fmla="*/ 96 w 185"/>
                <a:gd name="T13" fmla="*/ 237 h 238"/>
                <a:gd name="T14" fmla="*/ 184 w 185"/>
                <a:gd name="T15" fmla="*/ 225 h 238"/>
                <a:gd name="T16" fmla="*/ 184 w 185"/>
                <a:gd name="T17" fmla="*/ 120 h 238"/>
                <a:gd name="T18" fmla="*/ 128 w 185"/>
                <a:gd name="T19" fmla="*/ 79 h 238"/>
                <a:gd name="T20" fmla="*/ 47 w 185"/>
                <a:gd name="T21" fmla="*/ 90 h 238"/>
                <a:gd name="T22" fmla="*/ 105 w 185"/>
                <a:gd name="T23" fmla="*/ 40 h 238"/>
                <a:gd name="T24" fmla="*/ 105 w 185"/>
                <a:gd name="T25" fmla="*/ 4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238">
                  <a:moveTo>
                    <a:pt x="105" y="40"/>
                  </a:moveTo>
                  <a:lnTo>
                    <a:pt x="23" y="0"/>
                  </a:lnTo>
                  <a:lnTo>
                    <a:pt x="1" y="84"/>
                  </a:lnTo>
                  <a:lnTo>
                    <a:pt x="9" y="97"/>
                  </a:lnTo>
                  <a:lnTo>
                    <a:pt x="0" y="136"/>
                  </a:lnTo>
                  <a:lnTo>
                    <a:pt x="0" y="143"/>
                  </a:lnTo>
                  <a:lnTo>
                    <a:pt x="96" y="237"/>
                  </a:lnTo>
                  <a:lnTo>
                    <a:pt x="184" y="225"/>
                  </a:lnTo>
                  <a:lnTo>
                    <a:pt x="184" y="120"/>
                  </a:lnTo>
                  <a:lnTo>
                    <a:pt x="128" y="79"/>
                  </a:lnTo>
                  <a:lnTo>
                    <a:pt x="47" y="90"/>
                  </a:lnTo>
                  <a:lnTo>
                    <a:pt x="105" y="40"/>
                  </a:lnTo>
                  <a:lnTo>
                    <a:pt x="105" y="4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 name="Freeform 1645">
              <a:extLst>
                <a:ext uri="{FF2B5EF4-FFF2-40B4-BE49-F238E27FC236}">
                  <a16:creationId xmlns:a16="http://schemas.microsoft.com/office/drawing/2014/main" id="{7D3602C7-0843-4E57-AA99-85AF0EBB45CA}"/>
                </a:ext>
              </a:extLst>
            </p:cNvPr>
            <p:cNvSpPr>
              <a:spLocks/>
            </p:cNvSpPr>
            <p:nvPr/>
          </p:nvSpPr>
          <p:spPr bwMode="auto">
            <a:xfrm>
              <a:off x="4899" y="2577"/>
              <a:ext cx="257" cy="101"/>
            </a:xfrm>
            <a:custGeom>
              <a:avLst/>
              <a:gdLst>
                <a:gd name="T0" fmla="*/ 125 w 257"/>
                <a:gd name="T1" fmla="*/ 0 h 101"/>
                <a:gd name="T2" fmla="*/ 0 w 257"/>
                <a:gd name="T3" fmla="*/ 85 h 101"/>
                <a:gd name="T4" fmla="*/ 3 w 257"/>
                <a:gd name="T5" fmla="*/ 100 h 101"/>
                <a:gd name="T6" fmla="*/ 215 w 257"/>
                <a:gd name="T7" fmla="*/ 100 h 101"/>
                <a:gd name="T8" fmla="*/ 256 w 257"/>
                <a:gd name="T9" fmla="*/ 30 h 101"/>
                <a:gd name="T10" fmla="*/ 125 w 257"/>
                <a:gd name="T11" fmla="*/ 0 h 101"/>
                <a:gd name="T12" fmla="*/ 125 w 257"/>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257" h="101">
                  <a:moveTo>
                    <a:pt x="125" y="0"/>
                  </a:moveTo>
                  <a:lnTo>
                    <a:pt x="0" y="85"/>
                  </a:lnTo>
                  <a:lnTo>
                    <a:pt x="3" y="100"/>
                  </a:lnTo>
                  <a:lnTo>
                    <a:pt x="215" y="100"/>
                  </a:lnTo>
                  <a:lnTo>
                    <a:pt x="256" y="30"/>
                  </a:lnTo>
                  <a:lnTo>
                    <a:pt x="125" y="0"/>
                  </a:lnTo>
                  <a:lnTo>
                    <a:pt x="125"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 name="Freeform 1646">
              <a:extLst>
                <a:ext uri="{FF2B5EF4-FFF2-40B4-BE49-F238E27FC236}">
                  <a16:creationId xmlns:a16="http://schemas.microsoft.com/office/drawing/2014/main" id="{09A5643A-50A1-41C1-AB84-09A0F73FBAE2}"/>
                </a:ext>
              </a:extLst>
            </p:cNvPr>
            <p:cNvSpPr>
              <a:spLocks/>
            </p:cNvSpPr>
            <p:nvPr/>
          </p:nvSpPr>
          <p:spPr bwMode="auto">
            <a:xfrm>
              <a:off x="4892" y="2591"/>
              <a:ext cx="185" cy="83"/>
            </a:xfrm>
            <a:custGeom>
              <a:avLst/>
              <a:gdLst>
                <a:gd name="T0" fmla="*/ 121 w 185"/>
                <a:gd name="T1" fmla="*/ 75 h 83"/>
                <a:gd name="T2" fmla="*/ 127 w 185"/>
                <a:gd name="T3" fmla="*/ 75 h 83"/>
                <a:gd name="T4" fmla="*/ 131 w 185"/>
                <a:gd name="T5" fmla="*/ 68 h 83"/>
                <a:gd name="T6" fmla="*/ 138 w 185"/>
                <a:gd name="T7" fmla="*/ 68 h 83"/>
                <a:gd name="T8" fmla="*/ 148 w 185"/>
                <a:gd name="T9" fmla="*/ 59 h 83"/>
                <a:gd name="T10" fmla="*/ 148 w 185"/>
                <a:gd name="T11" fmla="*/ 49 h 83"/>
                <a:gd name="T12" fmla="*/ 141 w 185"/>
                <a:gd name="T13" fmla="*/ 26 h 83"/>
                <a:gd name="T14" fmla="*/ 179 w 185"/>
                <a:gd name="T15" fmla="*/ 62 h 83"/>
                <a:gd name="T16" fmla="*/ 184 w 185"/>
                <a:gd name="T17" fmla="*/ 61 h 83"/>
                <a:gd name="T18" fmla="*/ 182 w 185"/>
                <a:gd name="T19" fmla="*/ 51 h 83"/>
                <a:gd name="T20" fmla="*/ 168 w 185"/>
                <a:gd name="T21" fmla="*/ 28 h 83"/>
                <a:gd name="T22" fmla="*/ 145 w 185"/>
                <a:gd name="T23" fmla="*/ 6 h 83"/>
                <a:gd name="T24" fmla="*/ 137 w 185"/>
                <a:gd name="T25" fmla="*/ 1 h 83"/>
                <a:gd name="T26" fmla="*/ 131 w 185"/>
                <a:gd name="T27" fmla="*/ 0 h 83"/>
                <a:gd name="T28" fmla="*/ 73 w 185"/>
                <a:gd name="T29" fmla="*/ 0 h 83"/>
                <a:gd name="T30" fmla="*/ 61 w 185"/>
                <a:gd name="T31" fmla="*/ 4 h 83"/>
                <a:gd name="T32" fmla="*/ 0 w 185"/>
                <a:gd name="T33" fmla="*/ 30 h 83"/>
                <a:gd name="T34" fmla="*/ 1 w 185"/>
                <a:gd name="T35" fmla="*/ 49 h 83"/>
                <a:gd name="T36" fmla="*/ 7 w 185"/>
                <a:gd name="T37" fmla="*/ 60 h 83"/>
                <a:gd name="T38" fmla="*/ 8 w 185"/>
                <a:gd name="T39" fmla="*/ 82 h 83"/>
                <a:gd name="T40" fmla="*/ 62 w 185"/>
                <a:gd name="T41" fmla="*/ 46 h 83"/>
                <a:gd name="T42" fmla="*/ 114 w 185"/>
                <a:gd name="T43" fmla="*/ 72 h 83"/>
                <a:gd name="T44" fmla="*/ 121 w 185"/>
                <a:gd name="T45" fmla="*/ 75 h 83"/>
                <a:gd name="T46" fmla="*/ 121 w 185"/>
                <a:gd name="T47"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83">
                  <a:moveTo>
                    <a:pt x="121" y="75"/>
                  </a:moveTo>
                  <a:lnTo>
                    <a:pt x="127" y="75"/>
                  </a:lnTo>
                  <a:lnTo>
                    <a:pt x="131" y="68"/>
                  </a:lnTo>
                  <a:lnTo>
                    <a:pt x="138" y="68"/>
                  </a:lnTo>
                  <a:lnTo>
                    <a:pt x="148" y="59"/>
                  </a:lnTo>
                  <a:lnTo>
                    <a:pt x="148" y="49"/>
                  </a:lnTo>
                  <a:lnTo>
                    <a:pt x="141" y="26"/>
                  </a:lnTo>
                  <a:lnTo>
                    <a:pt x="179" y="62"/>
                  </a:lnTo>
                  <a:lnTo>
                    <a:pt x="184" y="61"/>
                  </a:lnTo>
                  <a:lnTo>
                    <a:pt x="182" y="51"/>
                  </a:lnTo>
                  <a:lnTo>
                    <a:pt x="168" y="28"/>
                  </a:lnTo>
                  <a:lnTo>
                    <a:pt x="145" y="6"/>
                  </a:lnTo>
                  <a:lnTo>
                    <a:pt x="137" y="1"/>
                  </a:lnTo>
                  <a:lnTo>
                    <a:pt x="131" y="0"/>
                  </a:lnTo>
                  <a:lnTo>
                    <a:pt x="73" y="0"/>
                  </a:lnTo>
                  <a:lnTo>
                    <a:pt x="61" y="4"/>
                  </a:lnTo>
                  <a:lnTo>
                    <a:pt x="0" y="30"/>
                  </a:lnTo>
                  <a:lnTo>
                    <a:pt x="1" y="49"/>
                  </a:lnTo>
                  <a:lnTo>
                    <a:pt x="7" y="60"/>
                  </a:lnTo>
                  <a:lnTo>
                    <a:pt x="8" y="82"/>
                  </a:lnTo>
                  <a:lnTo>
                    <a:pt x="62" y="46"/>
                  </a:lnTo>
                  <a:lnTo>
                    <a:pt x="114" y="72"/>
                  </a:lnTo>
                  <a:lnTo>
                    <a:pt x="121" y="75"/>
                  </a:lnTo>
                  <a:lnTo>
                    <a:pt x="121" y="75"/>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 name="Freeform 1647">
              <a:extLst>
                <a:ext uri="{FF2B5EF4-FFF2-40B4-BE49-F238E27FC236}">
                  <a16:creationId xmlns:a16="http://schemas.microsoft.com/office/drawing/2014/main" id="{6AC83047-8005-4334-BD76-AEA6D6C463EE}"/>
                </a:ext>
              </a:extLst>
            </p:cNvPr>
            <p:cNvSpPr>
              <a:spLocks/>
            </p:cNvSpPr>
            <p:nvPr/>
          </p:nvSpPr>
          <p:spPr bwMode="auto">
            <a:xfrm>
              <a:off x="4915" y="2466"/>
              <a:ext cx="132" cy="62"/>
            </a:xfrm>
            <a:custGeom>
              <a:avLst/>
              <a:gdLst>
                <a:gd name="T0" fmla="*/ 0 w 132"/>
                <a:gd name="T1" fmla="*/ 18 h 62"/>
                <a:gd name="T2" fmla="*/ 57 w 132"/>
                <a:gd name="T3" fmla="*/ 14 h 62"/>
                <a:gd name="T4" fmla="*/ 95 w 132"/>
                <a:gd name="T5" fmla="*/ 0 h 62"/>
                <a:gd name="T6" fmla="*/ 112 w 132"/>
                <a:gd name="T7" fmla="*/ 4 h 62"/>
                <a:gd name="T8" fmla="*/ 131 w 132"/>
                <a:gd name="T9" fmla="*/ 17 h 62"/>
                <a:gd name="T10" fmla="*/ 131 w 132"/>
                <a:gd name="T11" fmla="*/ 33 h 62"/>
                <a:gd name="T12" fmla="*/ 98 w 132"/>
                <a:gd name="T13" fmla="*/ 61 h 62"/>
                <a:gd name="T14" fmla="*/ 78 w 132"/>
                <a:gd name="T15" fmla="*/ 50 h 62"/>
                <a:gd name="T16" fmla="*/ 60 w 132"/>
                <a:gd name="T17" fmla="*/ 47 h 62"/>
                <a:gd name="T18" fmla="*/ 45 w 132"/>
                <a:gd name="T19" fmla="*/ 40 h 62"/>
                <a:gd name="T20" fmla="*/ 4 w 132"/>
                <a:gd name="T21" fmla="*/ 52 h 62"/>
                <a:gd name="T22" fmla="*/ 0 w 132"/>
                <a:gd name="T23" fmla="*/ 18 h 62"/>
                <a:gd name="T24" fmla="*/ 0 w 132"/>
                <a:gd name="T25" fmla="*/ 1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2">
                  <a:moveTo>
                    <a:pt x="0" y="18"/>
                  </a:moveTo>
                  <a:lnTo>
                    <a:pt x="57" y="14"/>
                  </a:lnTo>
                  <a:lnTo>
                    <a:pt x="95" y="0"/>
                  </a:lnTo>
                  <a:lnTo>
                    <a:pt x="112" y="4"/>
                  </a:lnTo>
                  <a:lnTo>
                    <a:pt x="131" y="17"/>
                  </a:lnTo>
                  <a:lnTo>
                    <a:pt x="131" y="33"/>
                  </a:lnTo>
                  <a:lnTo>
                    <a:pt x="98" y="61"/>
                  </a:lnTo>
                  <a:lnTo>
                    <a:pt x="78" y="50"/>
                  </a:lnTo>
                  <a:lnTo>
                    <a:pt x="60" y="47"/>
                  </a:lnTo>
                  <a:lnTo>
                    <a:pt x="45" y="40"/>
                  </a:lnTo>
                  <a:lnTo>
                    <a:pt x="4" y="52"/>
                  </a:lnTo>
                  <a:lnTo>
                    <a:pt x="0" y="18"/>
                  </a:lnTo>
                  <a:lnTo>
                    <a:pt x="0" y="18"/>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 name="Freeform 1648">
              <a:extLst>
                <a:ext uri="{FF2B5EF4-FFF2-40B4-BE49-F238E27FC236}">
                  <a16:creationId xmlns:a16="http://schemas.microsoft.com/office/drawing/2014/main" id="{87E32098-1B2A-4BD5-9B7A-BA999CA58AA3}"/>
                </a:ext>
              </a:extLst>
            </p:cNvPr>
            <p:cNvSpPr>
              <a:spLocks/>
            </p:cNvSpPr>
            <p:nvPr/>
          </p:nvSpPr>
          <p:spPr bwMode="auto">
            <a:xfrm>
              <a:off x="4845" y="2176"/>
              <a:ext cx="122" cy="110"/>
            </a:xfrm>
            <a:custGeom>
              <a:avLst/>
              <a:gdLst>
                <a:gd name="T0" fmla="*/ 44 w 122"/>
                <a:gd name="T1" fmla="*/ 109 h 110"/>
                <a:gd name="T2" fmla="*/ 54 w 122"/>
                <a:gd name="T3" fmla="*/ 104 h 110"/>
                <a:gd name="T4" fmla="*/ 62 w 122"/>
                <a:gd name="T5" fmla="*/ 94 h 110"/>
                <a:gd name="T6" fmla="*/ 63 w 122"/>
                <a:gd name="T7" fmla="*/ 78 h 110"/>
                <a:gd name="T8" fmla="*/ 70 w 122"/>
                <a:gd name="T9" fmla="*/ 60 h 110"/>
                <a:gd name="T10" fmla="*/ 69 w 122"/>
                <a:gd name="T11" fmla="*/ 37 h 110"/>
                <a:gd name="T12" fmla="*/ 83 w 122"/>
                <a:gd name="T13" fmla="*/ 44 h 110"/>
                <a:gd name="T14" fmla="*/ 100 w 122"/>
                <a:gd name="T15" fmla="*/ 69 h 110"/>
                <a:gd name="T16" fmla="*/ 106 w 122"/>
                <a:gd name="T17" fmla="*/ 75 h 110"/>
                <a:gd name="T18" fmla="*/ 121 w 122"/>
                <a:gd name="T19" fmla="*/ 75 h 110"/>
                <a:gd name="T20" fmla="*/ 108 w 122"/>
                <a:gd name="T21" fmla="*/ 32 h 110"/>
                <a:gd name="T22" fmla="*/ 85 w 122"/>
                <a:gd name="T23" fmla="*/ 13 h 110"/>
                <a:gd name="T24" fmla="*/ 47 w 122"/>
                <a:gd name="T25" fmla="*/ 0 h 110"/>
                <a:gd name="T26" fmla="*/ 30 w 122"/>
                <a:gd name="T27" fmla="*/ 7 h 110"/>
                <a:gd name="T28" fmla="*/ 27 w 122"/>
                <a:gd name="T29" fmla="*/ 14 h 110"/>
                <a:gd name="T30" fmla="*/ 15 w 122"/>
                <a:gd name="T31" fmla="*/ 19 h 110"/>
                <a:gd name="T32" fmla="*/ 3 w 122"/>
                <a:gd name="T33" fmla="*/ 27 h 110"/>
                <a:gd name="T34" fmla="*/ 0 w 122"/>
                <a:gd name="T35" fmla="*/ 54 h 110"/>
                <a:gd name="T36" fmla="*/ 44 w 122"/>
                <a:gd name="T37" fmla="*/ 109 h 110"/>
                <a:gd name="T38" fmla="*/ 44 w 122"/>
                <a:gd name="T3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 h="110">
                  <a:moveTo>
                    <a:pt x="44" y="109"/>
                  </a:moveTo>
                  <a:lnTo>
                    <a:pt x="54" y="104"/>
                  </a:lnTo>
                  <a:lnTo>
                    <a:pt x="62" y="94"/>
                  </a:lnTo>
                  <a:lnTo>
                    <a:pt x="63" y="78"/>
                  </a:lnTo>
                  <a:lnTo>
                    <a:pt x="70" y="60"/>
                  </a:lnTo>
                  <a:lnTo>
                    <a:pt x="69" y="37"/>
                  </a:lnTo>
                  <a:lnTo>
                    <a:pt x="83" y="44"/>
                  </a:lnTo>
                  <a:lnTo>
                    <a:pt x="100" y="69"/>
                  </a:lnTo>
                  <a:lnTo>
                    <a:pt x="106" y="75"/>
                  </a:lnTo>
                  <a:lnTo>
                    <a:pt x="121" y="75"/>
                  </a:lnTo>
                  <a:lnTo>
                    <a:pt x="108" y="32"/>
                  </a:lnTo>
                  <a:lnTo>
                    <a:pt x="85" y="13"/>
                  </a:lnTo>
                  <a:lnTo>
                    <a:pt x="47" y="0"/>
                  </a:lnTo>
                  <a:lnTo>
                    <a:pt x="30" y="7"/>
                  </a:lnTo>
                  <a:lnTo>
                    <a:pt x="27" y="14"/>
                  </a:lnTo>
                  <a:lnTo>
                    <a:pt x="15" y="19"/>
                  </a:lnTo>
                  <a:lnTo>
                    <a:pt x="3" y="27"/>
                  </a:lnTo>
                  <a:lnTo>
                    <a:pt x="0" y="54"/>
                  </a:lnTo>
                  <a:lnTo>
                    <a:pt x="44" y="109"/>
                  </a:lnTo>
                  <a:lnTo>
                    <a:pt x="44" y="109"/>
                  </a:lnTo>
                </a:path>
              </a:pathLst>
            </a:custGeom>
            <a:solidFill>
              <a:srgbClr val="FFFF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 name="Freeform 1649">
              <a:extLst>
                <a:ext uri="{FF2B5EF4-FFF2-40B4-BE49-F238E27FC236}">
                  <a16:creationId xmlns:a16="http://schemas.microsoft.com/office/drawing/2014/main" id="{D2DF68BC-C2A4-4297-A24E-2C64C0A8A64F}"/>
                </a:ext>
              </a:extLst>
            </p:cNvPr>
            <p:cNvSpPr>
              <a:spLocks/>
            </p:cNvSpPr>
            <p:nvPr/>
          </p:nvSpPr>
          <p:spPr bwMode="auto">
            <a:xfrm>
              <a:off x="4833" y="2214"/>
              <a:ext cx="138" cy="169"/>
            </a:xfrm>
            <a:custGeom>
              <a:avLst/>
              <a:gdLst>
                <a:gd name="T0" fmla="*/ 137 w 138"/>
                <a:gd name="T1" fmla="*/ 49 h 169"/>
                <a:gd name="T2" fmla="*/ 135 w 138"/>
                <a:gd name="T3" fmla="*/ 79 h 169"/>
                <a:gd name="T4" fmla="*/ 123 w 138"/>
                <a:gd name="T5" fmla="*/ 90 h 169"/>
                <a:gd name="T6" fmla="*/ 123 w 138"/>
                <a:gd name="T7" fmla="*/ 127 h 169"/>
                <a:gd name="T8" fmla="*/ 122 w 138"/>
                <a:gd name="T9" fmla="*/ 130 h 169"/>
                <a:gd name="T10" fmla="*/ 111 w 138"/>
                <a:gd name="T11" fmla="*/ 130 h 169"/>
                <a:gd name="T12" fmla="*/ 107 w 138"/>
                <a:gd name="T13" fmla="*/ 141 h 169"/>
                <a:gd name="T14" fmla="*/ 104 w 138"/>
                <a:gd name="T15" fmla="*/ 141 h 169"/>
                <a:gd name="T16" fmla="*/ 104 w 138"/>
                <a:gd name="T17" fmla="*/ 147 h 169"/>
                <a:gd name="T18" fmla="*/ 99 w 138"/>
                <a:gd name="T19" fmla="*/ 151 h 169"/>
                <a:gd name="T20" fmla="*/ 96 w 138"/>
                <a:gd name="T21" fmla="*/ 155 h 169"/>
                <a:gd name="T22" fmla="*/ 94 w 138"/>
                <a:gd name="T23" fmla="*/ 160 h 169"/>
                <a:gd name="T24" fmla="*/ 90 w 138"/>
                <a:gd name="T25" fmla="*/ 167 h 169"/>
                <a:gd name="T26" fmla="*/ 85 w 138"/>
                <a:gd name="T27" fmla="*/ 168 h 169"/>
                <a:gd name="T28" fmla="*/ 76 w 138"/>
                <a:gd name="T29" fmla="*/ 168 h 169"/>
                <a:gd name="T30" fmla="*/ 62 w 138"/>
                <a:gd name="T31" fmla="*/ 160 h 169"/>
                <a:gd name="T32" fmla="*/ 50 w 138"/>
                <a:gd name="T33" fmla="*/ 158 h 169"/>
                <a:gd name="T34" fmla="*/ 37 w 138"/>
                <a:gd name="T35" fmla="*/ 148 h 169"/>
                <a:gd name="T36" fmla="*/ 17 w 138"/>
                <a:gd name="T37" fmla="*/ 125 h 169"/>
                <a:gd name="T38" fmla="*/ 0 w 138"/>
                <a:gd name="T39" fmla="*/ 100 h 169"/>
                <a:gd name="T40" fmla="*/ 9 w 138"/>
                <a:gd name="T41" fmla="*/ 52 h 169"/>
                <a:gd name="T42" fmla="*/ 26 w 138"/>
                <a:gd name="T43" fmla="*/ 50 h 169"/>
                <a:gd name="T44" fmla="*/ 50 w 138"/>
                <a:gd name="T45" fmla="*/ 83 h 169"/>
                <a:gd name="T46" fmla="*/ 57 w 138"/>
                <a:gd name="T47" fmla="*/ 73 h 169"/>
                <a:gd name="T48" fmla="*/ 66 w 138"/>
                <a:gd name="T49" fmla="*/ 66 h 169"/>
                <a:gd name="T50" fmla="*/ 76 w 138"/>
                <a:gd name="T51" fmla="*/ 55 h 169"/>
                <a:gd name="T52" fmla="*/ 76 w 138"/>
                <a:gd name="T53" fmla="*/ 41 h 169"/>
                <a:gd name="T54" fmla="*/ 82 w 138"/>
                <a:gd name="T55" fmla="*/ 28 h 169"/>
                <a:gd name="T56" fmla="*/ 82 w 138"/>
                <a:gd name="T57" fmla="*/ 0 h 169"/>
                <a:gd name="T58" fmla="*/ 94 w 138"/>
                <a:gd name="T59" fmla="*/ 6 h 169"/>
                <a:gd name="T60" fmla="*/ 112 w 138"/>
                <a:gd name="T61" fmla="*/ 33 h 169"/>
                <a:gd name="T62" fmla="*/ 130 w 138"/>
                <a:gd name="T63" fmla="*/ 48 h 169"/>
                <a:gd name="T64" fmla="*/ 137 w 138"/>
                <a:gd name="T65" fmla="*/ 49 h 169"/>
                <a:gd name="T66" fmla="*/ 137 w 138"/>
                <a:gd name="T67" fmla="*/ 4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69">
                  <a:moveTo>
                    <a:pt x="137" y="49"/>
                  </a:moveTo>
                  <a:lnTo>
                    <a:pt x="135" y="79"/>
                  </a:lnTo>
                  <a:lnTo>
                    <a:pt x="123" y="90"/>
                  </a:lnTo>
                  <a:lnTo>
                    <a:pt x="123" y="127"/>
                  </a:lnTo>
                  <a:lnTo>
                    <a:pt x="122" y="130"/>
                  </a:lnTo>
                  <a:lnTo>
                    <a:pt x="111" y="130"/>
                  </a:lnTo>
                  <a:lnTo>
                    <a:pt x="107" y="141"/>
                  </a:lnTo>
                  <a:lnTo>
                    <a:pt x="104" y="141"/>
                  </a:lnTo>
                  <a:lnTo>
                    <a:pt x="104" y="147"/>
                  </a:lnTo>
                  <a:lnTo>
                    <a:pt x="99" y="151"/>
                  </a:lnTo>
                  <a:lnTo>
                    <a:pt x="96" y="155"/>
                  </a:lnTo>
                  <a:lnTo>
                    <a:pt x="94" y="160"/>
                  </a:lnTo>
                  <a:lnTo>
                    <a:pt x="90" y="167"/>
                  </a:lnTo>
                  <a:lnTo>
                    <a:pt x="85" y="168"/>
                  </a:lnTo>
                  <a:lnTo>
                    <a:pt x="76" y="168"/>
                  </a:lnTo>
                  <a:lnTo>
                    <a:pt x="62" y="160"/>
                  </a:lnTo>
                  <a:lnTo>
                    <a:pt x="50" y="158"/>
                  </a:lnTo>
                  <a:lnTo>
                    <a:pt x="37" y="148"/>
                  </a:lnTo>
                  <a:lnTo>
                    <a:pt x="17" y="125"/>
                  </a:lnTo>
                  <a:lnTo>
                    <a:pt x="0" y="100"/>
                  </a:lnTo>
                  <a:lnTo>
                    <a:pt x="9" y="52"/>
                  </a:lnTo>
                  <a:lnTo>
                    <a:pt x="26" y="50"/>
                  </a:lnTo>
                  <a:lnTo>
                    <a:pt x="50" y="83"/>
                  </a:lnTo>
                  <a:lnTo>
                    <a:pt x="57" y="73"/>
                  </a:lnTo>
                  <a:lnTo>
                    <a:pt x="66" y="66"/>
                  </a:lnTo>
                  <a:lnTo>
                    <a:pt x="76" y="55"/>
                  </a:lnTo>
                  <a:lnTo>
                    <a:pt x="76" y="41"/>
                  </a:lnTo>
                  <a:lnTo>
                    <a:pt x="82" y="28"/>
                  </a:lnTo>
                  <a:lnTo>
                    <a:pt x="82" y="0"/>
                  </a:lnTo>
                  <a:lnTo>
                    <a:pt x="94" y="6"/>
                  </a:lnTo>
                  <a:lnTo>
                    <a:pt x="112" y="33"/>
                  </a:lnTo>
                  <a:lnTo>
                    <a:pt x="130" y="48"/>
                  </a:lnTo>
                  <a:lnTo>
                    <a:pt x="137" y="49"/>
                  </a:lnTo>
                  <a:lnTo>
                    <a:pt x="137" y="49"/>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1650">
              <a:extLst>
                <a:ext uri="{FF2B5EF4-FFF2-40B4-BE49-F238E27FC236}">
                  <a16:creationId xmlns:a16="http://schemas.microsoft.com/office/drawing/2014/main" id="{23DD86F9-EDFD-411A-8426-D0CD869809F3}"/>
                </a:ext>
              </a:extLst>
            </p:cNvPr>
            <p:cNvSpPr>
              <a:spLocks/>
            </p:cNvSpPr>
            <p:nvPr/>
          </p:nvSpPr>
          <p:spPr bwMode="auto">
            <a:xfrm>
              <a:off x="4891" y="2176"/>
              <a:ext cx="94" cy="88"/>
            </a:xfrm>
            <a:custGeom>
              <a:avLst/>
              <a:gdLst>
                <a:gd name="T0" fmla="*/ 57 w 94"/>
                <a:gd name="T1" fmla="*/ 72 h 88"/>
                <a:gd name="T2" fmla="*/ 69 w 94"/>
                <a:gd name="T3" fmla="*/ 73 h 88"/>
                <a:gd name="T4" fmla="*/ 64 w 94"/>
                <a:gd name="T5" fmla="*/ 63 h 88"/>
                <a:gd name="T6" fmla="*/ 65 w 94"/>
                <a:gd name="T7" fmla="*/ 55 h 88"/>
                <a:gd name="T8" fmla="*/ 51 w 94"/>
                <a:gd name="T9" fmla="*/ 46 h 88"/>
                <a:gd name="T10" fmla="*/ 50 w 94"/>
                <a:gd name="T11" fmla="*/ 41 h 88"/>
                <a:gd name="T12" fmla="*/ 64 w 94"/>
                <a:gd name="T13" fmla="*/ 43 h 88"/>
                <a:gd name="T14" fmla="*/ 36 w 94"/>
                <a:gd name="T15" fmla="*/ 32 h 88"/>
                <a:gd name="T16" fmla="*/ 51 w 94"/>
                <a:gd name="T17" fmla="*/ 33 h 88"/>
                <a:gd name="T18" fmla="*/ 38 w 94"/>
                <a:gd name="T19" fmla="*/ 27 h 88"/>
                <a:gd name="T20" fmla="*/ 25 w 94"/>
                <a:gd name="T21" fmla="*/ 25 h 88"/>
                <a:gd name="T22" fmla="*/ 20 w 94"/>
                <a:gd name="T23" fmla="*/ 23 h 88"/>
                <a:gd name="T24" fmla="*/ 43 w 94"/>
                <a:gd name="T25" fmla="*/ 18 h 88"/>
                <a:gd name="T26" fmla="*/ 37 w 94"/>
                <a:gd name="T27" fmla="*/ 15 h 88"/>
                <a:gd name="T28" fmla="*/ 19 w 94"/>
                <a:gd name="T29" fmla="*/ 17 h 88"/>
                <a:gd name="T30" fmla="*/ 13 w 94"/>
                <a:gd name="T31" fmla="*/ 13 h 88"/>
                <a:gd name="T32" fmla="*/ 19 w 94"/>
                <a:gd name="T33" fmla="*/ 12 h 88"/>
                <a:gd name="T34" fmla="*/ 2 w 94"/>
                <a:gd name="T35" fmla="*/ 4 h 88"/>
                <a:gd name="T36" fmla="*/ 9 w 94"/>
                <a:gd name="T37" fmla="*/ 4 h 88"/>
                <a:gd name="T38" fmla="*/ 0 w 94"/>
                <a:gd name="T39" fmla="*/ 0 h 88"/>
                <a:gd name="T40" fmla="*/ 9 w 94"/>
                <a:gd name="T41" fmla="*/ 0 h 88"/>
                <a:gd name="T42" fmla="*/ 42 w 94"/>
                <a:gd name="T43" fmla="*/ 11 h 88"/>
                <a:gd name="T44" fmla="*/ 69 w 94"/>
                <a:gd name="T45" fmla="*/ 26 h 88"/>
                <a:gd name="T46" fmla="*/ 90 w 94"/>
                <a:gd name="T47" fmla="*/ 58 h 88"/>
                <a:gd name="T48" fmla="*/ 93 w 94"/>
                <a:gd name="T49" fmla="*/ 79 h 88"/>
                <a:gd name="T50" fmla="*/ 87 w 94"/>
                <a:gd name="T51" fmla="*/ 87 h 88"/>
                <a:gd name="T52" fmla="*/ 71 w 94"/>
                <a:gd name="T53" fmla="*/ 87 h 88"/>
                <a:gd name="T54" fmla="*/ 57 w 94"/>
                <a:gd name="T55" fmla="*/ 72 h 88"/>
                <a:gd name="T56" fmla="*/ 57 w 94"/>
                <a:gd name="T57"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88">
                  <a:moveTo>
                    <a:pt x="57" y="72"/>
                  </a:moveTo>
                  <a:lnTo>
                    <a:pt x="69" y="73"/>
                  </a:lnTo>
                  <a:lnTo>
                    <a:pt x="64" y="63"/>
                  </a:lnTo>
                  <a:lnTo>
                    <a:pt x="65" y="55"/>
                  </a:lnTo>
                  <a:lnTo>
                    <a:pt x="51" y="46"/>
                  </a:lnTo>
                  <a:lnTo>
                    <a:pt x="50" y="41"/>
                  </a:lnTo>
                  <a:lnTo>
                    <a:pt x="64" y="43"/>
                  </a:lnTo>
                  <a:lnTo>
                    <a:pt x="36" y="32"/>
                  </a:lnTo>
                  <a:lnTo>
                    <a:pt x="51" y="33"/>
                  </a:lnTo>
                  <a:lnTo>
                    <a:pt x="38" y="27"/>
                  </a:lnTo>
                  <a:lnTo>
                    <a:pt x="25" y="25"/>
                  </a:lnTo>
                  <a:lnTo>
                    <a:pt x="20" y="23"/>
                  </a:lnTo>
                  <a:lnTo>
                    <a:pt x="43" y="18"/>
                  </a:lnTo>
                  <a:lnTo>
                    <a:pt x="37" y="15"/>
                  </a:lnTo>
                  <a:lnTo>
                    <a:pt x="19" y="17"/>
                  </a:lnTo>
                  <a:lnTo>
                    <a:pt x="13" y="13"/>
                  </a:lnTo>
                  <a:lnTo>
                    <a:pt x="19" y="12"/>
                  </a:lnTo>
                  <a:lnTo>
                    <a:pt x="2" y="4"/>
                  </a:lnTo>
                  <a:lnTo>
                    <a:pt x="9" y="4"/>
                  </a:lnTo>
                  <a:lnTo>
                    <a:pt x="0" y="0"/>
                  </a:lnTo>
                  <a:lnTo>
                    <a:pt x="9" y="0"/>
                  </a:lnTo>
                  <a:lnTo>
                    <a:pt x="42" y="11"/>
                  </a:lnTo>
                  <a:lnTo>
                    <a:pt x="69" y="26"/>
                  </a:lnTo>
                  <a:lnTo>
                    <a:pt x="90" y="58"/>
                  </a:lnTo>
                  <a:lnTo>
                    <a:pt x="93" y="79"/>
                  </a:lnTo>
                  <a:lnTo>
                    <a:pt x="87" y="87"/>
                  </a:lnTo>
                  <a:lnTo>
                    <a:pt x="71" y="87"/>
                  </a:lnTo>
                  <a:lnTo>
                    <a:pt x="57" y="72"/>
                  </a:lnTo>
                  <a:lnTo>
                    <a:pt x="57" y="7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 name="Freeform 1651">
              <a:extLst>
                <a:ext uri="{FF2B5EF4-FFF2-40B4-BE49-F238E27FC236}">
                  <a16:creationId xmlns:a16="http://schemas.microsoft.com/office/drawing/2014/main" id="{259E7CDF-F0E4-4BF4-9101-4B4D9F76B2E7}"/>
                </a:ext>
              </a:extLst>
            </p:cNvPr>
            <p:cNvSpPr>
              <a:spLocks/>
            </p:cNvSpPr>
            <p:nvPr/>
          </p:nvSpPr>
          <p:spPr bwMode="auto">
            <a:xfrm>
              <a:off x="4860" y="2182"/>
              <a:ext cx="86" cy="95"/>
            </a:xfrm>
            <a:custGeom>
              <a:avLst/>
              <a:gdLst>
                <a:gd name="T0" fmla="*/ 0 w 86"/>
                <a:gd name="T1" fmla="*/ 13 h 95"/>
                <a:gd name="T2" fmla="*/ 25 w 86"/>
                <a:gd name="T3" fmla="*/ 16 h 95"/>
                <a:gd name="T4" fmla="*/ 16 w 86"/>
                <a:gd name="T5" fmla="*/ 25 h 95"/>
                <a:gd name="T6" fmla="*/ 23 w 86"/>
                <a:gd name="T7" fmla="*/ 24 h 95"/>
                <a:gd name="T8" fmla="*/ 21 w 86"/>
                <a:gd name="T9" fmla="*/ 27 h 95"/>
                <a:gd name="T10" fmla="*/ 30 w 86"/>
                <a:gd name="T11" fmla="*/ 28 h 95"/>
                <a:gd name="T12" fmla="*/ 33 w 86"/>
                <a:gd name="T13" fmla="*/ 34 h 95"/>
                <a:gd name="T14" fmla="*/ 47 w 86"/>
                <a:gd name="T15" fmla="*/ 34 h 95"/>
                <a:gd name="T16" fmla="*/ 40 w 86"/>
                <a:gd name="T17" fmla="*/ 40 h 95"/>
                <a:gd name="T18" fmla="*/ 48 w 86"/>
                <a:gd name="T19" fmla="*/ 40 h 95"/>
                <a:gd name="T20" fmla="*/ 46 w 86"/>
                <a:gd name="T21" fmla="*/ 48 h 95"/>
                <a:gd name="T22" fmla="*/ 54 w 86"/>
                <a:gd name="T23" fmla="*/ 49 h 95"/>
                <a:gd name="T24" fmla="*/ 52 w 86"/>
                <a:gd name="T25" fmla="*/ 54 h 95"/>
                <a:gd name="T26" fmla="*/ 47 w 86"/>
                <a:gd name="T27" fmla="*/ 56 h 95"/>
                <a:gd name="T28" fmla="*/ 50 w 86"/>
                <a:gd name="T29" fmla="*/ 62 h 95"/>
                <a:gd name="T30" fmla="*/ 42 w 86"/>
                <a:gd name="T31" fmla="*/ 82 h 95"/>
                <a:gd name="T32" fmla="*/ 46 w 86"/>
                <a:gd name="T33" fmla="*/ 80 h 95"/>
                <a:gd name="T34" fmla="*/ 41 w 86"/>
                <a:gd name="T35" fmla="*/ 94 h 95"/>
                <a:gd name="T36" fmla="*/ 49 w 86"/>
                <a:gd name="T37" fmla="*/ 87 h 95"/>
                <a:gd name="T38" fmla="*/ 49 w 86"/>
                <a:gd name="T39" fmla="*/ 74 h 95"/>
                <a:gd name="T40" fmla="*/ 56 w 86"/>
                <a:gd name="T41" fmla="*/ 60 h 95"/>
                <a:gd name="T42" fmla="*/ 55 w 86"/>
                <a:gd name="T43" fmla="*/ 33 h 95"/>
                <a:gd name="T44" fmla="*/ 60 w 86"/>
                <a:gd name="T45" fmla="*/ 36 h 95"/>
                <a:gd name="T46" fmla="*/ 66 w 86"/>
                <a:gd name="T47" fmla="*/ 38 h 95"/>
                <a:gd name="T48" fmla="*/ 70 w 86"/>
                <a:gd name="T49" fmla="*/ 47 h 95"/>
                <a:gd name="T50" fmla="*/ 85 w 86"/>
                <a:gd name="T51" fmla="*/ 63 h 95"/>
                <a:gd name="T52" fmla="*/ 77 w 86"/>
                <a:gd name="T53" fmla="*/ 46 h 95"/>
                <a:gd name="T54" fmla="*/ 73 w 86"/>
                <a:gd name="T55" fmla="*/ 42 h 95"/>
                <a:gd name="T56" fmla="*/ 79 w 86"/>
                <a:gd name="T57" fmla="*/ 44 h 95"/>
                <a:gd name="T58" fmla="*/ 74 w 86"/>
                <a:gd name="T59" fmla="*/ 36 h 95"/>
                <a:gd name="T60" fmla="*/ 59 w 86"/>
                <a:gd name="T61" fmla="*/ 31 h 95"/>
                <a:gd name="T62" fmla="*/ 60 w 86"/>
                <a:gd name="T63" fmla="*/ 33 h 95"/>
                <a:gd name="T64" fmla="*/ 53 w 86"/>
                <a:gd name="T65" fmla="*/ 27 h 95"/>
                <a:gd name="T66" fmla="*/ 58 w 86"/>
                <a:gd name="T67" fmla="*/ 26 h 95"/>
                <a:gd name="T68" fmla="*/ 49 w 86"/>
                <a:gd name="T69" fmla="*/ 25 h 95"/>
                <a:gd name="T70" fmla="*/ 56 w 86"/>
                <a:gd name="T71" fmla="*/ 21 h 95"/>
                <a:gd name="T72" fmla="*/ 45 w 86"/>
                <a:gd name="T73" fmla="*/ 19 h 95"/>
                <a:gd name="T74" fmla="*/ 30 w 86"/>
                <a:gd name="T75" fmla="*/ 9 h 95"/>
                <a:gd name="T76" fmla="*/ 40 w 86"/>
                <a:gd name="T77" fmla="*/ 9 h 95"/>
                <a:gd name="T78" fmla="*/ 33 w 86"/>
                <a:gd name="T79" fmla="*/ 6 h 95"/>
                <a:gd name="T80" fmla="*/ 19 w 86"/>
                <a:gd name="T81" fmla="*/ 5 h 95"/>
                <a:gd name="T82" fmla="*/ 26 w 86"/>
                <a:gd name="T83" fmla="*/ 0 h 95"/>
                <a:gd name="T84" fmla="*/ 15 w 86"/>
                <a:gd name="T85" fmla="*/ 0 h 95"/>
                <a:gd name="T86" fmla="*/ 11 w 86"/>
                <a:gd name="T87" fmla="*/ 7 h 95"/>
                <a:gd name="T88" fmla="*/ 0 w 86"/>
                <a:gd name="T89" fmla="*/ 13 h 95"/>
                <a:gd name="T90" fmla="*/ 0 w 86"/>
                <a:gd name="T91" fmla="*/ 1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95">
                  <a:moveTo>
                    <a:pt x="0" y="13"/>
                  </a:moveTo>
                  <a:lnTo>
                    <a:pt x="25" y="16"/>
                  </a:lnTo>
                  <a:lnTo>
                    <a:pt x="16" y="25"/>
                  </a:lnTo>
                  <a:lnTo>
                    <a:pt x="23" y="24"/>
                  </a:lnTo>
                  <a:lnTo>
                    <a:pt x="21" y="27"/>
                  </a:lnTo>
                  <a:lnTo>
                    <a:pt x="30" y="28"/>
                  </a:lnTo>
                  <a:lnTo>
                    <a:pt x="33" y="34"/>
                  </a:lnTo>
                  <a:lnTo>
                    <a:pt x="47" y="34"/>
                  </a:lnTo>
                  <a:lnTo>
                    <a:pt x="40" y="40"/>
                  </a:lnTo>
                  <a:lnTo>
                    <a:pt x="48" y="40"/>
                  </a:lnTo>
                  <a:lnTo>
                    <a:pt x="46" y="48"/>
                  </a:lnTo>
                  <a:lnTo>
                    <a:pt x="54" y="49"/>
                  </a:lnTo>
                  <a:lnTo>
                    <a:pt x="52" y="54"/>
                  </a:lnTo>
                  <a:lnTo>
                    <a:pt x="47" y="56"/>
                  </a:lnTo>
                  <a:lnTo>
                    <a:pt x="50" y="62"/>
                  </a:lnTo>
                  <a:lnTo>
                    <a:pt x="42" y="82"/>
                  </a:lnTo>
                  <a:lnTo>
                    <a:pt x="46" y="80"/>
                  </a:lnTo>
                  <a:lnTo>
                    <a:pt x="41" y="94"/>
                  </a:lnTo>
                  <a:lnTo>
                    <a:pt x="49" y="87"/>
                  </a:lnTo>
                  <a:lnTo>
                    <a:pt x="49" y="74"/>
                  </a:lnTo>
                  <a:lnTo>
                    <a:pt x="56" y="60"/>
                  </a:lnTo>
                  <a:lnTo>
                    <a:pt x="55" y="33"/>
                  </a:lnTo>
                  <a:lnTo>
                    <a:pt x="60" y="36"/>
                  </a:lnTo>
                  <a:lnTo>
                    <a:pt x="66" y="38"/>
                  </a:lnTo>
                  <a:lnTo>
                    <a:pt x="70" y="47"/>
                  </a:lnTo>
                  <a:lnTo>
                    <a:pt x="85" y="63"/>
                  </a:lnTo>
                  <a:lnTo>
                    <a:pt x="77" y="46"/>
                  </a:lnTo>
                  <a:lnTo>
                    <a:pt x="73" y="42"/>
                  </a:lnTo>
                  <a:lnTo>
                    <a:pt x="79" y="44"/>
                  </a:lnTo>
                  <a:lnTo>
                    <a:pt x="74" y="36"/>
                  </a:lnTo>
                  <a:lnTo>
                    <a:pt x="59" y="31"/>
                  </a:lnTo>
                  <a:lnTo>
                    <a:pt x="60" y="33"/>
                  </a:lnTo>
                  <a:lnTo>
                    <a:pt x="53" y="27"/>
                  </a:lnTo>
                  <a:lnTo>
                    <a:pt x="58" y="26"/>
                  </a:lnTo>
                  <a:lnTo>
                    <a:pt x="49" y="25"/>
                  </a:lnTo>
                  <a:lnTo>
                    <a:pt x="56" y="21"/>
                  </a:lnTo>
                  <a:lnTo>
                    <a:pt x="45" y="19"/>
                  </a:lnTo>
                  <a:lnTo>
                    <a:pt x="30" y="9"/>
                  </a:lnTo>
                  <a:lnTo>
                    <a:pt x="40" y="9"/>
                  </a:lnTo>
                  <a:lnTo>
                    <a:pt x="33" y="6"/>
                  </a:lnTo>
                  <a:lnTo>
                    <a:pt x="19" y="5"/>
                  </a:lnTo>
                  <a:lnTo>
                    <a:pt x="26" y="0"/>
                  </a:lnTo>
                  <a:lnTo>
                    <a:pt x="15" y="0"/>
                  </a:lnTo>
                  <a:lnTo>
                    <a:pt x="11" y="7"/>
                  </a:lnTo>
                  <a:lnTo>
                    <a:pt x="0" y="13"/>
                  </a:lnTo>
                  <a:lnTo>
                    <a:pt x="0" y="1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8" name="Freeform 1652">
              <a:extLst>
                <a:ext uri="{FF2B5EF4-FFF2-40B4-BE49-F238E27FC236}">
                  <a16:creationId xmlns:a16="http://schemas.microsoft.com/office/drawing/2014/main" id="{5637E383-CB24-45E2-8582-BD5BD5769933}"/>
                </a:ext>
              </a:extLst>
            </p:cNvPr>
            <p:cNvSpPr>
              <a:spLocks/>
            </p:cNvSpPr>
            <p:nvPr/>
          </p:nvSpPr>
          <p:spPr bwMode="auto">
            <a:xfrm>
              <a:off x="4829" y="2203"/>
              <a:ext cx="72" cy="113"/>
            </a:xfrm>
            <a:custGeom>
              <a:avLst/>
              <a:gdLst>
                <a:gd name="T0" fmla="*/ 19 w 72"/>
                <a:gd name="T1" fmla="*/ 12 h 113"/>
                <a:gd name="T2" fmla="*/ 23 w 72"/>
                <a:gd name="T3" fmla="*/ 14 h 113"/>
                <a:gd name="T4" fmla="*/ 37 w 72"/>
                <a:gd name="T5" fmla="*/ 5 h 113"/>
                <a:gd name="T6" fmla="*/ 35 w 72"/>
                <a:gd name="T7" fmla="*/ 17 h 113"/>
                <a:gd name="T8" fmla="*/ 45 w 72"/>
                <a:gd name="T9" fmla="*/ 7 h 113"/>
                <a:gd name="T10" fmla="*/ 54 w 72"/>
                <a:gd name="T11" fmla="*/ 15 h 113"/>
                <a:gd name="T12" fmla="*/ 60 w 72"/>
                <a:gd name="T13" fmla="*/ 14 h 113"/>
                <a:gd name="T14" fmla="*/ 56 w 72"/>
                <a:gd name="T15" fmla="*/ 19 h 113"/>
                <a:gd name="T16" fmla="*/ 71 w 72"/>
                <a:gd name="T17" fmla="*/ 26 h 113"/>
                <a:gd name="T18" fmla="*/ 60 w 72"/>
                <a:gd name="T19" fmla="*/ 33 h 113"/>
                <a:gd name="T20" fmla="*/ 70 w 72"/>
                <a:gd name="T21" fmla="*/ 33 h 113"/>
                <a:gd name="T22" fmla="*/ 66 w 72"/>
                <a:gd name="T23" fmla="*/ 39 h 113"/>
                <a:gd name="T24" fmla="*/ 57 w 72"/>
                <a:gd name="T25" fmla="*/ 42 h 113"/>
                <a:gd name="T26" fmla="*/ 54 w 72"/>
                <a:gd name="T27" fmla="*/ 47 h 113"/>
                <a:gd name="T28" fmla="*/ 70 w 72"/>
                <a:gd name="T29" fmla="*/ 47 h 113"/>
                <a:gd name="T30" fmla="*/ 64 w 72"/>
                <a:gd name="T31" fmla="*/ 55 h 113"/>
                <a:gd name="T32" fmla="*/ 51 w 72"/>
                <a:gd name="T33" fmla="*/ 65 h 113"/>
                <a:gd name="T34" fmla="*/ 65 w 72"/>
                <a:gd name="T35" fmla="*/ 61 h 113"/>
                <a:gd name="T36" fmla="*/ 60 w 72"/>
                <a:gd name="T37" fmla="*/ 67 h 113"/>
                <a:gd name="T38" fmla="*/ 71 w 72"/>
                <a:gd name="T39" fmla="*/ 64 h 113"/>
                <a:gd name="T40" fmla="*/ 70 w 72"/>
                <a:gd name="T41" fmla="*/ 68 h 113"/>
                <a:gd name="T42" fmla="*/ 60 w 72"/>
                <a:gd name="T43" fmla="*/ 80 h 113"/>
                <a:gd name="T44" fmla="*/ 70 w 72"/>
                <a:gd name="T45" fmla="*/ 77 h 113"/>
                <a:gd name="T46" fmla="*/ 61 w 72"/>
                <a:gd name="T47" fmla="*/ 84 h 113"/>
                <a:gd name="T48" fmla="*/ 54 w 72"/>
                <a:gd name="T49" fmla="*/ 94 h 113"/>
                <a:gd name="T50" fmla="*/ 38 w 72"/>
                <a:gd name="T51" fmla="*/ 86 h 113"/>
                <a:gd name="T52" fmla="*/ 35 w 72"/>
                <a:gd name="T53" fmla="*/ 70 h 113"/>
                <a:gd name="T54" fmla="*/ 28 w 72"/>
                <a:gd name="T55" fmla="*/ 64 h 113"/>
                <a:gd name="T56" fmla="*/ 18 w 72"/>
                <a:gd name="T57" fmla="*/ 65 h 113"/>
                <a:gd name="T58" fmla="*/ 14 w 72"/>
                <a:gd name="T59" fmla="*/ 73 h 113"/>
                <a:gd name="T60" fmla="*/ 14 w 72"/>
                <a:gd name="T61" fmla="*/ 90 h 113"/>
                <a:gd name="T62" fmla="*/ 17 w 72"/>
                <a:gd name="T63" fmla="*/ 100 h 113"/>
                <a:gd name="T64" fmla="*/ 14 w 72"/>
                <a:gd name="T65" fmla="*/ 103 h 113"/>
                <a:gd name="T66" fmla="*/ 12 w 72"/>
                <a:gd name="T67" fmla="*/ 112 h 113"/>
                <a:gd name="T68" fmla="*/ 7 w 72"/>
                <a:gd name="T69" fmla="*/ 105 h 113"/>
                <a:gd name="T70" fmla="*/ 5 w 72"/>
                <a:gd name="T71" fmla="*/ 111 h 113"/>
                <a:gd name="T72" fmla="*/ 1 w 72"/>
                <a:gd name="T73" fmla="*/ 108 h 113"/>
                <a:gd name="T74" fmla="*/ 0 w 72"/>
                <a:gd name="T75" fmla="*/ 94 h 113"/>
                <a:gd name="T76" fmla="*/ 3 w 72"/>
                <a:gd name="T77" fmla="*/ 47 h 113"/>
                <a:gd name="T78" fmla="*/ 19 w 72"/>
                <a:gd name="T79" fmla="*/ 0 h 113"/>
                <a:gd name="T80" fmla="*/ 19 w 72"/>
                <a:gd name="T81" fmla="*/ 12 h 113"/>
                <a:gd name="T82" fmla="*/ 19 w 72"/>
                <a:gd name="T83" fmla="*/ 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113">
                  <a:moveTo>
                    <a:pt x="19" y="12"/>
                  </a:moveTo>
                  <a:lnTo>
                    <a:pt x="23" y="14"/>
                  </a:lnTo>
                  <a:lnTo>
                    <a:pt x="37" y="5"/>
                  </a:lnTo>
                  <a:lnTo>
                    <a:pt x="35" y="17"/>
                  </a:lnTo>
                  <a:lnTo>
                    <a:pt x="45" y="7"/>
                  </a:lnTo>
                  <a:lnTo>
                    <a:pt x="54" y="15"/>
                  </a:lnTo>
                  <a:lnTo>
                    <a:pt x="60" y="14"/>
                  </a:lnTo>
                  <a:lnTo>
                    <a:pt x="56" y="19"/>
                  </a:lnTo>
                  <a:lnTo>
                    <a:pt x="71" y="26"/>
                  </a:lnTo>
                  <a:lnTo>
                    <a:pt x="60" y="33"/>
                  </a:lnTo>
                  <a:lnTo>
                    <a:pt x="70" y="33"/>
                  </a:lnTo>
                  <a:lnTo>
                    <a:pt x="66" y="39"/>
                  </a:lnTo>
                  <a:lnTo>
                    <a:pt x="57" y="42"/>
                  </a:lnTo>
                  <a:lnTo>
                    <a:pt x="54" y="47"/>
                  </a:lnTo>
                  <a:lnTo>
                    <a:pt x="70" y="47"/>
                  </a:lnTo>
                  <a:lnTo>
                    <a:pt x="64" y="55"/>
                  </a:lnTo>
                  <a:lnTo>
                    <a:pt x="51" y="65"/>
                  </a:lnTo>
                  <a:lnTo>
                    <a:pt x="65" y="61"/>
                  </a:lnTo>
                  <a:lnTo>
                    <a:pt x="60" y="67"/>
                  </a:lnTo>
                  <a:lnTo>
                    <a:pt x="71" y="64"/>
                  </a:lnTo>
                  <a:lnTo>
                    <a:pt x="70" y="68"/>
                  </a:lnTo>
                  <a:lnTo>
                    <a:pt x="60" y="80"/>
                  </a:lnTo>
                  <a:lnTo>
                    <a:pt x="70" y="77"/>
                  </a:lnTo>
                  <a:lnTo>
                    <a:pt x="61" y="84"/>
                  </a:lnTo>
                  <a:lnTo>
                    <a:pt x="54" y="94"/>
                  </a:lnTo>
                  <a:lnTo>
                    <a:pt x="38" y="86"/>
                  </a:lnTo>
                  <a:lnTo>
                    <a:pt x="35" y="70"/>
                  </a:lnTo>
                  <a:lnTo>
                    <a:pt x="28" y="64"/>
                  </a:lnTo>
                  <a:lnTo>
                    <a:pt x="18" y="65"/>
                  </a:lnTo>
                  <a:lnTo>
                    <a:pt x="14" y="73"/>
                  </a:lnTo>
                  <a:lnTo>
                    <a:pt x="14" y="90"/>
                  </a:lnTo>
                  <a:lnTo>
                    <a:pt x="17" y="100"/>
                  </a:lnTo>
                  <a:lnTo>
                    <a:pt x="14" y="103"/>
                  </a:lnTo>
                  <a:lnTo>
                    <a:pt x="12" y="112"/>
                  </a:lnTo>
                  <a:lnTo>
                    <a:pt x="7" y="105"/>
                  </a:lnTo>
                  <a:lnTo>
                    <a:pt x="5" y="111"/>
                  </a:lnTo>
                  <a:lnTo>
                    <a:pt x="1" y="108"/>
                  </a:lnTo>
                  <a:lnTo>
                    <a:pt x="0" y="94"/>
                  </a:lnTo>
                  <a:lnTo>
                    <a:pt x="3" y="47"/>
                  </a:lnTo>
                  <a:lnTo>
                    <a:pt x="19" y="0"/>
                  </a:lnTo>
                  <a:lnTo>
                    <a:pt x="19" y="12"/>
                  </a:lnTo>
                  <a:lnTo>
                    <a:pt x="19" y="1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9" name="Freeform 1653">
              <a:extLst>
                <a:ext uri="{FF2B5EF4-FFF2-40B4-BE49-F238E27FC236}">
                  <a16:creationId xmlns:a16="http://schemas.microsoft.com/office/drawing/2014/main" id="{F8227341-7F08-4CEF-B572-ED4F2AE4F9D4}"/>
                </a:ext>
              </a:extLst>
            </p:cNvPr>
            <p:cNvSpPr>
              <a:spLocks/>
            </p:cNvSpPr>
            <p:nvPr/>
          </p:nvSpPr>
          <p:spPr bwMode="auto">
            <a:xfrm>
              <a:off x="4846" y="2273"/>
              <a:ext cx="19" cy="34"/>
            </a:xfrm>
            <a:custGeom>
              <a:avLst/>
              <a:gdLst>
                <a:gd name="T0" fmla="*/ 18 w 19"/>
                <a:gd name="T1" fmla="*/ 17 h 34"/>
                <a:gd name="T2" fmla="*/ 15 w 19"/>
                <a:gd name="T3" fmla="*/ 14 h 34"/>
                <a:gd name="T4" fmla="*/ 13 w 19"/>
                <a:gd name="T5" fmla="*/ 4 h 34"/>
                <a:gd name="T6" fmla="*/ 6 w 19"/>
                <a:gd name="T7" fmla="*/ 0 h 34"/>
                <a:gd name="T8" fmla="*/ 1 w 19"/>
                <a:gd name="T9" fmla="*/ 6 h 34"/>
                <a:gd name="T10" fmla="*/ 0 w 19"/>
                <a:gd name="T11" fmla="*/ 19 h 34"/>
                <a:gd name="T12" fmla="*/ 6 w 19"/>
                <a:gd name="T13" fmla="*/ 33 h 34"/>
                <a:gd name="T14" fmla="*/ 3 w 19"/>
                <a:gd name="T15" fmla="*/ 20 h 34"/>
                <a:gd name="T16" fmla="*/ 4 w 19"/>
                <a:gd name="T17" fmla="*/ 7 h 34"/>
                <a:gd name="T18" fmla="*/ 8 w 19"/>
                <a:gd name="T19" fmla="*/ 5 h 34"/>
                <a:gd name="T20" fmla="*/ 10 w 19"/>
                <a:gd name="T21" fmla="*/ 12 h 34"/>
                <a:gd name="T22" fmla="*/ 7 w 19"/>
                <a:gd name="T23" fmla="*/ 15 h 34"/>
                <a:gd name="T24" fmla="*/ 7 w 19"/>
                <a:gd name="T25" fmla="*/ 23 h 34"/>
                <a:gd name="T26" fmla="*/ 16 w 19"/>
                <a:gd name="T27" fmla="*/ 33 h 34"/>
                <a:gd name="T28" fmla="*/ 15 w 19"/>
                <a:gd name="T29" fmla="*/ 23 h 34"/>
                <a:gd name="T30" fmla="*/ 18 w 19"/>
                <a:gd name="T31" fmla="*/ 20 h 34"/>
                <a:gd name="T32" fmla="*/ 18 w 19"/>
                <a:gd name="T33" fmla="*/ 17 h 34"/>
                <a:gd name="T34" fmla="*/ 18 w 19"/>
                <a:gd name="T35"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34">
                  <a:moveTo>
                    <a:pt x="18" y="17"/>
                  </a:moveTo>
                  <a:lnTo>
                    <a:pt x="15" y="14"/>
                  </a:lnTo>
                  <a:lnTo>
                    <a:pt x="13" y="4"/>
                  </a:lnTo>
                  <a:lnTo>
                    <a:pt x="6" y="0"/>
                  </a:lnTo>
                  <a:lnTo>
                    <a:pt x="1" y="6"/>
                  </a:lnTo>
                  <a:lnTo>
                    <a:pt x="0" y="19"/>
                  </a:lnTo>
                  <a:lnTo>
                    <a:pt x="6" y="33"/>
                  </a:lnTo>
                  <a:lnTo>
                    <a:pt x="3" y="20"/>
                  </a:lnTo>
                  <a:lnTo>
                    <a:pt x="4" y="7"/>
                  </a:lnTo>
                  <a:lnTo>
                    <a:pt x="8" y="5"/>
                  </a:lnTo>
                  <a:lnTo>
                    <a:pt x="10" y="12"/>
                  </a:lnTo>
                  <a:lnTo>
                    <a:pt x="7" y="15"/>
                  </a:lnTo>
                  <a:lnTo>
                    <a:pt x="7" y="23"/>
                  </a:lnTo>
                  <a:lnTo>
                    <a:pt x="16" y="33"/>
                  </a:lnTo>
                  <a:lnTo>
                    <a:pt x="15" y="23"/>
                  </a:lnTo>
                  <a:lnTo>
                    <a:pt x="18" y="20"/>
                  </a:lnTo>
                  <a:lnTo>
                    <a:pt x="18" y="17"/>
                  </a:lnTo>
                  <a:lnTo>
                    <a:pt x="18" y="1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 name="Freeform 1654">
              <a:extLst>
                <a:ext uri="{FF2B5EF4-FFF2-40B4-BE49-F238E27FC236}">
                  <a16:creationId xmlns:a16="http://schemas.microsoft.com/office/drawing/2014/main" id="{69766A56-2F72-43A4-A48D-526A975A7A43}"/>
                </a:ext>
              </a:extLst>
            </p:cNvPr>
            <p:cNvSpPr>
              <a:spLocks/>
            </p:cNvSpPr>
            <p:nvPr/>
          </p:nvSpPr>
          <p:spPr bwMode="auto">
            <a:xfrm>
              <a:off x="4938" y="2309"/>
              <a:ext cx="15" cy="13"/>
            </a:xfrm>
            <a:custGeom>
              <a:avLst/>
              <a:gdLst>
                <a:gd name="T0" fmla="*/ 14 w 15"/>
                <a:gd name="T1" fmla="*/ 0 h 13"/>
                <a:gd name="T2" fmla="*/ 13 w 15"/>
                <a:gd name="T3" fmla="*/ 8 h 13"/>
                <a:gd name="T4" fmla="*/ 6 w 15"/>
                <a:gd name="T5" fmla="*/ 11 h 13"/>
                <a:gd name="T6" fmla="*/ 0 w 15"/>
                <a:gd name="T7" fmla="*/ 12 h 13"/>
                <a:gd name="T8" fmla="*/ 14 w 15"/>
                <a:gd name="T9" fmla="*/ 0 h 13"/>
                <a:gd name="T10" fmla="*/ 14 w 15"/>
                <a:gd name="T11" fmla="*/ 0 h 13"/>
              </a:gdLst>
              <a:ahLst/>
              <a:cxnLst>
                <a:cxn ang="0">
                  <a:pos x="T0" y="T1"/>
                </a:cxn>
                <a:cxn ang="0">
                  <a:pos x="T2" y="T3"/>
                </a:cxn>
                <a:cxn ang="0">
                  <a:pos x="T4" y="T5"/>
                </a:cxn>
                <a:cxn ang="0">
                  <a:pos x="T6" y="T7"/>
                </a:cxn>
                <a:cxn ang="0">
                  <a:pos x="T8" y="T9"/>
                </a:cxn>
                <a:cxn ang="0">
                  <a:pos x="T10" y="T11"/>
                </a:cxn>
              </a:cxnLst>
              <a:rect l="0" t="0" r="r" b="b"/>
              <a:pathLst>
                <a:path w="15" h="13">
                  <a:moveTo>
                    <a:pt x="14" y="0"/>
                  </a:moveTo>
                  <a:lnTo>
                    <a:pt x="13" y="8"/>
                  </a:lnTo>
                  <a:lnTo>
                    <a:pt x="6" y="11"/>
                  </a:lnTo>
                  <a:lnTo>
                    <a:pt x="0" y="12"/>
                  </a:lnTo>
                  <a:lnTo>
                    <a:pt x="14" y="0"/>
                  </a:lnTo>
                  <a:lnTo>
                    <a:pt x="1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 name="Freeform 1655">
              <a:extLst>
                <a:ext uri="{FF2B5EF4-FFF2-40B4-BE49-F238E27FC236}">
                  <a16:creationId xmlns:a16="http://schemas.microsoft.com/office/drawing/2014/main" id="{F9266CE0-82AE-447D-A995-8C3D790BEF7E}"/>
                </a:ext>
              </a:extLst>
            </p:cNvPr>
            <p:cNvSpPr>
              <a:spLocks/>
            </p:cNvSpPr>
            <p:nvPr/>
          </p:nvSpPr>
          <p:spPr bwMode="auto">
            <a:xfrm>
              <a:off x="4927" y="2308"/>
              <a:ext cx="15" cy="9"/>
            </a:xfrm>
            <a:custGeom>
              <a:avLst/>
              <a:gdLst>
                <a:gd name="T0" fmla="*/ 14 w 15"/>
                <a:gd name="T1" fmla="*/ 1 h 9"/>
                <a:gd name="T2" fmla="*/ 5 w 15"/>
                <a:gd name="T3" fmla="*/ 8 h 9"/>
                <a:gd name="T4" fmla="*/ 0 w 15"/>
                <a:gd name="T5" fmla="*/ 8 h 9"/>
                <a:gd name="T6" fmla="*/ 4 w 15"/>
                <a:gd name="T7" fmla="*/ 3 h 9"/>
                <a:gd name="T8" fmla="*/ 8 w 15"/>
                <a:gd name="T9" fmla="*/ 0 h 9"/>
                <a:gd name="T10" fmla="*/ 14 w 15"/>
                <a:gd name="T11" fmla="*/ 1 h 9"/>
                <a:gd name="T12" fmla="*/ 14 w 15"/>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4" y="1"/>
                  </a:moveTo>
                  <a:lnTo>
                    <a:pt x="5" y="8"/>
                  </a:lnTo>
                  <a:lnTo>
                    <a:pt x="0" y="8"/>
                  </a:lnTo>
                  <a:lnTo>
                    <a:pt x="4" y="3"/>
                  </a:lnTo>
                  <a:lnTo>
                    <a:pt x="8" y="0"/>
                  </a:lnTo>
                  <a:lnTo>
                    <a:pt x="14" y="1"/>
                  </a:lnTo>
                  <a:lnTo>
                    <a:pt x="14"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2" name="Freeform 1656">
              <a:extLst>
                <a:ext uri="{FF2B5EF4-FFF2-40B4-BE49-F238E27FC236}">
                  <a16:creationId xmlns:a16="http://schemas.microsoft.com/office/drawing/2014/main" id="{7FD96E33-F058-40AC-831C-A8C3C79E3F76}"/>
                </a:ext>
              </a:extLst>
            </p:cNvPr>
            <p:cNvSpPr>
              <a:spLocks/>
            </p:cNvSpPr>
            <p:nvPr/>
          </p:nvSpPr>
          <p:spPr bwMode="auto">
            <a:xfrm>
              <a:off x="4919" y="2304"/>
              <a:ext cx="8" cy="9"/>
            </a:xfrm>
            <a:custGeom>
              <a:avLst/>
              <a:gdLst>
                <a:gd name="T0" fmla="*/ 7 w 8"/>
                <a:gd name="T1" fmla="*/ 5 h 9"/>
                <a:gd name="T2" fmla="*/ 4 w 8"/>
                <a:gd name="T3" fmla="*/ 4 h 9"/>
                <a:gd name="T4" fmla="*/ 0 w 8"/>
                <a:gd name="T5" fmla="*/ 0 h 9"/>
                <a:gd name="T6" fmla="*/ 0 w 8"/>
                <a:gd name="T7" fmla="*/ 3 h 9"/>
                <a:gd name="T8" fmla="*/ 4 w 8"/>
                <a:gd name="T9" fmla="*/ 8 h 9"/>
                <a:gd name="T10" fmla="*/ 7 w 8"/>
                <a:gd name="T11" fmla="*/ 5 h 9"/>
                <a:gd name="T12" fmla="*/ 7 w 8"/>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7" y="5"/>
                  </a:moveTo>
                  <a:lnTo>
                    <a:pt x="4" y="4"/>
                  </a:lnTo>
                  <a:lnTo>
                    <a:pt x="0" y="0"/>
                  </a:lnTo>
                  <a:lnTo>
                    <a:pt x="0" y="3"/>
                  </a:lnTo>
                  <a:lnTo>
                    <a:pt x="4" y="8"/>
                  </a:lnTo>
                  <a:lnTo>
                    <a:pt x="7" y="5"/>
                  </a:lnTo>
                  <a:lnTo>
                    <a:pt x="7" y="5"/>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3" name="Freeform 1657">
              <a:extLst>
                <a:ext uri="{FF2B5EF4-FFF2-40B4-BE49-F238E27FC236}">
                  <a16:creationId xmlns:a16="http://schemas.microsoft.com/office/drawing/2014/main" id="{2CDCB89E-FE06-4344-BC1E-0D28BC531443}"/>
                </a:ext>
              </a:extLst>
            </p:cNvPr>
            <p:cNvSpPr>
              <a:spLocks/>
            </p:cNvSpPr>
            <p:nvPr/>
          </p:nvSpPr>
          <p:spPr bwMode="auto">
            <a:xfrm>
              <a:off x="4912" y="2315"/>
              <a:ext cx="12" cy="17"/>
            </a:xfrm>
            <a:custGeom>
              <a:avLst/>
              <a:gdLst>
                <a:gd name="T0" fmla="*/ 11 w 12"/>
                <a:gd name="T1" fmla="*/ 2 h 17"/>
                <a:gd name="T2" fmla="*/ 0 w 12"/>
                <a:gd name="T3" fmla="*/ 16 h 17"/>
                <a:gd name="T4" fmla="*/ 0 w 12"/>
                <a:gd name="T5" fmla="*/ 15 h 17"/>
                <a:gd name="T6" fmla="*/ 10 w 12"/>
                <a:gd name="T7" fmla="*/ 0 h 17"/>
                <a:gd name="T8" fmla="*/ 11 w 12"/>
                <a:gd name="T9" fmla="*/ 2 h 17"/>
                <a:gd name="T10" fmla="*/ 11 w 12"/>
                <a:gd name="T11" fmla="*/ 2 h 17"/>
              </a:gdLst>
              <a:ahLst/>
              <a:cxnLst>
                <a:cxn ang="0">
                  <a:pos x="T0" y="T1"/>
                </a:cxn>
                <a:cxn ang="0">
                  <a:pos x="T2" y="T3"/>
                </a:cxn>
                <a:cxn ang="0">
                  <a:pos x="T4" y="T5"/>
                </a:cxn>
                <a:cxn ang="0">
                  <a:pos x="T6" y="T7"/>
                </a:cxn>
                <a:cxn ang="0">
                  <a:pos x="T8" y="T9"/>
                </a:cxn>
                <a:cxn ang="0">
                  <a:pos x="T10" y="T11"/>
                </a:cxn>
              </a:cxnLst>
              <a:rect l="0" t="0" r="r" b="b"/>
              <a:pathLst>
                <a:path w="12" h="17">
                  <a:moveTo>
                    <a:pt x="11" y="2"/>
                  </a:moveTo>
                  <a:lnTo>
                    <a:pt x="0" y="16"/>
                  </a:lnTo>
                  <a:lnTo>
                    <a:pt x="0" y="15"/>
                  </a:lnTo>
                  <a:lnTo>
                    <a:pt x="10" y="0"/>
                  </a:lnTo>
                  <a:lnTo>
                    <a:pt x="11" y="2"/>
                  </a:lnTo>
                  <a:lnTo>
                    <a:pt x="11" y="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 name="Freeform 1658">
              <a:extLst>
                <a:ext uri="{FF2B5EF4-FFF2-40B4-BE49-F238E27FC236}">
                  <a16:creationId xmlns:a16="http://schemas.microsoft.com/office/drawing/2014/main" id="{5DAB0302-9E8E-412D-A61D-F77A68711BC5}"/>
                </a:ext>
              </a:extLst>
            </p:cNvPr>
            <p:cNvSpPr>
              <a:spLocks/>
            </p:cNvSpPr>
            <p:nvPr/>
          </p:nvSpPr>
          <p:spPr bwMode="auto">
            <a:xfrm>
              <a:off x="4927" y="2330"/>
              <a:ext cx="11" cy="13"/>
            </a:xfrm>
            <a:custGeom>
              <a:avLst/>
              <a:gdLst>
                <a:gd name="T0" fmla="*/ 10 w 11"/>
                <a:gd name="T1" fmla="*/ 0 h 13"/>
                <a:gd name="T2" fmla="*/ 5 w 11"/>
                <a:gd name="T3" fmla="*/ 3 h 13"/>
                <a:gd name="T4" fmla="*/ 5 w 11"/>
                <a:gd name="T5" fmla="*/ 7 h 13"/>
                <a:gd name="T6" fmla="*/ 7 w 11"/>
                <a:gd name="T7" fmla="*/ 12 h 13"/>
                <a:gd name="T8" fmla="*/ 3 w 11"/>
                <a:gd name="T9" fmla="*/ 7 h 13"/>
                <a:gd name="T10" fmla="*/ 3 w 11"/>
                <a:gd name="T11" fmla="*/ 5 h 13"/>
                <a:gd name="T12" fmla="*/ 0 w 11"/>
                <a:gd name="T13" fmla="*/ 4 h 13"/>
                <a:gd name="T14" fmla="*/ 4 w 11"/>
                <a:gd name="T15" fmla="*/ 1 h 13"/>
                <a:gd name="T16" fmla="*/ 10 w 11"/>
                <a:gd name="T17" fmla="*/ 0 h 13"/>
                <a:gd name="T18" fmla="*/ 10 w 11"/>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3">
                  <a:moveTo>
                    <a:pt x="10" y="0"/>
                  </a:moveTo>
                  <a:lnTo>
                    <a:pt x="5" y="3"/>
                  </a:lnTo>
                  <a:lnTo>
                    <a:pt x="5" y="7"/>
                  </a:lnTo>
                  <a:lnTo>
                    <a:pt x="7" y="12"/>
                  </a:lnTo>
                  <a:lnTo>
                    <a:pt x="3" y="7"/>
                  </a:lnTo>
                  <a:lnTo>
                    <a:pt x="3" y="5"/>
                  </a:lnTo>
                  <a:lnTo>
                    <a:pt x="0" y="4"/>
                  </a:lnTo>
                  <a:lnTo>
                    <a:pt x="4" y="1"/>
                  </a:lnTo>
                  <a:lnTo>
                    <a:pt x="10" y="0"/>
                  </a:lnTo>
                  <a:lnTo>
                    <a:pt x="1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5" name="Freeform 1659">
              <a:extLst>
                <a:ext uri="{FF2B5EF4-FFF2-40B4-BE49-F238E27FC236}">
                  <a16:creationId xmlns:a16="http://schemas.microsoft.com/office/drawing/2014/main" id="{C77C08F7-600D-473F-9B1A-A4CFA982799B}"/>
                </a:ext>
              </a:extLst>
            </p:cNvPr>
            <p:cNvSpPr>
              <a:spLocks/>
            </p:cNvSpPr>
            <p:nvPr/>
          </p:nvSpPr>
          <p:spPr bwMode="auto">
            <a:xfrm>
              <a:off x="4934" y="2342"/>
              <a:ext cx="23" cy="13"/>
            </a:xfrm>
            <a:custGeom>
              <a:avLst/>
              <a:gdLst>
                <a:gd name="T0" fmla="*/ 22 w 23"/>
                <a:gd name="T1" fmla="*/ 3 h 13"/>
                <a:gd name="T2" fmla="*/ 16 w 23"/>
                <a:gd name="T3" fmla="*/ 3 h 13"/>
                <a:gd name="T4" fmla="*/ 9 w 23"/>
                <a:gd name="T5" fmla="*/ 0 h 13"/>
                <a:gd name="T6" fmla="*/ 0 w 23"/>
                <a:gd name="T7" fmla="*/ 0 h 13"/>
                <a:gd name="T8" fmla="*/ 5 w 23"/>
                <a:gd name="T9" fmla="*/ 6 h 13"/>
                <a:gd name="T10" fmla="*/ 6 w 23"/>
                <a:gd name="T11" fmla="*/ 12 h 13"/>
                <a:gd name="T12" fmla="*/ 10 w 23"/>
                <a:gd name="T13" fmla="*/ 3 h 13"/>
                <a:gd name="T14" fmla="*/ 17 w 23"/>
                <a:gd name="T15" fmla="*/ 4 h 13"/>
                <a:gd name="T16" fmla="*/ 22 w 23"/>
                <a:gd name="T17" fmla="*/ 3 h 13"/>
                <a:gd name="T18" fmla="*/ 22 w 23"/>
                <a:gd name="T1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3">
                  <a:moveTo>
                    <a:pt x="22" y="3"/>
                  </a:moveTo>
                  <a:lnTo>
                    <a:pt x="16" y="3"/>
                  </a:lnTo>
                  <a:lnTo>
                    <a:pt x="9" y="0"/>
                  </a:lnTo>
                  <a:lnTo>
                    <a:pt x="0" y="0"/>
                  </a:lnTo>
                  <a:lnTo>
                    <a:pt x="5" y="6"/>
                  </a:lnTo>
                  <a:lnTo>
                    <a:pt x="6" y="12"/>
                  </a:lnTo>
                  <a:lnTo>
                    <a:pt x="10" y="3"/>
                  </a:lnTo>
                  <a:lnTo>
                    <a:pt x="17" y="4"/>
                  </a:lnTo>
                  <a:lnTo>
                    <a:pt x="22" y="3"/>
                  </a:lnTo>
                  <a:lnTo>
                    <a:pt x="22" y="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6" name="Freeform 1660">
              <a:extLst>
                <a:ext uri="{FF2B5EF4-FFF2-40B4-BE49-F238E27FC236}">
                  <a16:creationId xmlns:a16="http://schemas.microsoft.com/office/drawing/2014/main" id="{8D1CE60B-1488-46B6-BE35-A3CE53AFD4CC}"/>
                </a:ext>
              </a:extLst>
            </p:cNvPr>
            <p:cNvSpPr>
              <a:spLocks/>
            </p:cNvSpPr>
            <p:nvPr/>
          </p:nvSpPr>
          <p:spPr bwMode="auto">
            <a:xfrm>
              <a:off x="4953" y="2292"/>
              <a:ext cx="17" cy="15"/>
            </a:xfrm>
            <a:custGeom>
              <a:avLst/>
              <a:gdLst>
                <a:gd name="T0" fmla="*/ 16 w 17"/>
                <a:gd name="T1" fmla="*/ 0 h 15"/>
                <a:gd name="T2" fmla="*/ 14 w 17"/>
                <a:gd name="T3" fmla="*/ 5 h 15"/>
                <a:gd name="T4" fmla="*/ 8 w 17"/>
                <a:gd name="T5" fmla="*/ 10 h 15"/>
                <a:gd name="T6" fmla="*/ 10 w 17"/>
                <a:gd name="T7" fmla="*/ 12 h 15"/>
                <a:gd name="T8" fmla="*/ 9 w 17"/>
                <a:gd name="T9" fmla="*/ 14 h 15"/>
                <a:gd name="T10" fmla="*/ 6 w 17"/>
                <a:gd name="T11" fmla="*/ 10 h 15"/>
                <a:gd name="T12" fmla="*/ 1 w 17"/>
                <a:gd name="T13" fmla="*/ 12 h 15"/>
                <a:gd name="T14" fmla="*/ 0 w 17"/>
                <a:gd name="T15" fmla="*/ 11 h 15"/>
                <a:gd name="T16" fmla="*/ 5 w 17"/>
                <a:gd name="T17" fmla="*/ 6 h 15"/>
                <a:gd name="T18" fmla="*/ 16 w 17"/>
                <a:gd name="T19" fmla="*/ 0 h 15"/>
                <a:gd name="T20" fmla="*/ 16 w 17"/>
                <a:gd name="T2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5">
                  <a:moveTo>
                    <a:pt x="16" y="0"/>
                  </a:moveTo>
                  <a:lnTo>
                    <a:pt x="14" y="5"/>
                  </a:lnTo>
                  <a:lnTo>
                    <a:pt x="8" y="10"/>
                  </a:lnTo>
                  <a:lnTo>
                    <a:pt x="10" y="12"/>
                  </a:lnTo>
                  <a:lnTo>
                    <a:pt x="9" y="14"/>
                  </a:lnTo>
                  <a:lnTo>
                    <a:pt x="6" y="10"/>
                  </a:lnTo>
                  <a:lnTo>
                    <a:pt x="1" y="12"/>
                  </a:lnTo>
                  <a:lnTo>
                    <a:pt x="0" y="11"/>
                  </a:lnTo>
                  <a:lnTo>
                    <a:pt x="5" y="6"/>
                  </a:lnTo>
                  <a:lnTo>
                    <a:pt x="16" y="0"/>
                  </a:lnTo>
                  <a:lnTo>
                    <a:pt x="16"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 name="Freeform 1661">
              <a:extLst>
                <a:ext uri="{FF2B5EF4-FFF2-40B4-BE49-F238E27FC236}">
                  <a16:creationId xmlns:a16="http://schemas.microsoft.com/office/drawing/2014/main" id="{E7EC4B02-7D56-4E64-8727-5EEF69EFEEF1}"/>
                </a:ext>
              </a:extLst>
            </p:cNvPr>
            <p:cNvSpPr>
              <a:spLocks/>
            </p:cNvSpPr>
            <p:nvPr/>
          </p:nvSpPr>
          <p:spPr bwMode="auto">
            <a:xfrm>
              <a:off x="4961" y="2308"/>
              <a:ext cx="18" cy="21"/>
            </a:xfrm>
            <a:custGeom>
              <a:avLst/>
              <a:gdLst>
                <a:gd name="T0" fmla="*/ 6 w 18"/>
                <a:gd name="T1" fmla="*/ 0 h 21"/>
                <a:gd name="T2" fmla="*/ 12 w 18"/>
                <a:gd name="T3" fmla="*/ 7 h 21"/>
                <a:gd name="T4" fmla="*/ 17 w 18"/>
                <a:gd name="T5" fmla="*/ 0 h 21"/>
                <a:gd name="T6" fmla="*/ 17 w 18"/>
                <a:gd name="T7" fmla="*/ 1 h 21"/>
                <a:gd name="T8" fmla="*/ 13 w 18"/>
                <a:gd name="T9" fmla="*/ 11 h 21"/>
                <a:gd name="T10" fmla="*/ 2 w 18"/>
                <a:gd name="T11" fmla="*/ 19 h 21"/>
                <a:gd name="T12" fmla="*/ 0 w 18"/>
                <a:gd name="T13" fmla="*/ 20 h 21"/>
                <a:gd name="T14" fmla="*/ 12 w 18"/>
                <a:gd name="T15" fmla="*/ 8 h 21"/>
                <a:gd name="T16" fmla="*/ 5 w 18"/>
                <a:gd name="T17" fmla="*/ 1 h 21"/>
                <a:gd name="T18" fmla="*/ 6 w 18"/>
                <a:gd name="T19" fmla="*/ 0 h 21"/>
                <a:gd name="T20" fmla="*/ 6 w 18"/>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21">
                  <a:moveTo>
                    <a:pt x="6" y="0"/>
                  </a:moveTo>
                  <a:lnTo>
                    <a:pt x="12" y="7"/>
                  </a:lnTo>
                  <a:lnTo>
                    <a:pt x="17" y="0"/>
                  </a:lnTo>
                  <a:lnTo>
                    <a:pt x="17" y="1"/>
                  </a:lnTo>
                  <a:lnTo>
                    <a:pt x="13" y="11"/>
                  </a:lnTo>
                  <a:lnTo>
                    <a:pt x="2" y="19"/>
                  </a:lnTo>
                  <a:lnTo>
                    <a:pt x="0" y="20"/>
                  </a:lnTo>
                  <a:lnTo>
                    <a:pt x="12" y="8"/>
                  </a:lnTo>
                  <a:lnTo>
                    <a:pt x="5" y="1"/>
                  </a:lnTo>
                  <a:lnTo>
                    <a:pt x="6" y="0"/>
                  </a:lnTo>
                  <a:lnTo>
                    <a:pt x="6"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8" name="Freeform 1662">
              <a:extLst>
                <a:ext uri="{FF2B5EF4-FFF2-40B4-BE49-F238E27FC236}">
                  <a16:creationId xmlns:a16="http://schemas.microsoft.com/office/drawing/2014/main" id="{4FED7F42-FB2B-4EF8-8152-66BE445D5854}"/>
                </a:ext>
              </a:extLst>
            </p:cNvPr>
            <p:cNvSpPr>
              <a:spLocks/>
            </p:cNvSpPr>
            <p:nvPr/>
          </p:nvSpPr>
          <p:spPr bwMode="auto">
            <a:xfrm>
              <a:off x="4911" y="2295"/>
              <a:ext cx="38" cy="10"/>
            </a:xfrm>
            <a:custGeom>
              <a:avLst/>
              <a:gdLst>
                <a:gd name="T0" fmla="*/ 37 w 38"/>
                <a:gd name="T1" fmla="*/ 4 h 10"/>
                <a:gd name="T2" fmla="*/ 34 w 38"/>
                <a:gd name="T3" fmla="*/ 8 h 10"/>
                <a:gd name="T4" fmla="*/ 24 w 38"/>
                <a:gd name="T5" fmla="*/ 9 h 10"/>
                <a:gd name="T6" fmla="*/ 23 w 38"/>
                <a:gd name="T7" fmla="*/ 6 h 10"/>
                <a:gd name="T8" fmla="*/ 19 w 38"/>
                <a:gd name="T9" fmla="*/ 4 h 10"/>
                <a:gd name="T10" fmla="*/ 11 w 38"/>
                <a:gd name="T11" fmla="*/ 6 h 10"/>
                <a:gd name="T12" fmla="*/ 0 w 38"/>
                <a:gd name="T13" fmla="*/ 6 h 10"/>
                <a:gd name="T14" fmla="*/ 3 w 38"/>
                <a:gd name="T15" fmla="*/ 4 h 10"/>
                <a:gd name="T16" fmla="*/ 7 w 38"/>
                <a:gd name="T17" fmla="*/ 4 h 10"/>
                <a:gd name="T18" fmla="*/ 10 w 38"/>
                <a:gd name="T19" fmla="*/ 2 h 10"/>
                <a:gd name="T20" fmla="*/ 7 w 38"/>
                <a:gd name="T21" fmla="*/ 1 h 10"/>
                <a:gd name="T22" fmla="*/ 18 w 38"/>
                <a:gd name="T23" fmla="*/ 0 h 10"/>
                <a:gd name="T24" fmla="*/ 24 w 38"/>
                <a:gd name="T25" fmla="*/ 4 h 10"/>
                <a:gd name="T26" fmla="*/ 30 w 38"/>
                <a:gd name="T27" fmla="*/ 1 h 10"/>
                <a:gd name="T28" fmla="*/ 33 w 38"/>
                <a:gd name="T29" fmla="*/ 4 h 10"/>
                <a:gd name="T30" fmla="*/ 37 w 38"/>
                <a:gd name="T31" fmla="*/ 4 h 10"/>
                <a:gd name="T32" fmla="*/ 37 w 38"/>
                <a:gd name="T3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0">
                  <a:moveTo>
                    <a:pt x="37" y="4"/>
                  </a:moveTo>
                  <a:lnTo>
                    <a:pt x="34" y="8"/>
                  </a:lnTo>
                  <a:lnTo>
                    <a:pt x="24" y="9"/>
                  </a:lnTo>
                  <a:lnTo>
                    <a:pt x="23" y="6"/>
                  </a:lnTo>
                  <a:lnTo>
                    <a:pt x="19" y="4"/>
                  </a:lnTo>
                  <a:lnTo>
                    <a:pt x="11" y="6"/>
                  </a:lnTo>
                  <a:lnTo>
                    <a:pt x="0" y="6"/>
                  </a:lnTo>
                  <a:lnTo>
                    <a:pt x="3" y="4"/>
                  </a:lnTo>
                  <a:lnTo>
                    <a:pt x="7" y="4"/>
                  </a:lnTo>
                  <a:lnTo>
                    <a:pt x="10" y="2"/>
                  </a:lnTo>
                  <a:lnTo>
                    <a:pt x="7" y="1"/>
                  </a:lnTo>
                  <a:lnTo>
                    <a:pt x="18" y="0"/>
                  </a:lnTo>
                  <a:lnTo>
                    <a:pt x="24" y="4"/>
                  </a:lnTo>
                  <a:lnTo>
                    <a:pt x="30" y="1"/>
                  </a:lnTo>
                  <a:lnTo>
                    <a:pt x="33" y="4"/>
                  </a:lnTo>
                  <a:lnTo>
                    <a:pt x="37" y="4"/>
                  </a:lnTo>
                  <a:lnTo>
                    <a:pt x="37" y="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1663">
              <a:extLst>
                <a:ext uri="{FF2B5EF4-FFF2-40B4-BE49-F238E27FC236}">
                  <a16:creationId xmlns:a16="http://schemas.microsoft.com/office/drawing/2014/main" id="{C165E5BC-BFA9-4DCB-859E-3E9F4E2EF476}"/>
                </a:ext>
              </a:extLst>
            </p:cNvPr>
            <p:cNvSpPr>
              <a:spLocks/>
            </p:cNvSpPr>
            <p:nvPr/>
          </p:nvSpPr>
          <p:spPr bwMode="auto">
            <a:xfrm>
              <a:off x="4915" y="2348"/>
              <a:ext cx="23" cy="10"/>
            </a:xfrm>
            <a:custGeom>
              <a:avLst/>
              <a:gdLst>
                <a:gd name="T0" fmla="*/ 22 w 23"/>
                <a:gd name="T1" fmla="*/ 7 h 10"/>
                <a:gd name="T2" fmla="*/ 17 w 23"/>
                <a:gd name="T3" fmla="*/ 7 h 10"/>
                <a:gd name="T4" fmla="*/ 8 w 23"/>
                <a:gd name="T5" fmla="*/ 3 h 10"/>
                <a:gd name="T6" fmla="*/ 3 w 23"/>
                <a:gd name="T7" fmla="*/ 3 h 10"/>
                <a:gd name="T8" fmla="*/ 2 w 23"/>
                <a:gd name="T9" fmla="*/ 0 h 10"/>
                <a:gd name="T10" fmla="*/ 0 w 23"/>
                <a:gd name="T11" fmla="*/ 5 h 10"/>
                <a:gd name="T12" fmla="*/ 1 w 23"/>
                <a:gd name="T13" fmla="*/ 8 h 10"/>
                <a:gd name="T14" fmla="*/ 4 w 23"/>
                <a:gd name="T15" fmla="*/ 5 h 10"/>
                <a:gd name="T16" fmla="*/ 9 w 23"/>
                <a:gd name="T17" fmla="*/ 5 h 10"/>
                <a:gd name="T18" fmla="*/ 17 w 23"/>
                <a:gd name="T19" fmla="*/ 9 h 10"/>
                <a:gd name="T20" fmla="*/ 22 w 23"/>
                <a:gd name="T21" fmla="*/ 7 h 10"/>
                <a:gd name="T22" fmla="*/ 22 w 23"/>
                <a:gd name="T23"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10">
                  <a:moveTo>
                    <a:pt x="22" y="7"/>
                  </a:moveTo>
                  <a:lnTo>
                    <a:pt x="17" y="7"/>
                  </a:lnTo>
                  <a:lnTo>
                    <a:pt x="8" y="3"/>
                  </a:lnTo>
                  <a:lnTo>
                    <a:pt x="3" y="3"/>
                  </a:lnTo>
                  <a:lnTo>
                    <a:pt x="2" y="0"/>
                  </a:lnTo>
                  <a:lnTo>
                    <a:pt x="0" y="5"/>
                  </a:lnTo>
                  <a:lnTo>
                    <a:pt x="1" y="8"/>
                  </a:lnTo>
                  <a:lnTo>
                    <a:pt x="4" y="5"/>
                  </a:lnTo>
                  <a:lnTo>
                    <a:pt x="9" y="5"/>
                  </a:lnTo>
                  <a:lnTo>
                    <a:pt x="17" y="9"/>
                  </a:lnTo>
                  <a:lnTo>
                    <a:pt x="22" y="7"/>
                  </a:lnTo>
                  <a:lnTo>
                    <a:pt x="22"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1664">
              <a:extLst>
                <a:ext uri="{FF2B5EF4-FFF2-40B4-BE49-F238E27FC236}">
                  <a16:creationId xmlns:a16="http://schemas.microsoft.com/office/drawing/2014/main" id="{51A00F3D-0539-4DBC-AB8A-479CE2515EF6}"/>
                </a:ext>
              </a:extLst>
            </p:cNvPr>
            <p:cNvSpPr>
              <a:spLocks/>
            </p:cNvSpPr>
            <p:nvPr/>
          </p:nvSpPr>
          <p:spPr bwMode="auto">
            <a:xfrm>
              <a:off x="4925" y="2362"/>
              <a:ext cx="11" cy="9"/>
            </a:xfrm>
            <a:custGeom>
              <a:avLst/>
              <a:gdLst>
                <a:gd name="T0" fmla="*/ 10 w 11"/>
                <a:gd name="T1" fmla="*/ 0 h 9"/>
                <a:gd name="T2" fmla="*/ 7 w 11"/>
                <a:gd name="T3" fmla="*/ 2 h 9"/>
                <a:gd name="T4" fmla="*/ 1 w 11"/>
                <a:gd name="T5" fmla="*/ 2 h 9"/>
                <a:gd name="T6" fmla="*/ 0 w 11"/>
                <a:gd name="T7" fmla="*/ 3 h 9"/>
                <a:gd name="T8" fmla="*/ 2 w 11"/>
                <a:gd name="T9" fmla="*/ 6 h 9"/>
                <a:gd name="T10" fmla="*/ 2 w 11"/>
                <a:gd name="T11" fmla="*/ 8 h 9"/>
                <a:gd name="T12" fmla="*/ 8 w 11"/>
                <a:gd name="T13" fmla="*/ 5 h 9"/>
                <a:gd name="T14" fmla="*/ 7 w 11"/>
                <a:gd name="T15" fmla="*/ 3 h 9"/>
                <a:gd name="T16" fmla="*/ 10 w 11"/>
                <a:gd name="T17" fmla="*/ 0 h 9"/>
                <a:gd name="T18" fmla="*/ 10 w 11"/>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10" y="0"/>
                  </a:moveTo>
                  <a:lnTo>
                    <a:pt x="7" y="2"/>
                  </a:lnTo>
                  <a:lnTo>
                    <a:pt x="1" y="2"/>
                  </a:lnTo>
                  <a:lnTo>
                    <a:pt x="0" y="3"/>
                  </a:lnTo>
                  <a:lnTo>
                    <a:pt x="2" y="6"/>
                  </a:lnTo>
                  <a:lnTo>
                    <a:pt x="2" y="8"/>
                  </a:lnTo>
                  <a:lnTo>
                    <a:pt x="8" y="5"/>
                  </a:lnTo>
                  <a:lnTo>
                    <a:pt x="7" y="3"/>
                  </a:lnTo>
                  <a:lnTo>
                    <a:pt x="10" y="0"/>
                  </a:lnTo>
                  <a:lnTo>
                    <a:pt x="1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1665">
              <a:extLst>
                <a:ext uri="{FF2B5EF4-FFF2-40B4-BE49-F238E27FC236}">
                  <a16:creationId xmlns:a16="http://schemas.microsoft.com/office/drawing/2014/main" id="{92405000-1167-4297-AA56-B236A626DF6E}"/>
                </a:ext>
              </a:extLst>
            </p:cNvPr>
            <p:cNvSpPr>
              <a:spLocks/>
            </p:cNvSpPr>
            <p:nvPr/>
          </p:nvSpPr>
          <p:spPr bwMode="auto">
            <a:xfrm>
              <a:off x="4883" y="2284"/>
              <a:ext cx="30" cy="28"/>
            </a:xfrm>
            <a:custGeom>
              <a:avLst/>
              <a:gdLst>
                <a:gd name="T0" fmla="*/ 29 w 30"/>
                <a:gd name="T1" fmla="*/ 25 h 28"/>
                <a:gd name="T2" fmla="*/ 2 w 30"/>
                <a:gd name="T3" fmla="*/ 0 h 28"/>
                <a:gd name="T4" fmla="*/ 0 w 30"/>
                <a:gd name="T5" fmla="*/ 1 h 28"/>
                <a:gd name="T6" fmla="*/ 28 w 30"/>
                <a:gd name="T7" fmla="*/ 27 h 28"/>
                <a:gd name="T8" fmla="*/ 29 w 30"/>
                <a:gd name="T9" fmla="*/ 25 h 28"/>
                <a:gd name="T10" fmla="*/ 29 w 30"/>
                <a:gd name="T11" fmla="*/ 25 h 28"/>
              </a:gdLst>
              <a:ahLst/>
              <a:cxnLst>
                <a:cxn ang="0">
                  <a:pos x="T0" y="T1"/>
                </a:cxn>
                <a:cxn ang="0">
                  <a:pos x="T2" y="T3"/>
                </a:cxn>
                <a:cxn ang="0">
                  <a:pos x="T4" y="T5"/>
                </a:cxn>
                <a:cxn ang="0">
                  <a:pos x="T6" y="T7"/>
                </a:cxn>
                <a:cxn ang="0">
                  <a:pos x="T8" y="T9"/>
                </a:cxn>
                <a:cxn ang="0">
                  <a:pos x="T10" y="T11"/>
                </a:cxn>
              </a:cxnLst>
              <a:rect l="0" t="0" r="r" b="b"/>
              <a:pathLst>
                <a:path w="30" h="28">
                  <a:moveTo>
                    <a:pt x="29" y="25"/>
                  </a:moveTo>
                  <a:lnTo>
                    <a:pt x="2" y="0"/>
                  </a:lnTo>
                  <a:lnTo>
                    <a:pt x="0" y="1"/>
                  </a:lnTo>
                  <a:lnTo>
                    <a:pt x="28" y="27"/>
                  </a:lnTo>
                  <a:lnTo>
                    <a:pt x="29" y="25"/>
                  </a:lnTo>
                  <a:lnTo>
                    <a:pt x="29" y="25"/>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1666">
              <a:extLst>
                <a:ext uri="{FF2B5EF4-FFF2-40B4-BE49-F238E27FC236}">
                  <a16:creationId xmlns:a16="http://schemas.microsoft.com/office/drawing/2014/main" id="{FCD09F2E-D1FC-43AC-9192-91AAA7CB9746}"/>
                </a:ext>
              </a:extLst>
            </p:cNvPr>
            <p:cNvSpPr>
              <a:spLocks/>
            </p:cNvSpPr>
            <p:nvPr/>
          </p:nvSpPr>
          <p:spPr bwMode="auto">
            <a:xfrm>
              <a:off x="4883" y="2363"/>
              <a:ext cx="42" cy="49"/>
            </a:xfrm>
            <a:custGeom>
              <a:avLst/>
              <a:gdLst>
                <a:gd name="T0" fmla="*/ 41 w 42"/>
                <a:gd name="T1" fmla="*/ 17 h 49"/>
                <a:gd name="T2" fmla="*/ 36 w 42"/>
                <a:gd name="T3" fmla="*/ 21 h 49"/>
                <a:gd name="T4" fmla="*/ 26 w 42"/>
                <a:gd name="T5" fmla="*/ 21 h 49"/>
                <a:gd name="T6" fmla="*/ 16 w 42"/>
                <a:gd name="T7" fmla="*/ 16 h 49"/>
                <a:gd name="T8" fmla="*/ 10 w 42"/>
                <a:gd name="T9" fmla="*/ 19 h 49"/>
                <a:gd name="T10" fmla="*/ 17 w 42"/>
                <a:gd name="T11" fmla="*/ 40 h 49"/>
                <a:gd name="T12" fmla="*/ 17 w 42"/>
                <a:gd name="T13" fmla="*/ 45 h 49"/>
                <a:gd name="T14" fmla="*/ 12 w 42"/>
                <a:gd name="T15" fmla="*/ 48 h 49"/>
                <a:gd name="T16" fmla="*/ 6 w 42"/>
                <a:gd name="T17" fmla="*/ 45 h 49"/>
                <a:gd name="T18" fmla="*/ 7 w 42"/>
                <a:gd name="T19" fmla="*/ 31 h 49"/>
                <a:gd name="T20" fmla="*/ 6 w 42"/>
                <a:gd name="T21" fmla="*/ 16 h 49"/>
                <a:gd name="T22" fmla="*/ 0 w 42"/>
                <a:gd name="T23" fmla="*/ 9 h 49"/>
                <a:gd name="T24" fmla="*/ 5 w 42"/>
                <a:gd name="T25" fmla="*/ 9 h 49"/>
                <a:gd name="T26" fmla="*/ 2 w 42"/>
                <a:gd name="T27" fmla="*/ 0 h 49"/>
                <a:gd name="T28" fmla="*/ 26 w 42"/>
                <a:gd name="T29" fmla="*/ 18 h 49"/>
                <a:gd name="T30" fmla="*/ 36 w 42"/>
                <a:gd name="T31" fmla="*/ 19 h 49"/>
                <a:gd name="T32" fmla="*/ 41 w 42"/>
                <a:gd name="T33" fmla="*/ 17 h 49"/>
                <a:gd name="T34" fmla="*/ 41 w 42"/>
                <a:gd name="T35"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49">
                  <a:moveTo>
                    <a:pt x="41" y="17"/>
                  </a:moveTo>
                  <a:lnTo>
                    <a:pt x="36" y="21"/>
                  </a:lnTo>
                  <a:lnTo>
                    <a:pt x="26" y="21"/>
                  </a:lnTo>
                  <a:lnTo>
                    <a:pt x="16" y="16"/>
                  </a:lnTo>
                  <a:lnTo>
                    <a:pt x="10" y="19"/>
                  </a:lnTo>
                  <a:lnTo>
                    <a:pt x="17" y="40"/>
                  </a:lnTo>
                  <a:lnTo>
                    <a:pt x="17" y="45"/>
                  </a:lnTo>
                  <a:lnTo>
                    <a:pt x="12" y="48"/>
                  </a:lnTo>
                  <a:lnTo>
                    <a:pt x="6" y="45"/>
                  </a:lnTo>
                  <a:lnTo>
                    <a:pt x="7" y="31"/>
                  </a:lnTo>
                  <a:lnTo>
                    <a:pt x="6" y="16"/>
                  </a:lnTo>
                  <a:lnTo>
                    <a:pt x="0" y="9"/>
                  </a:lnTo>
                  <a:lnTo>
                    <a:pt x="5" y="9"/>
                  </a:lnTo>
                  <a:lnTo>
                    <a:pt x="2" y="0"/>
                  </a:lnTo>
                  <a:lnTo>
                    <a:pt x="26" y="18"/>
                  </a:lnTo>
                  <a:lnTo>
                    <a:pt x="36" y="19"/>
                  </a:lnTo>
                  <a:lnTo>
                    <a:pt x="41" y="17"/>
                  </a:lnTo>
                  <a:lnTo>
                    <a:pt x="41" y="1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 name="Freeform 1667">
              <a:extLst>
                <a:ext uri="{FF2B5EF4-FFF2-40B4-BE49-F238E27FC236}">
                  <a16:creationId xmlns:a16="http://schemas.microsoft.com/office/drawing/2014/main" id="{16A1EE76-22A9-4866-B226-866595933049}"/>
                </a:ext>
              </a:extLst>
            </p:cNvPr>
            <p:cNvSpPr>
              <a:spLocks/>
            </p:cNvSpPr>
            <p:nvPr/>
          </p:nvSpPr>
          <p:spPr bwMode="auto">
            <a:xfrm>
              <a:off x="4928" y="2306"/>
              <a:ext cx="46" cy="2"/>
            </a:xfrm>
            <a:custGeom>
              <a:avLst/>
              <a:gdLst>
                <a:gd name="T0" fmla="*/ 45 w 46"/>
                <a:gd name="T1" fmla="*/ 0 h 2"/>
                <a:gd name="T2" fmla="*/ 3 w 46"/>
                <a:gd name="T3" fmla="*/ 0 h 2"/>
                <a:gd name="T4" fmla="*/ 1 w 46"/>
                <a:gd name="T5" fmla="*/ 1 h 2"/>
                <a:gd name="T6" fmla="*/ 0 w 46"/>
                <a:gd name="T7" fmla="*/ 1 h 2"/>
              </a:gdLst>
              <a:ahLst/>
              <a:cxnLst>
                <a:cxn ang="0">
                  <a:pos x="T0" y="T1"/>
                </a:cxn>
                <a:cxn ang="0">
                  <a:pos x="T2" y="T3"/>
                </a:cxn>
                <a:cxn ang="0">
                  <a:pos x="T4" y="T5"/>
                </a:cxn>
                <a:cxn ang="0">
                  <a:pos x="T6" y="T7"/>
                </a:cxn>
              </a:cxnLst>
              <a:rect l="0" t="0" r="r" b="b"/>
              <a:pathLst>
                <a:path w="46" h="2">
                  <a:moveTo>
                    <a:pt x="45" y="0"/>
                  </a:moveTo>
                  <a:lnTo>
                    <a:pt x="3" y="0"/>
                  </a:lnTo>
                  <a:lnTo>
                    <a:pt x="1" y="1"/>
                  </a:lnTo>
                  <a:lnTo>
                    <a:pt x="0" y="1"/>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 name="Line 1668">
              <a:extLst>
                <a:ext uri="{FF2B5EF4-FFF2-40B4-BE49-F238E27FC236}">
                  <a16:creationId xmlns:a16="http://schemas.microsoft.com/office/drawing/2014/main" id="{0BB7107E-0E4F-403A-8BBD-3BED58F5C93F}"/>
                </a:ext>
              </a:extLst>
            </p:cNvPr>
            <p:cNvSpPr>
              <a:spLocks noChangeShapeType="1"/>
            </p:cNvSpPr>
            <p:nvPr/>
          </p:nvSpPr>
          <p:spPr bwMode="auto">
            <a:xfrm flipH="1">
              <a:off x="4936" y="2322"/>
              <a:ext cx="7" cy="8"/>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5" name="Freeform 1669">
              <a:extLst>
                <a:ext uri="{FF2B5EF4-FFF2-40B4-BE49-F238E27FC236}">
                  <a16:creationId xmlns:a16="http://schemas.microsoft.com/office/drawing/2014/main" id="{58CFF6ED-CF4A-4DD1-8B7F-C5DF409EEF0C}"/>
                </a:ext>
              </a:extLst>
            </p:cNvPr>
            <p:cNvSpPr>
              <a:spLocks/>
            </p:cNvSpPr>
            <p:nvPr/>
          </p:nvSpPr>
          <p:spPr bwMode="auto">
            <a:xfrm>
              <a:off x="4835" y="2306"/>
              <a:ext cx="37" cy="57"/>
            </a:xfrm>
            <a:custGeom>
              <a:avLst/>
              <a:gdLst>
                <a:gd name="T0" fmla="*/ 13 w 37"/>
                <a:gd name="T1" fmla="*/ 0 h 57"/>
                <a:gd name="T2" fmla="*/ 18 w 37"/>
                <a:gd name="T3" fmla="*/ 8 h 57"/>
                <a:gd name="T4" fmla="*/ 27 w 37"/>
                <a:gd name="T5" fmla="*/ 15 h 57"/>
                <a:gd name="T6" fmla="*/ 34 w 37"/>
                <a:gd name="T7" fmla="*/ 45 h 57"/>
                <a:gd name="T8" fmla="*/ 25 w 37"/>
                <a:gd name="T9" fmla="*/ 17 h 57"/>
                <a:gd name="T10" fmla="*/ 18 w 37"/>
                <a:gd name="T11" fmla="*/ 12 h 57"/>
                <a:gd name="T12" fmla="*/ 36 w 37"/>
                <a:gd name="T13" fmla="*/ 56 h 57"/>
                <a:gd name="T14" fmla="*/ 14 w 37"/>
                <a:gd name="T15" fmla="*/ 34 h 57"/>
                <a:gd name="T16" fmla="*/ 0 w 37"/>
                <a:gd name="T17" fmla="*/ 12 h 57"/>
                <a:gd name="T18" fmla="*/ 15 w 37"/>
                <a:gd name="T19" fmla="*/ 31 h 57"/>
                <a:gd name="T20" fmla="*/ 23 w 37"/>
                <a:gd name="T21" fmla="*/ 38 h 57"/>
                <a:gd name="T22" fmla="*/ 24 w 37"/>
                <a:gd name="T23" fmla="*/ 35 h 57"/>
                <a:gd name="T24" fmla="*/ 13 w 37"/>
                <a:gd name="T25" fmla="*/ 0 h 57"/>
                <a:gd name="T26" fmla="*/ 13 w 37"/>
                <a:gd name="T2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57">
                  <a:moveTo>
                    <a:pt x="13" y="0"/>
                  </a:moveTo>
                  <a:lnTo>
                    <a:pt x="18" y="8"/>
                  </a:lnTo>
                  <a:lnTo>
                    <a:pt x="27" y="15"/>
                  </a:lnTo>
                  <a:lnTo>
                    <a:pt x="34" y="45"/>
                  </a:lnTo>
                  <a:lnTo>
                    <a:pt x="25" y="17"/>
                  </a:lnTo>
                  <a:lnTo>
                    <a:pt x="18" y="12"/>
                  </a:lnTo>
                  <a:lnTo>
                    <a:pt x="36" y="56"/>
                  </a:lnTo>
                  <a:lnTo>
                    <a:pt x="14" y="34"/>
                  </a:lnTo>
                  <a:lnTo>
                    <a:pt x="0" y="12"/>
                  </a:lnTo>
                  <a:lnTo>
                    <a:pt x="15" y="31"/>
                  </a:lnTo>
                  <a:lnTo>
                    <a:pt x="23" y="38"/>
                  </a:lnTo>
                  <a:lnTo>
                    <a:pt x="24" y="35"/>
                  </a:lnTo>
                  <a:lnTo>
                    <a:pt x="13" y="0"/>
                  </a:lnTo>
                  <a:lnTo>
                    <a:pt x="1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6" name="Freeform 1670">
              <a:extLst>
                <a:ext uri="{FF2B5EF4-FFF2-40B4-BE49-F238E27FC236}">
                  <a16:creationId xmlns:a16="http://schemas.microsoft.com/office/drawing/2014/main" id="{780794AE-5173-46AA-8557-60980BC455C3}"/>
                </a:ext>
              </a:extLst>
            </p:cNvPr>
            <p:cNvSpPr>
              <a:spLocks/>
            </p:cNvSpPr>
            <p:nvPr/>
          </p:nvSpPr>
          <p:spPr bwMode="auto">
            <a:xfrm>
              <a:off x="4889" y="2415"/>
              <a:ext cx="18" cy="108"/>
            </a:xfrm>
            <a:custGeom>
              <a:avLst/>
              <a:gdLst>
                <a:gd name="T0" fmla="*/ 4 w 18"/>
                <a:gd name="T1" fmla="*/ 0 h 108"/>
                <a:gd name="T2" fmla="*/ 0 w 18"/>
                <a:gd name="T3" fmla="*/ 26 h 108"/>
                <a:gd name="T4" fmla="*/ 2 w 18"/>
                <a:gd name="T5" fmla="*/ 42 h 108"/>
                <a:gd name="T6" fmla="*/ 10 w 18"/>
                <a:gd name="T7" fmla="*/ 65 h 108"/>
                <a:gd name="T8" fmla="*/ 10 w 18"/>
                <a:gd name="T9" fmla="*/ 107 h 108"/>
                <a:gd name="T10" fmla="*/ 14 w 18"/>
                <a:gd name="T11" fmla="*/ 96 h 108"/>
                <a:gd name="T12" fmla="*/ 16 w 18"/>
                <a:gd name="T13" fmla="*/ 86 h 108"/>
                <a:gd name="T14" fmla="*/ 17 w 18"/>
                <a:gd name="T15" fmla="*/ 76 h 108"/>
                <a:gd name="T16" fmla="*/ 11 w 18"/>
                <a:gd name="T17" fmla="*/ 52 h 108"/>
                <a:gd name="T18" fmla="*/ 3 w 18"/>
                <a:gd name="T19" fmla="*/ 38 h 108"/>
                <a:gd name="T20" fmla="*/ 2 w 18"/>
                <a:gd name="T21" fmla="*/ 23 h 108"/>
                <a:gd name="T22" fmla="*/ 4 w 18"/>
                <a:gd name="T23" fmla="*/ 0 h 108"/>
                <a:gd name="T24" fmla="*/ 4 w 18"/>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08">
                  <a:moveTo>
                    <a:pt x="4" y="0"/>
                  </a:moveTo>
                  <a:lnTo>
                    <a:pt x="0" y="26"/>
                  </a:lnTo>
                  <a:lnTo>
                    <a:pt x="2" y="42"/>
                  </a:lnTo>
                  <a:lnTo>
                    <a:pt x="10" y="65"/>
                  </a:lnTo>
                  <a:lnTo>
                    <a:pt x="10" y="107"/>
                  </a:lnTo>
                  <a:lnTo>
                    <a:pt x="14" y="96"/>
                  </a:lnTo>
                  <a:lnTo>
                    <a:pt x="16" y="86"/>
                  </a:lnTo>
                  <a:lnTo>
                    <a:pt x="17" y="76"/>
                  </a:lnTo>
                  <a:lnTo>
                    <a:pt x="11" y="52"/>
                  </a:lnTo>
                  <a:lnTo>
                    <a:pt x="3" y="38"/>
                  </a:lnTo>
                  <a:lnTo>
                    <a:pt x="2" y="23"/>
                  </a:lnTo>
                  <a:lnTo>
                    <a:pt x="4" y="0"/>
                  </a:lnTo>
                  <a:lnTo>
                    <a:pt x="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7" name="Line 1671">
              <a:extLst>
                <a:ext uri="{FF2B5EF4-FFF2-40B4-BE49-F238E27FC236}">
                  <a16:creationId xmlns:a16="http://schemas.microsoft.com/office/drawing/2014/main" id="{78162783-AAB7-48ED-9758-621831012DE3}"/>
                </a:ext>
              </a:extLst>
            </p:cNvPr>
            <p:cNvSpPr>
              <a:spLocks noChangeShapeType="1"/>
            </p:cNvSpPr>
            <p:nvPr/>
          </p:nvSpPr>
          <p:spPr bwMode="auto">
            <a:xfrm flipH="1" flipV="1">
              <a:off x="4841" y="2381"/>
              <a:ext cx="34" cy="43"/>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8" name="Freeform 1672">
              <a:extLst>
                <a:ext uri="{FF2B5EF4-FFF2-40B4-BE49-F238E27FC236}">
                  <a16:creationId xmlns:a16="http://schemas.microsoft.com/office/drawing/2014/main" id="{769CFF50-5999-4284-8062-B219152FD314}"/>
                </a:ext>
              </a:extLst>
            </p:cNvPr>
            <p:cNvSpPr>
              <a:spLocks/>
            </p:cNvSpPr>
            <p:nvPr/>
          </p:nvSpPr>
          <p:spPr bwMode="auto">
            <a:xfrm>
              <a:off x="4855" y="2415"/>
              <a:ext cx="159" cy="197"/>
            </a:xfrm>
            <a:custGeom>
              <a:avLst/>
              <a:gdLst>
                <a:gd name="T0" fmla="*/ 50 w 159"/>
                <a:gd name="T1" fmla="*/ 129 h 197"/>
                <a:gd name="T2" fmla="*/ 23 w 159"/>
                <a:gd name="T3" fmla="*/ 173 h 197"/>
                <a:gd name="T4" fmla="*/ 16 w 159"/>
                <a:gd name="T5" fmla="*/ 173 h 197"/>
                <a:gd name="T6" fmla="*/ 0 w 159"/>
                <a:gd name="T7" fmla="*/ 188 h 197"/>
                <a:gd name="T8" fmla="*/ 28 w 159"/>
                <a:gd name="T9" fmla="*/ 176 h 197"/>
                <a:gd name="T10" fmla="*/ 46 w 159"/>
                <a:gd name="T11" fmla="*/ 164 h 197"/>
                <a:gd name="T12" fmla="*/ 54 w 159"/>
                <a:gd name="T13" fmla="*/ 196 h 197"/>
                <a:gd name="T14" fmla="*/ 65 w 159"/>
                <a:gd name="T15" fmla="*/ 162 h 197"/>
                <a:gd name="T16" fmla="*/ 66 w 159"/>
                <a:gd name="T17" fmla="*/ 136 h 197"/>
                <a:gd name="T18" fmla="*/ 66 w 159"/>
                <a:gd name="T19" fmla="*/ 105 h 197"/>
                <a:gd name="T20" fmla="*/ 106 w 159"/>
                <a:gd name="T21" fmla="*/ 94 h 197"/>
                <a:gd name="T22" fmla="*/ 117 w 159"/>
                <a:gd name="T23" fmla="*/ 100 h 197"/>
                <a:gd name="T24" fmla="*/ 137 w 159"/>
                <a:gd name="T25" fmla="*/ 101 h 197"/>
                <a:gd name="T26" fmla="*/ 154 w 159"/>
                <a:gd name="T27" fmla="*/ 109 h 197"/>
                <a:gd name="T28" fmla="*/ 158 w 159"/>
                <a:gd name="T29" fmla="*/ 109 h 197"/>
                <a:gd name="T30" fmla="*/ 139 w 159"/>
                <a:gd name="T31" fmla="*/ 99 h 197"/>
                <a:gd name="T32" fmla="*/ 124 w 159"/>
                <a:gd name="T33" fmla="*/ 96 h 197"/>
                <a:gd name="T34" fmla="*/ 103 w 159"/>
                <a:gd name="T35" fmla="*/ 82 h 197"/>
                <a:gd name="T36" fmla="*/ 101 w 159"/>
                <a:gd name="T37" fmla="*/ 86 h 197"/>
                <a:gd name="T38" fmla="*/ 64 w 159"/>
                <a:gd name="T39" fmla="*/ 89 h 197"/>
                <a:gd name="T40" fmla="*/ 51 w 159"/>
                <a:gd name="T41" fmla="*/ 0 h 197"/>
                <a:gd name="T42" fmla="*/ 61 w 159"/>
                <a:gd name="T43" fmla="*/ 89 h 197"/>
                <a:gd name="T44" fmla="*/ 64 w 159"/>
                <a:gd name="T45" fmla="*/ 147 h 197"/>
                <a:gd name="T46" fmla="*/ 54 w 159"/>
                <a:gd name="T47" fmla="*/ 180 h 197"/>
                <a:gd name="T48" fmla="*/ 50 w 159"/>
                <a:gd name="T49" fmla="*/ 160 h 197"/>
                <a:gd name="T50" fmla="*/ 50 w 159"/>
                <a:gd name="T51" fmla="*/ 129 h 197"/>
                <a:gd name="T52" fmla="*/ 50 w 159"/>
                <a:gd name="T53" fmla="*/ 12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197">
                  <a:moveTo>
                    <a:pt x="50" y="129"/>
                  </a:moveTo>
                  <a:lnTo>
                    <a:pt x="23" y="173"/>
                  </a:lnTo>
                  <a:lnTo>
                    <a:pt x="16" y="173"/>
                  </a:lnTo>
                  <a:lnTo>
                    <a:pt x="0" y="188"/>
                  </a:lnTo>
                  <a:lnTo>
                    <a:pt x="28" y="176"/>
                  </a:lnTo>
                  <a:lnTo>
                    <a:pt x="46" y="164"/>
                  </a:lnTo>
                  <a:lnTo>
                    <a:pt x="54" y="196"/>
                  </a:lnTo>
                  <a:lnTo>
                    <a:pt x="65" y="162"/>
                  </a:lnTo>
                  <a:lnTo>
                    <a:pt x="66" y="136"/>
                  </a:lnTo>
                  <a:lnTo>
                    <a:pt x="66" y="105"/>
                  </a:lnTo>
                  <a:lnTo>
                    <a:pt x="106" y="94"/>
                  </a:lnTo>
                  <a:lnTo>
                    <a:pt x="117" y="100"/>
                  </a:lnTo>
                  <a:lnTo>
                    <a:pt x="137" y="101"/>
                  </a:lnTo>
                  <a:lnTo>
                    <a:pt x="154" y="109"/>
                  </a:lnTo>
                  <a:lnTo>
                    <a:pt x="158" y="109"/>
                  </a:lnTo>
                  <a:lnTo>
                    <a:pt x="139" y="99"/>
                  </a:lnTo>
                  <a:lnTo>
                    <a:pt x="124" y="96"/>
                  </a:lnTo>
                  <a:lnTo>
                    <a:pt x="103" y="82"/>
                  </a:lnTo>
                  <a:lnTo>
                    <a:pt x="101" y="86"/>
                  </a:lnTo>
                  <a:lnTo>
                    <a:pt x="64" y="89"/>
                  </a:lnTo>
                  <a:lnTo>
                    <a:pt x="51" y="0"/>
                  </a:lnTo>
                  <a:lnTo>
                    <a:pt x="61" y="89"/>
                  </a:lnTo>
                  <a:lnTo>
                    <a:pt x="64" y="147"/>
                  </a:lnTo>
                  <a:lnTo>
                    <a:pt x="54" y="180"/>
                  </a:lnTo>
                  <a:lnTo>
                    <a:pt x="50" y="160"/>
                  </a:lnTo>
                  <a:lnTo>
                    <a:pt x="50" y="129"/>
                  </a:lnTo>
                  <a:lnTo>
                    <a:pt x="50" y="12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9" name="Freeform 1673">
              <a:extLst>
                <a:ext uri="{FF2B5EF4-FFF2-40B4-BE49-F238E27FC236}">
                  <a16:creationId xmlns:a16="http://schemas.microsoft.com/office/drawing/2014/main" id="{1DF35D64-AA50-4449-9259-1F57152B192B}"/>
                </a:ext>
              </a:extLst>
            </p:cNvPr>
            <p:cNvSpPr>
              <a:spLocks/>
            </p:cNvSpPr>
            <p:nvPr/>
          </p:nvSpPr>
          <p:spPr bwMode="auto">
            <a:xfrm>
              <a:off x="4815" y="2563"/>
              <a:ext cx="96" cy="76"/>
            </a:xfrm>
            <a:custGeom>
              <a:avLst/>
              <a:gdLst>
                <a:gd name="T0" fmla="*/ 5 w 96"/>
                <a:gd name="T1" fmla="*/ 0 h 76"/>
                <a:gd name="T2" fmla="*/ 33 w 96"/>
                <a:gd name="T3" fmla="*/ 16 h 76"/>
                <a:gd name="T4" fmla="*/ 57 w 96"/>
                <a:gd name="T5" fmla="*/ 46 h 76"/>
                <a:gd name="T6" fmla="*/ 91 w 96"/>
                <a:gd name="T7" fmla="*/ 36 h 76"/>
                <a:gd name="T8" fmla="*/ 95 w 96"/>
                <a:gd name="T9" fmla="*/ 48 h 76"/>
                <a:gd name="T10" fmla="*/ 79 w 96"/>
                <a:gd name="T11" fmla="*/ 57 h 76"/>
                <a:gd name="T12" fmla="*/ 79 w 96"/>
                <a:gd name="T13" fmla="*/ 75 h 76"/>
                <a:gd name="T14" fmla="*/ 73 w 96"/>
                <a:gd name="T15" fmla="*/ 57 h 76"/>
                <a:gd name="T16" fmla="*/ 78 w 96"/>
                <a:gd name="T17" fmla="*/ 44 h 76"/>
                <a:gd name="T18" fmla="*/ 30 w 96"/>
                <a:gd name="T19" fmla="*/ 62 h 76"/>
                <a:gd name="T20" fmla="*/ 21 w 96"/>
                <a:gd name="T21" fmla="*/ 54 h 76"/>
                <a:gd name="T22" fmla="*/ 22 w 96"/>
                <a:gd name="T23" fmla="*/ 48 h 76"/>
                <a:gd name="T24" fmla="*/ 33 w 96"/>
                <a:gd name="T25" fmla="*/ 46 h 76"/>
                <a:gd name="T26" fmla="*/ 31 w 96"/>
                <a:gd name="T27" fmla="*/ 30 h 76"/>
                <a:gd name="T28" fmla="*/ 11 w 96"/>
                <a:gd name="T29" fmla="*/ 21 h 76"/>
                <a:gd name="T30" fmla="*/ 0 w 96"/>
                <a:gd name="T31" fmla="*/ 8 h 76"/>
                <a:gd name="T32" fmla="*/ 5 w 96"/>
                <a:gd name="T33" fmla="*/ 0 h 76"/>
                <a:gd name="T34" fmla="*/ 5 w 96"/>
                <a:gd name="T3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76">
                  <a:moveTo>
                    <a:pt x="5" y="0"/>
                  </a:moveTo>
                  <a:lnTo>
                    <a:pt x="33" y="16"/>
                  </a:lnTo>
                  <a:lnTo>
                    <a:pt x="57" y="46"/>
                  </a:lnTo>
                  <a:lnTo>
                    <a:pt x="91" y="36"/>
                  </a:lnTo>
                  <a:lnTo>
                    <a:pt x="95" y="48"/>
                  </a:lnTo>
                  <a:lnTo>
                    <a:pt x="79" y="57"/>
                  </a:lnTo>
                  <a:lnTo>
                    <a:pt x="79" y="75"/>
                  </a:lnTo>
                  <a:lnTo>
                    <a:pt x="73" y="57"/>
                  </a:lnTo>
                  <a:lnTo>
                    <a:pt x="78" y="44"/>
                  </a:lnTo>
                  <a:lnTo>
                    <a:pt x="30" y="62"/>
                  </a:lnTo>
                  <a:lnTo>
                    <a:pt x="21" y="54"/>
                  </a:lnTo>
                  <a:lnTo>
                    <a:pt x="22" y="48"/>
                  </a:lnTo>
                  <a:lnTo>
                    <a:pt x="33" y="46"/>
                  </a:lnTo>
                  <a:lnTo>
                    <a:pt x="31" y="30"/>
                  </a:lnTo>
                  <a:lnTo>
                    <a:pt x="11" y="21"/>
                  </a:lnTo>
                  <a:lnTo>
                    <a:pt x="0" y="8"/>
                  </a:lnTo>
                  <a:lnTo>
                    <a:pt x="5" y="0"/>
                  </a:lnTo>
                  <a:lnTo>
                    <a:pt x="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0" name="Freeform 1674">
              <a:extLst>
                <a:ext uri="{FF2B5EF4-FFF2-40B4-BE49-F238E27FC236}">
                  <a16:creationId xmlns:a16="http://schemas.microsoft.com/office/drawing/2014/main" id="{E6DCAF2B-8B45-4ED2-A02E-8FC4F1ADDA0E}"/>
                </a:ext>
              </a:extLst>
            </p:cNvPr>
            <p:cNvSpPr>
              <a:spLocks/>
            </p:cNvSpPr>
            <p:nvPr/>
          </p:nvSpPr>
          <p:spPr bwMode="auto">
            <a:xfrm>
              <a:off x="4897" y="2628"/>
              <a:ext cx="117" cy="50"/>
            </a:xfrm>
            <a:custGeom>
              <a:avLst/>
              <a:gdLst>
                <a:gd name="T0" fmla="*/ 2 w 117"/>
                <a:gd name="T1" fmla="*/ 21 h 50"/>
                <a:gd name="T2" fmla="*/ 6 w 117"/>
                <a:gd name="T3" fmla="*/ 30 h 50"/>
                <a:gd name="T4" fmla="*/ 54 w 117"/>
                <a:gd name="T5" fmla="*/ 0 h 50"/>
                <a:gd name="T6" fmla="*/ 63 w 117"/>
                <a:gd name="T7" fmla="*/ 0 h 50"/>
                <a:gd name="T8" fmla="*/ 71 w 117"/>
                <a:gd name="T9" fmla="*/ 11 h 50"/>
                <a:gd name="T10" fmla="*/ 101 w 117"/>
                <a:gd name="T11" fmla="*/ 18 h 50"/>
                <a:gd name="T12" fmla="*/ 106 w 117"/>
                <a:gd name="T13" fmla="*/ 28 h 50"/>
                <a:gd name="T14" fmla="*/ 116 w 117"/>
                <a:gd name="T15" fmla="*/ 37 h 50"/>
                <a:gd name="T16" fmla="*/ 78 w 117"/>
                <a:gd name="T17" fmla="*/ 24 h 50"/>
                <a:gd name="T18" fmla="*/ 58 w 117"/>
                <a:gd name="T19" fmla="*/ 14 h 50"/>
                <a:gd name="T20" fmla="*/ 5 w 117"/>
                <a:gd name="T21" fmla="*/ 49 h 50"/>
                <a:gd name="T22" fmla="*/ 0 w 117"/>
                <a:gd name="T23" fmla="*/ 46 h 50"/>
                <a:gd name="T24" fmla="*/ 2 w 117"/>
                <a:gd name="T25" fmla="*/ 21 h 50"/>
                <a:gd name="T26" fmla="*/ 2 w 117"/>
                <a:gd name="T2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50">
                  <a:moveTo>
                    <a:pt x="2" y="21"/>
                  </a:moveTo>
                  <a:lnTo>
                    <a:pt x="6" y="30"/>
                  </a:lnTo>
                  <a:lnTo>
                    <a:pt x="54" y="0"/>
                  </a:lnTo>
                  <a:lnTo>
                    <a:pt x="63" y="0"/>
                  </a:lnTo>
                  <a:lnTo>
                    <a:pt x="71" y="11"/>
                  </a:lnTo>
                  <a:lnTo>
                    <a:pt x="101" y="18"/>
                  </a:lnTo>
                  <a:lnTo>
                    <a:pt x="106" y="28"/>
                  </a:lnTo>
                  <a:lnTo>
                    <a:pt x="116" y="37"/>
                  </a:lnTo>
                  <a:lnTo>
                    <a:pt x="78" y="24"/>
                  </a:lnTo>
                  <a:lnTo>
                    <a:pt x="58" y="14"/>
                  </a:lnTo>
                  <a:lnTo>
                    <a:pt x="5" y="49"/>
                  </a:lnTo>
                  <a:lnTo>
                    <a:pt x="0" y="46"/>
                  </a:lnTo>
                  <a:lnTo>
                    <a:pt x="2" y="21"/>
                  </a:lnTo>
                  <a:lnTo>
                    <a:pt x="2" y="2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 name="Freeform 1675">
              <a:extLst>
                <a:ext uri="{FF2B5EF4-FFF2-40B4-BE49-F238E27FC236}">
                  <a16:creationId xmlns:a16="http://schemas.microsoft.com/office/drawing/2014/main" id="{6FB37F10-03E5-4C4F-A550-092BAE00D31C}"/>
                </a:ext>
              </a:extLst>
            </p:cNvPr>
            <p:cNvSpPr>
              <a:spLocks/>
            </p:cNvSpPr>
            <p:nvPr/>
          </p:nvSpPr>
          <p:spPr bwMode="auto">
            <a:xfrm>
              <a:off x="4808" y="2625"/>
              <a:ext cx="28" cy="54"/>
            </a:xfrm>
            <a:custGeom>
              <a:avLst/>
              <a:gdLst>
                <a:gd name="T0" fmla="*/ 27 w 28"/>
                <a:gd name="T1" fmla="*/ 1 h 54"/>
                <a:gd name="T2" fmla="*/ 18 w 28"/>
                <a:gd name="T3" fmla="*/ 18 h 54"/>
                <a:gd name="T4" fmla="*/ 9 w 28"/>
                <a:gd name="T5" fmla="*/ 53 h 54"/>
                <a:gd name="T6" fmla="*/ 15 w 28"/>
                <a:gd name="T7" fmla="*/ 20 h 54"/>
                <a:gd name="T8" fmla="*/ 18 w 28"/>
                <a:gd name="T9" fmla="*/ 12 h 54"/>
                <a:gd name="T10" fmla="*/ 0 w 28"/>
                <a:gd name="T11" fmla="*/ 17 h 54"/>
                <a:gd name="T12" fmla="*/ 22 w 28"/>
                <a:gd name="T13" fmla="*/ 0 h 54"/>
                <a:gd name="T14" fmla="*/ 27 w 28"/>
                <a:gd name="T15" fmla="*/ 1 h 54"/>
                <a:gd name="T16" fmla="*/ 27 w 28"/>
                <a:gd name="T17"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54">
                  <a:moveTo>
                    <a:pt x="27" y="1"/>
                  </a:moveTo>
                  <a:lnTo>
                    <a:pt x="18" y="18"/>
                  </a:lnTo>
                  <a:lnTo>
                    <a:pt x="9" y="53"/>
                  </a:lnTo>
                  <a:lnTo>
                    <a:pt x="15" y="20"/>
                  </a:lnTo>
                  <a:lnTo>
                    <a:pt x="18" y="12"/>
                  </a:lnTo>
                  <a:lnTo>
                    <a:pt x="0" y="17"/>
                  </a:lnTo>
                  <a:lnTo>
                    <a:pt x="22" y="0"/>
                  </a:lnTo>
                  <a:lnTo>
                    <a:pt x="27" y="1"/>
                  </a:lnTo>
                  <a:lnTo>
                    <a:pt x="27"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 name="Freeform 1676">
              <a:extLst>
                <a:ext uri="{FF2B5EF4-FFF2-40B4-BE49-F238E27FC236}">
                  <a16:creationId xmlns:a16="http://schemas.microsoft.com/office/drawing/2014/main" id="{7C360865-57F5-4B12-9B1F-A64C0880DD2F}"/>
                </a:ext>
              </a:extLst>
            </p:cNvPr>
            <p:cNvSpPr>
              <a:spLocks/>
            </p:cNvSpPr>
            <p:nvPr/>
          </p:nvSpPr>
          <p:spPr bwMode="auto">
            <a:xfrm>
              <a:off x="4899" y="2590"/>
              <a:ext cx="177" cy="54"/>
            </a:xfrm>
            <a:custGeom>
              <a:avLst/>
              <a:gdLst>
                <a:gd name="T0" fmla="*/ 176 w 177"/>
                <a:gd name="T1" fmla="*/ 53 h 54"/>
                <a:gd name="T2" fmla="*/ 162 w 177"/>
                <a:gd name="T3" fmla="*/ 32 h 54"/>
                <a:gd name="T4" fmla="*/ 136 w 177"/>
                <a:gd name="T5" fmla="*/ 5 h 54"/>
                <a:gd name="T6" fmla="*/ 131 w 177"/>
                <a:gd name="T7" fmla="*/ 1 h 54"/>
                <a:gd name="T8" fmla="*/ 125 w 177"/>
                <a:gd name="T9" fmla="*/ 0 h 54"/>
                <a:gd name="T10" fmla="*/ 66 w 177"/>
                <a:gd name="T11" fmla="*/ 0 h 54"/>
                <a:gd name="T12" fmla="*/ 51 w 177"/>
                <a:gd name="T13" fmla="*/ 5 h 54"/>
                <a:gd name="T14" fmla="*/ 0 w 177"/>
                <a:gd name="T15" fmla="*/ 27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54">
                  <a:moveTo>
                    <a:pt x="176" y="53"/>
                  </a:moveTo>
                  <a:lnTo>
                    <a:pt x="162" y="32"/>
                  </a:lnTo>
                  <a:lnTo>
                    <a:pt x="136" y="5"/>
                  </a:lnTo>
                  <a:lnTo>
                    <a:pt x="131" y="1"/>
                  </a:lnTo>
                  <a:lnTo>
                    <a:pt x="125" y="0"/>
                  </a:lnTo>
                  <a:lnTo>
                    <a:pt x="66" y="0"/>
                  </a:lnTo>
                  <a:lnTo>
                    <a:pt x="51" y="5"/>
                  </a:lnTo>
                  <a:lnTo>
                    <a:pt x="0" y="27"/>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3" name="Freeform 1677">
              <a:extLst>
                <a:ext uri="{FF2B5EF4-FFF2-40B4-BE49-F238E27FC236}">
                  <a16:creationId xmlns:a16="http://schemas.microsoft.com/office/drawing/2014/main" id="{7FB398E4-FDCA-443F-A32D-88163142D2A2}"/>
                </a:ext>
              </a:extLst>
            </p:cNvPr>
            <p:cNvSpPr>
              <a:spLocks/>
            </p:cNvSpPr>
            <p:nvPr/>
          </p:nvSpPr>
          <p:spPr bwMode="auto">
            <a:xfrm>
              <a:off x="5032" y="2611"/>
              <a:ext cx="40" cy="43"/>
            </a:xfrm>
            <a:custGeom>
              <a:avLst/>
              <a:gdLst>
                <a:gd name="T0" fmla="*/ 39 w 40"/>
                <a:gd name="T1" fmla="*/ 42 h 43"/>
                <a:gd name="T2" fmla="*/ 34 w 40"/>
                <a:gd name="T3" fmla="*/ 39 h 43"/>
                <a:gd name="T4" fmla="*/ 20 w 40"/>
                <a:gd name="T5" fmla="*/ 22 h 43"/>
                <a:gd name="T6" fmla="*/ 16 w 40"/>
                <a:gd name="T7" fmla="*/ 13 h 43"/>
                <a:gd name="T8" fmla="*/ 0 w 40"/>
                <a:gd name="T9" fmla="*/ 0 h 43"/>
                <a:gd name="T10" fmla="*/ 3 w 40"/>
                <a:gd name="T11" fmla="*/ 11 h 43"/>
                <a:gd name="T12" fmla="*/ 36 w 40"/>
                <a:gd name="T13" fmla="*/ 42 h 43"/>
                <a:gd name="T14" fmla="*/ 39 w 40"/>
                <a:gd name="T15" fmla="*/ 42 h 43"/>
                <a:gd name="T16" fmla="*/ 39 w 40"/>
                <a:gd name="T17"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39" y="42"/>
                  </a:moveTo>
                  <a:lnTo>
                    <a:pt x="34" y="39"/>
                  </a:lnTo>
                  <a:lnTo>
                    <a:pt x="20" y="22"/>
                  </a:lnTo>
                  <a:lnTo>
                    <a:pt x="16" y="13"/>
                  </a:lnTo>
                  <a:lnTo>
                    <a:pt x="0" y="0"/>
                  </a:lnTo>
                  <a:lnTo>
                    <a:pt x="3" y="11"/>
                  </a:lnTo>
                  <a:lnTo>
                    <a:pt x="36" y="42"/>
                  </a:lnTo>
                  <a:lnTo>
                    <a:pt x="39" y="42"/>
                  </a:lnTo>
                  <a:lnTo>
                    <a:pt x="39" y="4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4" name="Line 1678">
              <a:extLst>
                <a:ext uri="{FF2B5EF4-FFF2-40B4-BE49-F238E27FC236}">
                  <a16:creationId xmlns:a16="http://schemas.microsoft.com/office/drawing/2014/main" id="{95B382A7-49AC-4DB4-95C5-464C5B851C70}"/>
                </a:ext>
              </a:extLst>
            </p:cNvPr>
            <p:cNvSpPr>
              <a:spLocks noChangeShapeType="1"/>
            </p:cNvSpPr>
            <p:nvPr/>
          </p:nvSpPr>
          <p:spPr bwMode="auto">
            <a:xfrm>
              <a:off x="5032" y="2611"/>
              <a:ext cx="8" cy="29"/>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5" name="Freeform 1679">
              <a:extLst>
                <a:ext uri="{FF2B5EF4-FFF2-40B4-BE49-F238E27FC236}">
                  <a16:creationId xmlns:a16="http://schemas.microsoft.com/office/drawing/2014/main" id="{0D35D474-DA63-4FE7-BD1B-F0B936CB8256}"/>
                </a:ext>
              </a:extLst>
            </p:cNvPr>
            <p:cNvSpPr>
              <a:spLocks/>
            </p:cNvSpPr>
            <p:nvPr/>
          </p:nvSpPr>
          <p:spPr bwMode="auto">
            <a:xfrm>
              <a:off x="5024" y="2622"/>
              <a:ext cx="7" cy="24"/>
            </a:xfrm>
            <a:custGeom>
              <a:avLst/>
              <a:gdLst>
                <a:gd name="T0" fmla="*/ 0 w 7"/>
                <a:gd name="T1" fmla="*/ 0 h 24"/>
                <a:gd name="T2" fmla="*/ 4 w 7"/>
                <a:gd name="T3" fmla="*/ 14 h 24"/>
                <a:gd name="T4" fmla="*/ 6 w 7"/>
                <a:gd name="T5" fmla="*/ 23 h 24"/>
              </a:gdLst>
              <a:ahLst/>
              <a:cxnLst>
                <a:cxn ang="0">
                  <a:pos x="T0" y="T1"/>
                </a:cxn>
                <a:cxn ang="0">
                  <a:pos x="T2" y="T3"/>
                </a:cxn>
                <a:cxn ang="0">
                  <a:pos x="T4" y="T5"/>
                </a:cxn>
              </a:cxnLst>
              <a:rect l="0" t="0" r="r" b="b"/>
              <a:pathLst>
                <a:path w="7" h="24">
                  <a:moveTo>
                    <a:pt x="0" y="0"/>
                  </a:moveTo>
                  <a:lnTo>
                    <a:pt x="4" y="14"/>
                  </a:lnTo>
                  <a:lnTo>
                    <a:pt x="6" y="2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6" name="Freeform 1680">
              <a:extLst>
                <a:ext uri="{FF2B5EF4-FFF2-40B4-BE49-F238E27FC236}">
                  <a16:creationId xmlns:a16="http://schemas.microsoft.com/office/drawing/2014/main" id="{CA402965-CA14-4486-968E-80E054E4AE38}"/>
                </a:ext>
              </a:extLst>
            </p:cNvPr>
            <p:cNvSpPr>
              <a:spLocks/>
            </p:cNvSpPr>
            <p:nvPr/>
          </p:nvSpPr>
          <p:spPr bwMode="auto">
            <a:xfrm>
              <a:off x="5010" y="2632"/>
              <a:ext cx="10" cy="14"/>
            </a:xfrm>
            <a:custGeom>
              <a:avLst/>
              <a:gdLst>
                <a:gd name="T0" fmla="*/ 3 w 10"/>
                <a:gd name="T1" fmla="*/ 0 h 14"/>
                <a:gd name="T2" fmla="*/ 9 w 10"/>
                <a:gd name="T3" fmla="*/ 13 h 14"/>
                <a:gd name="T4" fmla="*/ 3 w 10"/>
                <a:gd name="T5" fmla="*/ 5 h 14"/>
                <a:gd name="T6" fmla="*/ 0 w 10"/>
                <a:gd name="T7" fmla="*/ 3 h 14"/>
                <a:gd name="T8" fmla="*/ 3 w 10"/>
                <a:gd name="T9" fmla="*/ 0 h 14"/>
                <a:gd name="T10" fmla="*/ 3 w 10"/>
                <a:gd name="T11" fmla="*/ 0 h 14"/>
              </a:gdLst>
              <a:ahLst/>
              <a:cxnLst>
                <a:cxn ang="0">
                  <a:pos x="T0" y="T1"/>
                </a:cxn>
                <a:cxn ang="0">
                  <a:pos x="T2" y="T3"/>
                </a:cxn>
                <a:cxn ang="0">
                  <a:pos x="T4" y="T5"/>
                </a:cxn>
                <a:cxn ang="0">
                  <a:pos x="T6" y="T7"/>
                </a:cxn>
                <a:cxn ang="0">
                  <a:pos x="T8" y="T9"/>
                </a:cxn>
                <a:cxn ang="0">
                  <a:pos x="T10" y="T11"/>
                </a:cxn>
              </a:cxnLst>
              <a:rect l="0" t="0" r="r" b="b"/>
              <a:pathLst>
                <a:path w="10" h="14">
                  <a:moveTo>
                    <a:pt x="3" y="0"/>
                  </a:moveTo>
                  <a:lnTo>
                    <a:pt x="9" y="13"/>
                  </a:lnTo>
                  <a:lnTo>
                    <a:pt x="3" y="5"/>
                  </a:lnTo>
                  <a:lnTo>
                    <a:pt x="0" y="3"/>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7" name="Freeform 1681">
              <a:extLst>
                <a:ext uri="{FF2B5EF4-FFF2-40B4-BE49-F238E27FC236}">
                  <a16:creationId xmlns:a16="http://schemas.microsoft.com/office/drawing/2014/main" id="{1AE409D2-67AD-4736-B033-2C88D4DF70D2}"/>
                </a:ext>
              </a:extLst>
            </p:cNvPr>
            <p:cNvSpPr>
              <a:spLocks/>
            </p:cNvSpPr>
            <p:nvPr/>
          </p:nvSpPr>
          <p:spPr bwMode="auto">
            <a:xfrm>
              <a:off x="4915" y="2466"/>
              <a:ext cx="132" cy="19"/>
            </a:xfrm>
            <a:custGeom>
              <a:avLst/>
              <a:gdLst>
                <a:gd name="T0" fmla="*/ 131 w 132"/>
                <a:gd name="T1" fmla="*/ 17 h 19"/>
                <a:gd name="T2" fmla="*/ 112 w 132"/>
                <a:gd name="T3" fmla="*/ 3 h 19"/>
                <a:gd name="T4" fmla="*/ 94 w 132"/>
                <a:gd name="T5" fmla="*/ 0 h 19"/>
                <a:gd name="T6" fmla="*/ 57 w 132"/>
                <a:gd name="T7" fmla="*/ 14 h 19"/>
                <a:gd name="T8" fmla="*/ 0 w 132"/>
                <a:gd name="T9" fmla="*/ 18 h 19"/>
              </a:gdLst>
              <a:ahLst/>
              <a:cxnLst>
                <a:cxn ang="0">
                  <a:pos x="T0" y="T1"/>
                </a:cxn>
                <a:cxn ang="0">
                  <a:pos x="T2" y="T3"/>
                </a:cxn>
                <a:cxn ang="0">
                  <a:pos x="T4" y="T5"/>
                </a:cxn>
                <a:cxn ang="0">
                  <a:pos x="T6" y="T7"/>
                </a:cxn>
                <a:cxn ang="0">
                  <a:pos x="T8" y="T9"/>
                </a:cxn>
              </a:cxnLst>
              <a:rect l="0" t="0" r="r" b="b"/>
              <a:pathLst>
                <a:path w="132" h="19">
                  <a:moveTo>
                    <a:pt x="131" y="17"/>
                  </a:moveTo>
                  <a:lnTo>
                    <a:pt x="112" y="3"/>
                  </a:lnTo>
                  <a:lnTo>
                    <a:pt x="94" y="0"/>
                  </a:lnTo>
                  <a:lnTo>
                    <a:pt x="57" y="14"/>
                  </a:lnTo>
                  <a:lnTo>
                    <a:pt x="0" y="18"/>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8" name="Freeform 1682">
              <a:extLst>
                <a:ext uri="{FF2B5EF4-FFF2-40B4-BE49-F238E27FC236}">
                  <a16:creationId xmlns:a16="http://schemas.microsoft.com/office/drawing/2014/main" id="{D0127DEA-2B8C-41C7-9AFA-253D2C02DF2A}"/>
                </a:ext>
              </a:extLst>
            </p:cNvPr>
            <p:cNvSpPr>
              <a:spLocks/>
            </p:cNvSpPr>
            <p:nvPr/>
          </p:nvSpPr>
          <p:spPr bwMode="auto">
            <a:xfrm>
              <a:off x="5005" y="2576"/>
              <a:ext cx="151" cy="96"/>
            </a:xfrm>
            <a:custGeom>
              <a:avLst/>
              <a:gdLst>
                <a:gd name="T0" fmla="*/ 114 w 151"/>
                <a:gd name="T1" fmla="*/ 95 h 96"/>
                <a:gd name="T2" fmla="*/ 150 w 151"/>
                <a:gd name="T3" fmla="*/ 31 h 96"/>
                <a:gd name="T4" fmla="*/ 19 w 151"/>
                <a:gd name="T5" fmla="*/ 0 h 96"/>
                <a:gd name="T6" fmla="*/ 0 w 151"/>
                <a:gd name="T7" fmla="*/ 13 h 96"/>
              </a:gdLst>
              <a:ahLst/>
              <a:cxnLst>
                <a:cxn ang="0">
                  <a:pos x="T0" y="T1"/>
                </a:cxn>
                <a:cxn ang="0">
                  <a:pos x="T2" y="T3"/>
                </a:cxn>
                <a:cxn ang="0">
                  <a:pos x="T4" y="T5"/>
                </a:cxn>
                <a:cxn ang="0">
                  <a:pos x="T6" y="T7"/>
                </a:cxn>
              </a:cxnLst>
              <a:rect l="0" t="0" r="r" b="b"/>
              <a:pathLst>
                <a:path w="151" h="96">
                  <a:moveTo>
                    <a:pt x="114" y="95"/>
                  </a:moveTo>
                  <a:lnTo>
                    <a:pt x="150" y="31"/>
                  </a:lnTo>
                  <a:lnTo>
                    <a:pt x="19" y="0"/>
                  </a:lnTo>
                  <a:lnTo>
                    <a:pt x="0" y="1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9" name="Freeform 1683">
              <a:extLst>
                <a:ext uri="{FF2B5EF4-FFF2-40B4-BE49-F238E27FC236}">
                  <a16:creationId xmlns:a16="http://schemas.microsoft.com/office/drawing/2014/main" id="{2E72E652-7F9A-446D-8426-89E6C2ADB4CC}"/>
                </a:ext>
              </a:extLst>
            </p:cNvPr>
            <p:cNvSpPr>
              <a:spLocks/>
            </p:cNvSpPr>
            <p:nvPr/>
          </p:nvSpPr>
          <p:spPr bwMode="auto">
            <a:xfrm>
              <a:off x="5153" y="2520"/>
              <a:ext cx="152" cy="113"/>
            </a:xfrm>
            <a:custGeom>
              <a:avLst/>
              <a:gdLst>
                <a:gd name="T0" fmla="*/ 0 w 152"/>
                <a:gd name="T1" fmla="*/ 39 h 113"/>
                <a:gd name="T2" fmla="*/ 80 w 152"/>
                <a:gd name="T3" fmla="*/ 112 h 113"/>
                <a:gd name="T4" fmla="*/ 87 w 152"/>
                <a:gd name="T5" fmla="*/ 79 h 113"/>
                <a:gd name="T6" fmla="*/ 151 w 152"/>
                <a:gd name="T7" fmla="*/ 69 h 113"/>
                <a:gd name="T8" fmla="*/ 62 w 152"/>
                <a:gd name="T9" fmla="*/ 0 h 113"/>
                <a:gd name="T10" fmla="*/ 7 w 152"/>
                <a:gd name="T11" fmla="*/ 7 h 113"/>
                <a:gd name="T12" fmla="*/ 0 w 152"/>
                <a:gd name="T13" fmla="*/ 39 h 113"/>
                <a:gd name="T14" fmla="*/ 0 w 152"/>
                <a:gd name="T15" fmla="*/ 39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13">
                  <a:moveTo>
                    <a:pt x="0" y="39"/>
                  </a:moveTo>
                  <a:lnTo>
                    <a:pt x="80" y="112"/>
                  </a:lnTo>
                  <a:lnTo>
                    <a:pt x="87" y="79"/>
                  </a:lnTo>
                  <a:lnTo>
                    <a:pt x="151" y="69"/>
                  </a:lnTo>
                  <a:lnTo>
                    <a:pt x="62" y="0"/>
                  </a:lnTo>
                  <a:lnTo>
                    <a:pt x="7" y="7"/>
                  </a:lnTo>
                  <a:lnTo>
                    <a:pt x="0" y="39"/>
                  </a:lnTo>
                  <a:lnTo>
                    <a:pt x="0" y="3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0" name="Freeform 1684">
              <a:extLst>
                <a:ext uri="{FF2B5EF4-FFF2-40B4-BE49-F238E27FC236}">
                  <a16:creationId xmlns:a16="http://schemas.microsoft.com/office/drawing/2014/main" id="{845F359D-F3B5-4A5F-AFC9-2A005927B852}"/>
                </a:ext>
              </a:extLst>
            </p:cNvPr>
            <p:cNvSpPr>
              <a:spLocks/>
            </p:cNvSpPr>
            <p:nvPr/>
          </p:nvSpPr>
          <p:spPr bwMode="auto">
            <a:xfrm>
              <a:off x="5144" y="2562"/>
              <a:ext cx="97" cy="102"/>
            </a:xfrm>
            <a:custGeom>
              <a:avLst/>
              <a:gdLst>
                <a:gd name="T0" fmla="*/ 0 w 97"/>
                <a:gd name="T1" fmla="*/ 0 h 102"/>
                <a:gd name="T2" fmla="*/ 96 w 97"/>
                <a:gd name="T3" fmla="*/ 87 h 102"/>
                <a:gd name="T4" fmla="*/ 96 w 97"/>
                <a:gd name="T5" fmla="*/ 101 h 102"/>
                <a:gd name="T6" fmla="*/ 0 w 97"/>
                <a:gd name="T7" fmla="*/ 13 h 102"/>
                <a:gd name="T8" fmla="*/ 0 w 97"/>
                <a:gd name="T9" fmla="*/ 0 h 102"/>
                <a:gd name="T10" fmla="*/ 0 w 97"/>
                <a:gd name="T11" fmla="*/ 0 h 102"/>
              </a:gdLst>
              <a:ahLst/>
              <a:cxnLst>
                <a:cxn ang="0">
                  <a:pos x="T0" y="T1"/>
                </a:cxn>
                <a:cxn ang="0">
                  <a:pos x="T2" y="T3"/>
                </a:cxn>
                <a:cxn ang="0">
                  <a:pos x="T4" y="T5"/>
                </a:cxn>
                <a:cxn ang="0">
                  <a:pos x="T6" y="T7"/>
                </a:cxn>
                <a:cxn ang="0">
                  <a:pos x="T8" y="T9"/>
                </a:cxn>
                <a:cxn ang="0">
                  <a:pos x="T10" y="T11"/>
                </a:cxn>
              </a:cxnLst>
              <a:rect l="0" t="0" r="r" b="b"/>
              <a:pathLst>
                <a:path w="97" h="102">
                  <a:moveTo>
                    <a:pt x="0" y="0"/>
                  </a:moveTo>
                  <a:lnTo>
                    <a:pt x="96" y="87"/>
                  </a:lnTo>
                  <a:lnTo>
                    <a:pt x="96" y="101"/>
                  </a:lnTo>
                  <a:lnTo>
                    <a:pt x="0" y="13"/>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 name="Freeform 1685">
              <a:extLst>
                <a:ext uri="{FF2B5EF4-FFF2-40B4-BE49-F238E27FC236}">
                  <a16:creationId xmlns:a16="http://schemas.microsoft.com/office/drawing/2014/main" id="{B41F5996-1E1D-4672-A16F-301038BB0D15}"/>
                </a:ext>
              </a:extLst>
            </p:cNvPr>
            <p:cNvSpPr>
              <a:spLocks/>
            </p:cNvSpPr>
            <p:nvPr/>
          </p:nvSpPr>
          <p:spPr bwMode="auto">
            <a:xfrm>
              <a:off x="5240" y="2595"/>
              <a:ext cx="88" cy="69"/>
            </a:xfrm>
            <a:custGeom>
              <a:avLst/>
              <a:gdLst>
                <a:gd name="T0" fmla="*/ 87 w 88"/>
                <a:gd name="T1" fmla="*/ 55 h 69"/>
                <a:gd name="T2" fmla="*/ 0 w 88"/>
                <a:gd name="T3" fmla="*/ 68 h 69"/>
                <a:gd name="T4" fmla="*/ 0 w 88"/>
                <a:gd name="T5" fmla="*/ 53 h 69"/>
                <a:gd name="T6" fmla="*/ 8 w 88"/>
                <a:gd name="T7" fmla="*/ 12 h 69"/>
                <a:gd name="T8" fmla="*/ 87 w 88"/>
                <a:gd name="T9" fmla="*/ 0 h 69"/>
              </a:gdLst>
              <a:ahLst/>
              <a:cxnLst>
                <a:cxn ang="0">
                  <a:pos x="T0" y="T1"/>
                </a:cxn>
                <a:cxn ang="0">
                  <a:pos x="T2" y="T3"/>
                </a:cxn>
                <a:cxn ang="0">
                  <a:pos x="T4" y="T5"/>
                </a:cxn>
                <a:cxn ang="0">
                  <a:pos x="T6" y="T7"/>
                </a:cxn>
                <a:cxn ang="0">
                  <a:pos x="T8" y="T9"/>
                </a:cxn>
              </a:cxnLst>
              <a:rect l="0" t="0" r="r" b="b"/>
              <a:pathLst>
                <a:path w="88" h="69">
                  <a:moveTo>
                    <a:pt x="87" y="55"/>
                  </a:moveTo>
                  <a:lnTo>
                    <a:pt x="0" y="68"/>
                  </a:lnTo>
                  <a:lnTo>
                    <a:pt x="0" y="53"/>
                  </a:lnTo>
                  <a:lnTo>
                    <a:pt x="8" y="12"/>
                  </a:lnTo>
                  <a:lnTo>
                    <a:pt x="87"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 name="Freeform 1686">
              <a:extLst>
                <a:ext uri="{FF2B5EF4-FFF2-40B4-BE49-F238E27FC236}">
                  <a16:creationId xmlns:a16="http://schemas.microsoft.com/office/drawing/2014/main" id="{1F999597-9A1D-415F-82F2-E26CADEFE73B}"/>
                </a:ext>
              </a:extLst>
            </p:cNvPr>
            <p:cNvSpPr>
              <a:spLocks/>
            </p:cNvSpPr>
            <p:nvPr/>
          </p:nvSpPr>
          <p:spPr bwMode="auto">
            <a:xfrm>
              <a:off x="5144" y="2505"/>
              <a:ext cx="122" cy="58"/>
            </a:xfrm>
            <a:custGeom>
              <a:avLst/>
              <a:gdLst>
                <a:gd name="T0" fmla="*/ 0 w 122"/>
                <a:gd name="T1" fmla="*/ 57 h 58"/>
                <a:gd name="T2" fmla="*/ 9 w 122"/>
                <a:gd name="T3" fmla="*/ 17 h 58"/>
                <a:gd name="T4" fmla="*/ 121 w 122"/>
                <a:gd name="T5" fmla="*/ 0 h 58"/>
              </a:gdLst>
              <a:ahLst/>
              <a:cxnLst>
                <a:cxn ang="0">
                  <a:pos x="T0" y="T1"/>
                </a:cxn>
                <a:cxn ang="0">
                  <a:pos x="T2" y="T3"/>
                </a:cxn>
                <a:cxn ang="0">
                  <a:pos x="T4" y="T5"/>
                </a:cxn>
              </a:cxnLst>
              <a:rect l="0" t="0" r="r" b="b"/>
              <a:pathLst>
                <a:path w="122" h="58">
                  <a:moveTo>
                    <a:pt x="0" y="57"/>
                  </a:moveTo>
                  <a:lnTo>
                    <a:pt x="9" y="17"/>
                  </a:lnTo>
                  <a:lnTo>
                    <a:pt x="121"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 name="Line 1687">
              <a:extLst>
                <a:ext uri="{FF2B5EF4-FFF2-40B4-BE49-F238E27FC236}">
                  <a16:creationId xmlns:a16="http://schemas.microsoft.com/office/drawing/2014/main" id="{37129DA0-5402-437E-A894-AF09CE8768E5}"/>
                </a:ext>
              </a:extLst>
            </p:cNvPr>
            <p:cNvSpPr>
              <a:spLocks noChangeShapeType="1"/>
            </p:cNvSpPr>
            <p:nvPr/>
          </p:nvSpPr>
          <p:spPr bwMode="auto">
            <a:xfrm flipV="1">
              <a:off x="5240" y="2636"/>
              <a:ext cx="87" cy="12"/>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 name="Freeform 1688">
              <a:extLst>
                <a:ext uri="{FF2B5EF4-FFF2-40B4-BE49-F238E27FC236}">
                  <a16:creationId xmlns:a16="http://schemas.microsoft.com/office/drawing/2014/main" id="{1A602242-3619-4713-9242-A7145C4CA4D6}"/>
                </a:ext>
              </a:extLst>
            </p:cNvPr>
            <p:cNvSpPr>
              <a:spLocks/>
            </p:cNvSpPr>
            <p:nvPr/>
          </p:nvSpPr>
          <p:spPr bwMode="auto">
            <a:xfrm>
              <a:off x="4995" y="2345"/>
              <a:ext cx="255" cy="228"/>
            </a:xfrm>
            <a:custGeom>
              <a:avLst/>
              <a:gdLst>
                <a:gd name="T0" fmla="*/ 63 w 255"/>
                <a:gd name="T1" fmla="*/ 227 h 228"/>
                <a:gd name="T2" fmla="*/ 6 w 255"/>
                <a:gd name="T3" fmla="*/ 175 h 228"/>
                <a:gd name="T4" fmla="*/ 18 w 255"/>
                <a:gd name="T5" fmla="*/ 181 h 228"/>
                <a:gd name="T6" fmla="*/ 17 w 255"/>
                <a:gd name="T7" fmla="*/ 174 h 228"/>
                <a:gd name="T8" fmla="*/ 13 w 255"/>
                <a:gd name="T9" fmla="*/ 164 h 228"/>
                <a:gd name="T10" fmla="*/ 5 w 255"/>
                <a:gd name="T11" fmla="*/ 160 h 228"/>
                <a:gd name="T12" fmla="*/ 0 w 255"/>
                <a:gd name="T13" fmla="*/ 156 h 228"/>
                <a:gd name="T14" fmla="*/ 16 w 255"/>
                <a:gd name="T15" fmla="*/ 136 h 228"/>
                <a:gd name="T16" fmla="*/ 20 w 255"/>
                <a:gd name="T17" fmla="*/ 136 h 228"/>
                <a:gd name="T18" fmla="*/ 24 w 255"/>
                <a:gd name="T19" fmla="*/ 136 h 228"/>
                <a:gd name="T20" fmla="*/ 27 w 255"/>
                <a:gd name="T21" fmla="*/ 130 h 228"/>
                <a:gd name="T22" fmla="*/ 27 w 255"/>
                <a:gd name="T23" fmla="*/ 136 h 228"/>
                <a:gd name="T24" fmla="*/ 38 w 255"/>
                <a:gd name="T25" fmla="*/ 138 h 228"/>
                <a:gd name="T26" fmla="*/ 45 w 255"/>
                <a:gd name="T27" fmla="*/ 142 h 228"/>
                <a:gd name="T28" fmla="*/ 50 w 255"/>
                <a:gd name="T29" fmla="*/ 142 h 228"/>
                <a:gd name="T30" fmla="*/ 51 w 255"/>
                <a:gd name="T31" fmla="*/ 138 h 228"/>
                <a:gd name="T32" fmla="*/ 47 w 255"/>
                <a:gd name="T33" fmla="*/ 135 h 228"/>
                <a:gd name="T34" fmla="*/ 75 w 255"/>
                <a:gd name="T35" fmla="*/ 123 h 228"/>
                <a:gd name="T36" fmla="*/ 75 w 255"/>
                <a:gd name="T37" fmla="*/ 107 h 228"/>
                <a:gd name="T38" fmla="*/ 80 w 255"/>
                <a:gd name="T39" fmla="*/ 107 h 228"/>
                <a:gd name="T40" fmla="*/ 80 w 255"/>
                <a:gd name="T41" fmla="*/ 97 h 228"/>
                <a:gd name="T42" fmla="*/ 73 w 255"/>
                <a:gd name="T43" fmla="*/ 93 h 228"/>
                <a:gd name="T44" fmla="*/ 83 w 255"/>
                <a:gd name="T45" fmla="*/ 0 h 228"/>
                <a:gd name="T46" fmla="*/ 100 w 255"/>
                <a:gd name="T47" fmla="*/ 2 h 228"/>
                <a:gd name="T48" fmla="*/ 181 w 255"/>
                <a:gd name="T49" fmla="*/ 36 h 228"/>
                <a:gd name="T50" fmla="*/ 169 w 255"/>
                <a:gd name="T51" fmla="*/ 144 h 228"/>
                <a:gd name="T52" fmla="*/ 156 w 255"/>
                <a:gd name="T53" fmla="*/ 159 h 228"/>
                <a:gd name="T54" fmla="*/ 254 w 255"/>
                <a:gd name="T55" fmla="*/ 121 h 228"/>
                <a:gd name="T56" fmla="*/ 254 w 255"/>
                <a:gd name="T57" fmla="*/ 154 h 228"/>
                <a:gd name="T58" fmla="*/ 217 w 255"/>
                <a:gd name="T59" fmla="*/ 168 h 228"/>
                <a:gd name="T60" fmla="*/ 158 w 255"/>
                <a:gd name="T61" fmla="*/ 177 h 228"/>
                <a:gd name="T62" fmla="*/ 156 w 255"/>
                <a:gd name="T63" fmla="*/ 191 h 228"/>
                <a:gd name="T64" fmla="*/ 63 w 255"/>
                <a:gd name="T65" fmla="*/ 227 h 228"/>
                <a:gd name="T66" fmla="*/ 63 w 255"/>
                <a:gd name="T67" fmla="*/ 2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5" h="228">
                  <a:moveTo>
                    <a:pt x="63" y="227"/>
                  </a:moveTo>
                  <a:lnTo>
                    <a:pt x="6" y="175"/>
                  </a:lnTo>
                  <a:lnTo>
                    <a:pt x="18" y="181"/>
                  </a:lnTo>
                  <a:lnTo>
                    <a:pt x="17" y="174"/>
                  </a:lnTo>
                  <a:lnTo>
                    <a:pt x="13" y="164"/>
                  </a:lnTo>
                  <a:lnTo>
                    <a:pt x="5" y="160"/>
                  </a:lnTo>
                  <a:lnTo>
                    <a:pt x="0" y="156"/>
                  </a:lnTo>
                  <a:lnTo>
                    <a:pt x="16" y="136"/>
                  </a:lnTo>
                  <a:lnTo>
                    <a:pt x="20" y="136"/>
                  </a:lnTo>
                  <a:lnTo>
                    <a:pt x="24" y="136"/>
                  </a:lnTo>
                  <a:lnTo>
                    <a:pt x="27" y="130"/>
                  </a:lnTo>
                  <a:lnTo>
                    <a:pt x="27" y="136"/>
                  </a:lnTo>
                  <a:lnTo>
                    <a:pt x="38" y="138"/>
                  </a:lnTo>
                  <a:lnTo>
                    <a:pt x="45" y="142"/>
                  </a:lnTo>
                  <a:lnTo>
                    <a:pt x="50" y="142"/>
                  </a:lnTo>
                  <a:lnTo>
                    <a:pt x="51" y="138"/>
                  </a:lnTo>
                  <a:lnTo>
                    <a:pt x="47" y="135"/>
                  </a:lnTo>
                  <a:lnTo>
                    <a:pt x="75" y="123"/>
                  </a:lnTo>
                  <a:lnTo>
                    <a:pt x="75" y="107"/>
                  </a:lnTo>
                  <a:lnTo>
                    <a:pt x="80" y="107"/>
                  </a:lnTo>
                  <a:lnTo>
                    <a:pt x="80" y="97"/>
                  </a:lnTo>
                  <a:lnTo>
                    <a:pt x="73" y="93"/>
                  </a:lnTo>
                  <a:lnTo>
                    <a:pt x="83" y="0"/>
                  </a:lnTo>
                  <a:lnTo>
                    <a:pt x="100" y="2"/>
                  </a:lnTo>
                  <a:lnTo>
                    <a:pt x="181" y="36"/>
                  </a:lnTo>
                  <a:lnTo>
                    <a:pt x="169" y="144"/>
                  </a:lnTo>
                  <a:lnTo>
                    <a:pt x="156" y="159"/>
                  </a:lnTo>
                  <a:lnTo>
                    <a:pt x="254" y="121"/>
                  </a:lnTo>
                  <a:lnTo>
                    <a:pt x="254" y="154"/>
                  </a:lnTo>
                  <a:lnTo>
                    <a:pt x="217" y="168"/>
                  </a:lnTo>
                  <a:lnTo>
                    <a:pt x="158" y="177"/>
                  </a:lnTo>
                  <a:lnTo>
                    <a:pt x="156" y="191"/>
                  </a:lnTo>
                  <a:lnTo>
                    <a:pt x="63" y="227"/>
                  </a:lnTo>
                  <a:lnTo>
                    <a:pt x="63" y="22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5" name="Line 1689">
              <a:extLst>
                <a:ext uri="{FF2B5EF4-FFF2-40B4-BE49-F238E27FC236}">
                  <a16:creationId xmlns:a16="http://schemas.microsoft.com/office/drawing/2014/main" id="{2468D877-771D-481F-8F68-AD22D92BD670}"/>
                </a:ext>
              </a:extLst>
            </p:cNvPr>
            <p:cNvSpPr>
              <a:spLocks noChangeShapeType="1"/>
            </p:cNvSpPr>
            <p:nvPr/>
          </p:nvSpPr>
          <p:spPr bwMode="auto">
            <a:xfrm flipH="1" flipV="1">
              <a:off x="5167" y="2426"/>
              <a:ext cx="82" cy="4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 name="Freeform 1690">
              <a:extLst>
                <a:ext uri="{FF2B5EF4-FFF2-40B4-BE49-F238E27FC236}">
                  <a16:creationId xmlns:a16="http://schemas.microsoft.com/office/drawing/2014/main" id="{24031CBC-EA74-4DB8-864A-4F0025185B9D}"/>
                </a:ext>
              </a:extLst>
            </p:cNvPr>
            <p:cNvSpPr>
              <a:spLocks/>
            </p:cNvSpPr>
            <p:nvPr/>
          </p:nvSpPr>
          <p:spPr bwMode="auto">
            <a:xfrm>
              <a:off x="5083" y="2369"/>
              <a:ext cx="67" cy="86"/>
            </a:xfrm>
            <a:custGeom>
              <a:avLst/>
              <a:gdLst>
                <a:gd name="T0" fmla="*/ 5 w 67"/>
                <a:gd name="T1" fmla="*/ 0 h 86"/>
                <a:gd name="T2" fmla="*/ 66 w 67"/>
                <a:gd name="T3" fmla="*/ 24 h 86"/>
                <a:gd name="T4" fmla="*/ 59 w 67"/>
                <a:gd name="T5" fmla="*/ 85 h 86"/>
                <a:gd name="T6" fmla="*/ 0 w 67"/>
                <a:gd name="T7" fmla="*/ 56 h 86"/>
                <a:gd name="T8" fmla="*/ 5 w 67"/>
                <a:gd name="T9" fmla="*/ 0 h 86"/>
                <a:gd name="T10" fmla="*/ 5 w 67"/>
                <a:gd name="T11" fmla="*/ 0 h 86"/>
              </a:gdLst>
              <a:ahLst/>
              <a:cxnLst>
                <a:cxn ang="0">
                  <a:pos x="T0" y="T1"/>
                </a:cxn>
                <a:cxn ang="0">
                  <a:pos x="T2" y="T3"/>
                </a:cxn>
                <a:cxn ang="0">
                  <a:pos x="T4" y="T5"/>
                </a:cxn>
                <a:cxn ang="0">
                  <a:pos x="T6" y="T7"/>
                </a:cxn>
                <a:cxn ang="0">
                  <a:pos x="T8" y="T9"/>
                </a:cxn>
                <a:cxn ang="0">
                  <a:pos x="T10" y="T11"/>
                </a:cxn>
              </a:cxnLst>
              <a:rect l="0" t="0" r="r" b="b"/>
              <a:pathLst>
                <a:path w="67" h="86">
                  <a:moveTo>
                    <a:pt x="5" y="0"/>
                  </a:moveTo>
                  <a:lnTo>
                    <a:pt x="66" y="24"/>
                  </a:lnTo>
                  <a:lnTo>
                    <a:pt x="59" y="85"/>
                  </a:lnTo>
                  <a:lnTo>
                    <a:pt x="0" y="56"/>
                  </a:lnTo>
                  <a:lnTo>
                    <a:pt x="5" y="0"/>
                  </a:lnTo>
                  <a:lnTo>
                    <a:pt x="5"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7" name="Group 1974">
            <a:extLst>
              <a:ext uri="{FF2B5EF4-FFF2-40B4-BE49-F238E27FC236}">
                <a16:creationId xmlns:a16="http://schemas.microsoft.com/office/drawing/2014/main" id="{3F556481-CE2B-467D-9A6A-948E5FB2044C}"/>
              </a:ext>
            </a:extLst>
          </p:cNvPr>
          <p:cNvGrpSpPr>
            <a:grpSpLocks/>
          </p:cNvGrpSpPr>
          <p:nvPr/>
        </p:nvGrpSpPr>
        <p:grpSpPr bwMode="auto">
          <a:xfrm flipH="1">
            <a:off x="488807" y="5432235"/>
            <a:ext cx="1004888" cy="698500"/>
            <a:chOff x="5378" y="1278"/>
            <a:chExt cx="633" cy="440"/>
          </a:xfrm>
        </p:grpSpPr>
        <p:sp>
          <p:nvSpPr>
            <p:cNvPr id="88" name="Freeform 1883">
              <a:extLst>
                <a:ext uri="{FF2B5EF4-FFF2-40B4-BE49-F238E27FC236}">
                  <a16:creationId xmlns:a16="http://schemas.microsoft.com/office/drawing/2014/main" id="{1AE0DE05-BC43-47B3-99F6-1DD95A0EA06C}"/>
                </a:ext>
              </a:extLst>
            </p:cNvPr>
            <p:cNvSpPr>
              <a:spLocks/>
            </p:cNvSpPr>
            <p:nvPr/>
          </p:nvSpPr>
          <p:spPr bwMode="auto">
            <a:xfrm>
              <a:off x="5635" y="1373"/>
              <a:ext cx="305" cy="222"/>
            </a:xfrm>
            <a:custGeom>
              <a:avLst/>
              <a:gdLst>
                <a:gd name="T0" fmla="*/ 21 w 305"/>
                <a:gd name="T1" fmla="*/ 25 h 222"/>
                <a:gd name="T2" fmla="*/ 10 w 305"/>
                <a:gd name="T3" fmla="*/ 44 h 222"/>
                <a:gd name="T4" fmla="*/ 7 w 305"/>
                <a:gd name="T5" fmla="*/ 71 h 222"/>
                <a:gd name="T6" fmla="*/ 0 w 305"/>
                <a:gd name="T7" fmla="*/ 94 h 222"/>
                <a:gd name="T8" fmla="*/ 8 w 305"/>
                <a:gd name="T9" fmla="*/ 115 h 222"/>
                <a:gd name="T10" fmla="*/ 13 w 305"/>
                <a:gd name="T11" fmla="*/ 170 h 222"/>
                <a:gd name="T12" fmla="*/ 41 w 305"/>
                <a:gd name="T13" fmla="*/ 218 h 222"/>
                <a:gd name="T14" fmla="*/ 69 w 305"/>
                <a:gd name="T15" fmla="*/ 221 h 222"/>
                <a:gd name="T16" fmla="*/ 140 w 305"/>
                <a:gd name="T17" fmla="*/ 213 h 222"/>
                <a:gd name="T18" fmla="*/ 215 w 305"/>
                <a:gd name="T19" fmla="*/ 202 h 222"/>
                <a:gd name="T20" fmla="*/ 250 w 305"/>
                <a:gd name="T21" fmla="*/ 202 h 222"/>
                <a:gd name="T22" fmla="*/ 303 w 305"/>
                <a:gd name="T23" fmla="*/ 182 h 222"/>
                <a:gd name="T24" fmla="*/ 304 w 305"/>
                <a:gd name="T25" fmla="*/ 168 h 222"/>
                <a:gd name="T26" fmla="*/ 287 w 305"/>
                <a:gd name="T27" fmla="*/ 145 h 222"/>
                <a:gd name="T28" fmla="*/ 256 w 305"/>
                <a:gd name="T29" fmla="*/ 87 h 222"/>
                <a:gd name="T30" fmla="*/ 232 w 305"/>
                <a:gd name="T31" fmla="*/ 38 h 222"/>
                <a:gd name="T32" fmla="*/ 231 w 305"/>
                <a:gd name="T33" fmla="*/ 28 h 222"/>
                <a:gd name="T34" fmla="*/ 222 w 305"/>
                <a:gd name="T35" fmla="*/ 24 h 222"/>
                <a:gd name="T36" fmla="*/ 204 w 305"/>
                <a:gd name="T37" fmla="*/ 18 h 222"/>
                <a:gd name="T38" fmla="*/ 174 w 305"/>
                <a:gd name="T39" fmla="*/ 10 h 222"/>
                <a:gd name="T40" fmla="*/ 167 w 305"/>
                <a:gd name="T41" fmla="*/ 6 h 222"/>
                <a:gd name="T42" fmla="*/ 140 w 305"/>
                <a:gd name="T43" fmla="*/ 0 h 222"/>
                <a:gd name="T44" fmla="*/ 70 w 305"/>
                <a:gd name="T45" fmla="*/ 9 h 222"/>
                <a:gd name="T46" fmla="*/ 21 w 305"/>
                <a:gd name="T47" fmla="*/ 25 h 222"/>
                <a:gd name="T48" fmla="*/ 21 w 305"/>
                <a:gd name="T49" fmla="*/ 2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5" h="222">
                  <a:moveTo>
                    <a:pt x="21" y="25"/>
                  </a:moveTo>
                  <a:lnTo>
                    <a:pt x="10" y="44"/>
                  </a:lnTo>
                  <a:lnTo>
                    <a:pt x="7" y="71"/>
                  </a:lnTo>
                  <a:lnTo>
                    <a:pt x="0" y="94"/>
                  </a:lnTo>
                  <a:lnTo>
                    <a:pt x="8" y="115"/>
                  </a:lnTo>
                  <a:lnTo>
                    <a:pt x="13" y="170"/>
                  </a:lnTo>
                  <a:lnTo>
                    <a:pt x="41" y="218"/>
                  </a:lnTo>
                  <a:lnTo>
                    <a:pt x="69" y="221"/>
                  </a:lnTo>
                  <a:lnTo>
                    <a:pt x="140" y="213"/>
                  </a:lnTo>
                  <a:lnTo>
                    <a:pt x="215" y="202"/>
                  </a:lnTo>
                  <a:lnTo>
                    <a:pt x="250" y="202"/>
                  </a:lnTo>
                  <a:lnTo>
                    <a:pt x="303" y="182"/>
                  </a:lnTo>
                  <a:lnTo>
                    <a:pt x="304" y="168"/>
                  </a:lnTo>
                  <a:lnTo>
                    <a:pt x="287" y="145"/>
                  </a:lnTo>
                  <a:lnTo>
                    <a:pt x="256" y="87"/>
                  </a:lnTo>
                  <a:lnTo>
                    <a:pt x="232" y="38"/>
                  </a:lnTo>
                  <a:lnTo>
                    <a:pt x="231" y="28"/>
                  </a:lnTo>
                  <a:lnTo>
                    <a:pt x="222" y="24"/>
                  </a:lnTo>
                  <a:lnTo>
                    <a:pt x="204" y="18"/>
                  </a:lnTo>
                  <a:lnTo>
                    <a:pt x="174" y="10"/>
                  </a:lnTo>
                  <a:lnTo>
                    <a:pt x="167" y="6"/>
                  </a:lnTo>
                  <a:lnTo>
                    <a:pt x="140" y="0"/>
                  </a:lnTo>
                  <a:lnTo>
                    <a:pt x="70" y="9"/>
                  </a:lnTo>
                  <a:lnTo>
                    <a:pt x="21" y="25"/>
                  </a:lnTo>
                  <a:lnTo>
                    <a:pt x="21" y="25"/>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9" name="Freeform 1884">
              <a:extLst>
                <a:ext uri="{FF2B5EF4-FFF2-40B4-BE49-F238E27FC236}">
                  <a16:creationId xmlns:a16="http://schemas.microsoft.com/office/drawing/2014/main" id="{084D5740-B3D8-4EBC-9C11-F5AF0EBA19EB}"/>
                </a:ext>
              </a:extLst>
            </p:cNvPr>
            <p:cNvSpPr>
              <a:spLocks/>
            </p:cNvSpPr>
            <p:nvPr/>
          </p:nvSpPr>
          <p:spPr bwMode="auto">
            <a:xfrm>
              <a:off x="5398" y="1406"/>
              <a:ext cx="272" cy="260"/>
            </a:xfrm>
            <a:custGeom>
              <a:avLst/>
              <a:gdLst>
                <a:gd name="T0" fmla="*/ 256 w 272"/>
                <a:gd name="T1" fmla="*/ 188 h 260"/>
                <a:gd name="T2" fmla="*/ 251 w 272"/>
                <a:gd name="T3" fmla="*/ 198 h 260"/>
                <a:gd name="T4" fmla="*/ 158 w 272"/>
                <a:gd name="T5" fmla="*/ 259 h 260"/>
                <a:gd name="T6" fmla="*/ 0 w 272"/>
                <a:gd name="T7" fmla="*/ 248 h 260"/>
                <a:gd name="T8" fmla="*/ 1 w 272"/>
                <a:gd name="T9" fmla="*/ 42 h 260"/>
                <a:gd name="T10" fmla="*/ 16 w 272"/>
                <a:gd name="T11" fmla="*/ 30 h 260"/>
                <a:gd name="T12" fmla="*/ 64 w 272"/>
                <a:gd name="T13" fmla="*/ 19 h 260"/>
                <a:gd name="T14" fmla="*/ 72 w 272"/>
                <a:gd name="T15" fmla="*/ 8 h 260"/>
                <a:gd name="T16" fmla="*/ 89 w 272"/>
                <a:gd name="T17" fmla="*/ 0 h 260"/>
                <a:gd name="T18" fmla="*/ 103 w 272"/>
                <a:gd name="T19" fmla="*/ 11 h 260"/>
                <a:gd name="T20" fmla="*/ 161 w 272"/>
                <a:gd name="T21" fmla="*/ 57 h 260"/>
                <a:gd name="T22" fmla="*/ 189 w 272"/>
                <a:gd name="T23" fmla="*/ 49 h 260"/>
                <a:gd name="T24" fmla="*/ 199 w 272"/>
                <a:gd name="T25" fmla="*/ 52 h 260"/>
                <a:gd name="T26" fmla="*/ 207 w 272"/>
                <a:gd name="T27" fmla="*/ 69 h 260"/>
                <a:gd name="T28" fmla="*/ 210 w 272"/>
                <a:gd name="T29" fmla="*/ 80 h 260"/>
                <a:gd name="T30" fmla="*/ 234 w 272"/>
                <a:gd name="T31" fmla="*/ 124 h 260"/>
                <a:gd name="T32" fmla="*/ 255 w 272"/>
                <a:gd name="T33" fmla="*/ 133 h 260"/>
                <a:gd name="T34" fmla="*/ 271 w 272"/>
                <a:gd name="T35" fmla="*/ 166 h 260"/>
                <a:gd name="T36" fmla="*/ 256 w 272"/>
                <a:gd name="T37" fmla="*/ 188 h 260"/>
                <a:gd name="T38" fmla="*/ 256 w 272"/>
                <a:gd name="T39" fmla="*/ 18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2" h="260">
                  <a:moveTo>
                    <a:pt x="256" y="188"/>
                  </a:moveTo>
                  <a:lnTo>
                    <a:pt x="251" y="198"/>
                  </a:lnTo>
                  <a:lnTo>
                    <a:pt x="158" y="259"/>
                  </a:lnTo>
                  <a:lnTo>
                    <a:pt x="0" y="248"/>
                  </a:lnTo>
                  <a:lnTo>
                    <a:pt x="1" y="42"/>
                  </a:lnTo>
                  <a:lnTo>
                    <a:pt x="16" y="30"/>
                  </a:lnTo>
                  <a:lnTo>
                    <a:pt x="64" y="19"/>
                  </a:lnTo>
                  <a:lnTo>
                    <a:pt x="72" y="8"/>
                  </a:lnTo>
                  <a:lnTo>
                    <a:pt x="89" y="0"/>
                  </a:lnTo>
                  <a:lnTo>
                    <a:pt x="103" y="11"/>
                  </a:lnTo>
                  <a:lnTo>
                    <a:pt x="161" y="57"/>
                  </a:lnTo>
                  <a:lnTo>
                    <a:pt x="189" y="49"/>
                  </a:lnTo>
                  <a:lnTo>
                    <a:pt x="199" y="52"/>
                  </a:lnTo>
                  <a:lnTo>
                    <a:pt x="207" y="69"/>
                  </a:lnTo>
                  <a:lnTo>
                    <a:pt x="210" y="80"/>
                  </a:lnTo>
                  <a:lnTo>
                    <a:pt x="234" y="124"/>
                  </a:lnTo>
                  <a:lnTo>
                    <a:pt x="255" y="133"/>
                  </a:lnTo>
                  <a:lnTo>
                    <a:pt x="271" y="166"/>
                  </a:lnTo>
                  <a:lnTo>
                    <a:pt x="256" y="188"/>
                  </a:lnTo>
                  <a:lnTo>
                    <a:pt x="256" y="188"/>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 name="Freeform 1885">
              <a:extLst>
                <a:ext uri="{FF2B5EF4-FFF2-40B4-BE49-F238E27FC236}">
                  <a16:creationId xmlns:a16="http://schemas.microsoft.com/office/drawing/2014/main" id="{32C192BB-56F3-4101-9251-94E18C84329C}"/>
                </a:ext>
              </a:extLst>
            </p:cNvPr>
            <p:cNvSpPr>
              <a:spLocks/>
            </p:cNvSpPr>
            <p:nvPr/>
          </p:nvSpPr>
          <p:spPr bwMode="auto">
            <a:xfrm>
              <a:off x="5853" y="1524"/>
              <a:ext cx="148" cy="88"/>
            </a:xfrm>
            <a:custGeom>
              <a:avLst/>
              <a:gdLst>
                <a:gd name="T0" fmla="*/ 0 w 148"/>
                <a:gd name="T1" fmla="*/ 85 h 88"/>
                <a:gd name="T2" fmla="*/ 60 w 148"/>
                <a:gd name="T3" fmla="*/ 65 h 88"/>
                <a:gd name="T4" fmla="*/ 147 w 148"/>
                <a:gd name="T5" fmla="*/ 0 h 88"/>
                <a:gd name="T6" fmla="*/ 72 w 148"/>
                <a:gd name="T7" fmla="*/ 71 h 88"/>
                <a:gd name="T8" fmla="*/ 48 w 148"/>
                <a:gd name="T9" fmla="*/ 87 h 88"/>
                <a:gd name="T10" fmla="*/ 0 w 148"/>
                <a:gd name="T11" fmla="*/ 85 h 88"/>
                <a:gd name="T12" fmla="*/ 0 w 148"/>
                <a:gd name="T13" fmla="*/ 85 h 88"/>
              </a:gdLst>
              <a:ahLst/>
              <a:cxnLst>
                <a:cxn ang="0">
                  <a:pos x="T0" y="T1"/>
                </a:cxn>
                <a:cxn ang="0">
                  <a:pos x="T2" y="T3"/>
                </a:cxn>
                <a:cxn ang="0">
                  <a:pos x="T4" y="T5"/>
                </a:cxn>
                <a:cxn ang="0">
                  <a:pos x="T6" y="T7"/>
                </a:cxn>
                <a:cxn ang="0">
                  <a:pos x="T8" y="T9"/>
                </a:cxn>
                <a:cxn ang="0">
                  <a:pos x="T10" y="T11"/>
                </a:cxn>
                <a:cxn ang="0">
                  <a:pos x="T12" y="T13"/>
                </a:cxn>
              </a:cxnLst>
              <a:rect l="0" t="0" r="r" b="b"/>
              <a:pathLst>
                <a:path w="148" h="88">
                  <a:moveTo>
                    <a:pt x="0" y="85"/>
                  </a:moveTo>
                  <a:lnTo>
                    <a:pt x="60" y="65"/>
                  </a:lnTo>
                  <a:lnTo>
                    <a:pt x="147" y="0"/>
                  </a:lnTo>
                  <a:lnTo>
                    <a:pt x="72" y="71"/>
                  </a:lnTo>
                  <a:lnTo>
                    <a:pt x="48" y="87"/>
                  </a:lnTo>
                  <a:lnTo>
                    <a:pt x="0" y="85"/>
                  </a:lnTo>
                  <a:lnTo>
                    <a:pt x="0" y="85"/>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1" name="Freeform 1886">
              <a:extLst>
                <a:ext uri="{FF2B5EF4-FFF2-40B4-BE49-F238E27FC236}">
                  <a16:creationId xmlns:a16="http://schemas.microsoft.com/office/drawing/2014/main" id="{22BBA9A7-D21E-427F-A1C7-EB1944604209}"/>
                </a:ext>
              </a:extLst>
            </p:cNvPr>
            <p:cNvSpPr>
              <a:spLocks/>
            </p:cNvSpPr>
            <p:nvPr/>
          </p:nvSpPr>
          <p:spPr bwMode="auto">
            <a:xfrm>
              <a:off x="5583" y="1594"/>
              <a:ext cx="374" cy="117"/>
            </a:xfrm>
            <a:custGeom>
              <a:avLst/>
              <a:gdLst>
                <a:gd name="T0" fmla="*/ 156 w 374"/>
                <a:gd name="T1" fmla="*/ 0 h 117"/>
                <a:gd name="T2" fmla="*/ 66 w 374"/>
                <a:gd name="T3" fmla="*/ 33 h 117"/>
                <a:gd name="T4" fmla="*/ 147 w 374"/>
                <a:gd name="T5" fmla="*/ 68 h 117"/>
                <a:gd name="T6" fmla="*/ 48 w 374"/>
                <a:gd name="T7" fmla="*/ 63 h 117"/>
                <a:gd name="T8" fmla="*/ 0 w 374"/>
                <a:gd name="T9" fmla="*/ 99 h 117"/>
                <a:gd name="T10" fmla="*/ 175 w 374"/>
                <a:gd name="T11" fmla="*/ 116 h 117"/>
                <a:gd name="T12" fmla="*/ 193 w 374"/>
                <a:gd name="T13" fmla="*/ 77 h 117"/>
                <a:gd name="T14" fmla="*/ 250 w 374"/>
                <a:gd name="T15" fmla="*/ 84 h 117"/>
                <a:gd name="T16" fmla="*/ 312 w 374"/>
                <a:gd name="T17" fmla="*/ 89 h 117"/>
                <a:gd name="T18" fmla="*/ 328 w 374"/>
                <a:gd name="T19" fmla="*/ 81 h 117"/>
                <a:gd name="T20" fmla="*/ 373 w 374"/>
                <a:gd name="T21" fmla="*/ 52 h 117"/>
                <a:gd name="T22" fmla="*/ 273 w 374"/>
                <a:gd name="T23" fmla="*/ 42 h 117"/>
                <a:gd name="T24" fmla="*/ 286 w 374"/>
                <a:gd name="T25" fmla="*/ 32 h 117"/>
                <a:gd name="T26" fmla="*/ 234 w 374"/>
                <a:gd name="T27" fmla="*/ 23 h 117"/>
                <a:gd name="T28" fmla="*/ 187 w 374"/>
                <a:gd name="T29" fmla="*/ 11 h 117"/>
                <a:gd name="T30" fmla="*/ 156 w 374"/>
                <a:gd name="T31" fmla="*/ 0 h 117"/>
                <a:gd name="T32" fmla="*/ 156 w 374"/>
                <a:gd name="T3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4" h="117">
                  <a:moveTo>
                    <a:pt x="156" y="0"/>
                  </a:moveTo>
                  <a:lnTo>
                    <a:pt x="66" y="33"/>
                  </a:lnTo>
                  <a:lnTo>
                    <a:pt x="147" y="68"/>
                  </a:lnTo>
                  <a:lnTo>
                    <a:pt x="48" y="63"/>
                  </a:lnTo>
                  <a:lnTo>
                    <a:pt x="0" y="99"/>
                  </a:lnTo>
                  <a:lnTo>
                    <a:pt x="175" y="116"/>
                  </a:lnTo>
                  <a:lnTo>
                    <a:pt x="193" y="77"/>
                  </a:lnTo>
                  <a:lnTo>
                    <a:pt x="250" y="84"/>
                  </a:lnTo>
                  <a:lnTo>
                    <a:pt x="312" y="89"/>
                  </a:lnTo>
                  <a:lnTo>
                    <a:pt x="328" y="81"/>
                  </a:lnTo>
                  <a:lnTo>
                    <a:pt x="373" y="52"/>
                  </a:lnTo>
                  <a:lnTo>
                    <a:pt x="273" y="42"/>
                  </a:lnTo>
                  <a:lnTo>
                    <a:pt x="286" y="32"/>
                  </a:lnTo>
                  <a:lnTo>
                    <a:pt x="234" y="23"/>
                  </a:lnTo>
                  <a:lnTo>
                    <a:pt x="187" y="11"/>
                  </a:lnTo>
                  <a:lnTo>
                    <a:pt x="156" y="0"/>
                  </a:lnTo>
                  <a:lnTo>
                    <a:pt x="156"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 name="Freeform 1887">
              <a:extLst>
                <a:ext uri="{FF2B5EF4-FFF2-40B4-BE49-F238E27FC236}">
                  <a16:creationId xmlns:a16="http://schemas.microsoft.com/office/drawing/2014/main" id="{4C3620E0-13AE-46D5-80C9-F36AAF9B2802}"/>
                </a:ext>
              </a:extLst>
            </p:cNvPr>
            <p:cNvSpPr>
              <a:spLocks/>
            </p:cNvSpPr>
            <p:nvPr/>
          </p:nvSpPr>
          <p:spPr bwMode="auto">
            <a:xfrm>
              <a:off x="5917" y="1580"/>
              <a:ext cx="26" cy="35"/>
            </a:xfrm>
            <a:custGeom>
              <a:avLst/>
              <a:gdLst>
                <a:gd name="T0" fmla="*/ 24 w 26"/>
                <a:gd name="T1" fmla="*/ 0 h 35"/>
                <a:gd name="T2" fmla="*/ 11 w 26"/>
                <a:gd name="T3" fmla="*/ 11 h 35"/>
                <a:gd name="T4" fmla="*/ 0 w 26"/>
                <a:gd name="T5" fmla="*/ 33 h 35"/>
                <a:gd name="T6" fmla="*/ 5 w 26"/>
                <a:gd name="T7" fmla="*/ 34 h 35"/>
                <a:gd name="T8" fmla="*/ 9 w 26"/>
                <a:gd name="T9" fmla="*/ 31 h 35"/>
                <a:gd name="T10" fmla="*/ 20 w 26"/>
                <a:gd name="T11" fmla="*/ 21 h 35"/>
                <a:gd name="T12" fmla="*/ 20 w 26"/>
                <a:gd name="T13" fmla="*/ 16 h 35"/>
                <a:gd name="T14" fmla="*/ 25 w 26"/>
                <a:gd name="T15" fmla="*/ 9 h 35"/>
                <a:gd name="T16" fmla="*/ 24 w 26"/>
                <a:gd name="T17" fmla="*/ 0 h 35"/>
                <a:gd name="T18" fmla="*/ 24 w 26"/>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5">
                  <a:moveTo>
                    <a:pt x="24" y="0"/>
                  </a:moveTo>
                  <a:lnTo>
                    <a:pt x="11" y="11"/>
                  </a:lnTo>
                  <a:lnTo>
                    <a:pt x="0" y="33"/>
                  </a:lnTo>
                  <a:lnTo>
                    <a:pt x="5" y="34"/>
                  </a:lnTo>
                  <a:lnTo>
                    <a:pt x="9" y="31"/>
                  </a:lnTo>
                  <a:lnTo>
                    <a:pt x="20" y="21"/>
                  </a:lnTo>
                  <a:lnTo>
                    <a:pt x="20" y="16"/>
                  </a:lnTo>
                  <a:lnTo>
                    <a:pt x="25" y="9"/>
                  </a:lnTo>
                  <a:lnTo>
                    <a:pt x="24" y="0"/>
                  </a:lnTo>
                  <a:lnTo>
                    <a:pt x="24" y="0"/>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3" name="Freeform 1888">
              <a:extLst>
                <a:ext uri="{FF2B5EF4-FFF2-40B4-BE49-F238E27FC236}">
                  <a16:creationId xmlns:a16="http://schemas.microsoft.com/office/drawing/2014/main" id="{935050F1-2DF9-44E0-8205-DA479154BF66}"/>
                </a:ext>
              </a:extLst>
            </p:cNvPr>
            <p:cNvSpPr>
              <a:spLocks/>
            </p:cNvSpPr>
            <p:nvPr/>
          </p:nvSpPr>
          <p:spPr bwMode="auto">
            <a:xfrm>
              <a:off x="5897" y="1538"/>
              <a:ext cx="41" cy="47"/>
            </a:xfrm>
            <a:custGeom>
              <a:avLst/>
              <a:gdLst>
                <a:gd name="T0" fmla="*/ 0 w 41"/>
                <a:gd name="T1" fmla="*/ 4 h 47"/>
                <a:gd name="T2" fmla="*/ 11 w 41"/>
                <a:gd name="T3" fmla="*/ 0 h 47"/>
                <a:gd name="T4" fmla="*/ 28 w 41"/>
                <a:gd name="T5" fmla="*/ 2 h 47"/>
                <a:gd name="T6" fmla="*/ 37 w 41"/>
                <a:gd name="T7" fmla="*/ 8 h 47"/>
                <a:gd name="T8" fmla="*/ 40 w 41"/>
                <a:gd name="T9" fmla="*/ 18 h 47"/>
                <a:gd name="T10" fmla="*/ 37 w 41"/>
                <a:gd name="T11" fmla="*/ 31 h 47"/>
                <a:gd name="T12" fmla="*/ 39 w 41"/>
                <a:gd name="T13" fmla="*/ 32 h 47"/>
                <a:gd name="T14" fmla="*/ 32 w 41"/>
                <a:gd name="T15" fmla="*/ 38 h 47"/>
                <a:gd name="T16" fmla="*/ 31 w 41"/>
                <a:gd name="T17" fmla="*/ 44 h 47"/>
                <a:gd name="T18" fmla="*/ 28 w 41"/>
                <a:gd name="T19" fmla="*/ 46 h 47"/>
                <a:gd name="T20" fmla="*/ 22 w 41"/>
                <a:gd name="T21" fmla="*/ 34 h 47"/>
                <a:gd name="T22" fmla="*/ 7 w 41"/>
                <a:gd name="T23" fmla="*/ 22 h 47"/>
                <a:gd name="T24" fmla="*/ 0 w 41"/>
                <a:gd name="T25" fmla="*/ 4 h 47"/>
                <a:gd name="T26" fmla="*/ 0 w 41"/>
                <a:gd name="T27"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47">
                  <a:moveTo>
                    <a:pt x="0" y="4"/>
                  </a:moveTo>
                  <a:lnTo>
                    <a:pt x="11" y="0"/>
                  </a:lnTo>
                  <a:lnTo>
                    <a:pt x="28" y="2"/>
                  </a:lnTo>
                  <a:lnTo>
                    <a:pt x="37" y="8"/>
                  </a:lnTo>
                  <a:lnTo>
                    <a:pt x="40" y="18"/>
                  </a:lnTo>
                  <a:lnTo>
                    <a:pt x="37" y="31"/>
                  </a:lnTo>
                  <a:lnTo>
                    <a:pt x="39" y="32"/>
                  </a:lnTo>
                  <a:lnTo>
                    <a:pt x="32" y="38"/>
                  </a:lnTo>
                  <a:lnTo>
                    <a:pt x="31" y="44"/>
                  </a:lnTo>
                  <a:lnTo>
                    <a:pt x="28" y="46"/>
                  </a:lnTo>
                  <a:lnTo>
                    <a:pt x="22" y="34"/>
                  </a:lnTo>
                  <a:lnTo>
                    <a:pt x="7" y="22"/>
                  </a:lnTo>
                  <a:lnTo>
                    <a:pt x="0" y="4"/>
                  </a:lnTo>
                  <a:lnTo>
                    <a:pt x="0" y="4"/>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 name="Freeform 1889">
              <a:extLst>
                <a:ext uri="{FF2B5EF4-FFF2-40B4-BE49-F238E27FC236}">
                  <a16:creationId xmlns:a16="http://schemas.microsoft.com/office/drawing/2014/main" id="{2418B329-80E8-46ED-8FFC-D0334ABFE18A}"/>
                </a:ext>
              </a:extLst>
            </p:cNvPr>
            <p:cNvSpPr>
              <a:spLocks/>
            </p:cNvSpPr>
            <p:nvPr/>
          </p:nvSpPr>
          <p:spPr bwMode="auto">
            <a:xfrm>
              <a:off x="5702" y="1554"/>
              <a:ext cx="163" cy="53"/>
            </a:xfrm>
            <a:custGeom>
              <a:avLst/>
              <a:gdLst>
                <a:gd name="T0" fmla="*/ 37 w 163"/>
                <a:gd name="T1" fmla="*/ 0 h 53"/>
                <a:gd name="T2" fmla="*/ 79 w 163"/>
                <a:gd name="T3" fmla="*/ 5 h 53"/>
                <a:gd name="T4" fmla="*/ 122 w 163"/>
                <a:gd name="T5" fmla="*/ 0 h 53"/>
                <a:gd name="T6" fmla="*/ 149 w 163"/>
                <a:gd name="T7" fmla="*/ 17 h 53"/>
                <a:gd name="T8" fmla="*/ 162 w 163"/>
                <a:gd name="T9" fmla="*/ 37 h 53"/>
                <a:gd name="T10" fmla="*/ 162 w 163"/>
                <a:gd name="T11" fmla="*/ 41 h 53"/>
                <a:gd name="T12" fmla="*/ 159 w 163"/>
                <a:gd name="T13" fmla="*/ 43 h 53"/>
                <a:gd name="T14" fmla="*/ 157 w 163"/>
                <a:gd name="T15" fmla="*/ 43 h 53"/>
                <a:gd name="T16" fmla="*/ 145 w 163"/>
                <a:gd name="T17" fmla="*/ 24 h 53"/>
                <a:gd name="T18" fmla="*/ 128 w 163"/>
                <a:gd name="T19" fmla="*/ 18 h 53"/>
                <a:gd name="T20" fmla="*/ 136 w 163"/>
                <a:gd name="T21" fmla="*/ 27 h 53"/>
                <a:gd name="T22" fmla="*/ 147 w 163"/>
                <a:gd name="T23" fmla="*/ 49 h 53"/>
                <a:gd name="T24" fmla="*/ 144 w 163"/>
                <a:gd name="T25" fmla="*/ 52 h 53"/>
                <a:gd name="T26" fmla="*/ 114 w 163"/>
                <a:gd name="T27" fmla="*/ 22 h 53"/>
                <a:gd name="T28" fmla="*/ 67 w 163"/>
                <a:gd name="T29" fmla="*/ 31 h 53"/>
                <a:gd name="T30" fmla="*/ 0 w 163"/>
                <a:gd name="T31" fmla="*/ 24 h 53"/>
                <a:gd name="T32" fmla="*/ 6 w 163"/>
                <a:gd name="T33" fmla="*/ 9 h 53"/>
                <a:gd name="T34" fmla="*/ 26 w 163"/>
                <a:gd name="T35" fmla="*/ 0 h 53"/>
                <a:gd name="T36" fmla="*/ 37 w 163"/>
                <a:gd name="T37" fmla="*/ 0 h 53"/>
                <a:gd name="T38" fmla="*/ 37 w 163"/>
                <a:gd name="T3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3" h="53">
                  <a:moveTo>
                    <a:pt x="37" y="0"/>
                  </a:moveTo>
                  <a:lnTo>
                    <a:pt x="79" y="5"/>
                  </a:lnTo>
                  <a:lnTo>
                    <a:pt x="122" y="0"/>
                  </a:lnTo>
                  <a:lnTo>
                    <a:pt x="149" y="17"/>
                  </a:lnTo>
                  <a:lnTo>
                    <a:pt x="162" y="37"/>
                  </a:lnTo>
                  <a:lnTo>
                    <a:pt x="162" y="41"/>
                  </a:lnTo>
                  <a:lnTo>
                    <a:pt x="159" y="43"/>
                  </a:lnTo>
                  <a:lnTo>
                    <a:pt x="157" y="43"/>
                  </a:lnTo>
                  <a:lnTo>
                    <a:pt x="145" y="24"/>
                  </a:lnTo>
                  <a:lnTo>
                    <a:pt x="128" y="18"/>
                  </a:lnTo>
                  <a:lnTo>
                    <a:pt x="136" y="27"/>
                  </a:lnTo>
                  <a:lnTo>
                    <a:pt x="147" y="49"/>
                  </a:lnTo>
                  <a:lnTo>
                    <a:pt x="144" y="52"/>
                  </a:lnTo>
                  <a:lnTo>
                    <a:pt x="114" y="22"/>
                  </a:lnTo>
                  <a:lnTo>
                    <a:pt x="67" y="31"/>
                  </a:lnTo>
                  <a:lnTo>
                    <a:pt x="0" y="24"/>
                  </a:lnTo>
                  <a:lnTo>
                    <a:pt x="6" y="9"/>
                  </a:lnTo>
                  <a:lnTo>
                    <a:pt x="26" y="0"/>
                  </a:lnTo>
                  <a:lnTo>
                    <a:pt x="37" y="0"/>
                  </a:lnTo>
                  <a:lnTo>
                    <a:pt x="37" y="0"/>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 name="Freeform 1890">
              <a:extLst>
                <a:ext uri="{FF2B5EF4-FFF2-40B4-BE49-F238E27FC236}">
                  <a16:creationId xmlns:a16="http://schemas.microsoft.com/office/drawing/2014/main" id="{E8F6DDB9-49EB-47E0-93BE-C040D2FB50F5}"/>
                </a:ext>
              </a:extLst>
            </p:cNvPr>
            <p:cNvSpPr>
              <a:spLocks/>
            </p:cNvSpPr>
            <p:nvPr/>
          </p:nvSpPr>
          <p:spPr bwMode="auto">
            <a:xfrm>
              <a:off x="5745" y="1434"/>
              <a:ext cx="33" cy="109"/>
            </a:xfrm>
            <a:custGeom>
              <a:avLst/>
              <a:gdLst>
                <a:gd name="T0" fmla="*/ 21 w 33"/>
                <a:gd name="T1" fmla="*/ 0 h 109"/>
                <a:gd name="T2" fmla="*/ 24 w 33"/>
                <a:gd name="T3" fmla="*/ 1 h 109"/>
                <a:gd name="T4" fmla="*/ 24 w 33"/>
                <a:gd name="T5" fmla="*/ 9 h 109"/>
                <a:gd name="T6" fmla="*/ 15 w 33"/>
                <a:gd name="T7" fmla="*/ 21 h 109"/>
                <a:gd name="T8" fmla="*/ 31 w 33"/>
                <a:gd name="T9" fmla="*/ 63 h 109"/>
                <a:gd name="T10" fmla="*/ 32 w 33"/>
                <a:gd name="T11" fmla="*/ 89 h 109"/>
                <a:gd name="T12" fmla="*/ 21 w 33"/>
                <a:gd name="T13" fmla="*/ 108 h 109"/>
                <a:gd name="T14" fmla="*/ 3 w 33"/>
                <a:gd name="T15" fmla="*/ 96 h 109"/>
                <a:gd name="T16" fmla="*/ 0 w 33"/>
                <a:gd name="T17" fmla="*/ 52 h 109"/>
                <a:gd name="T18" fmla="*/ 12 w 33"/>
                <a:gd name="T19" fmla="*/ 22 h 109"/>
                <a:gd name="T20" fmla="*/ 6 w 33"/>
                <a:gd name="T21" fmla="*/ 1 h 109"/>
                <a:gd name="T22" fmla="*/ 21 w 33"/>
                <a:gd name="T23" fmla="*/ 0 h 109"/>
                <a:gd name="T24" fmla="*/ 21 w 33"/>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09">
                  <a:moveTo>
                    <a:pt x="21" y="0"/>
                  </a:moveTo>
                  <a:lnTo>
                    <a:pt x="24" y="1"/>
                  </a:lnTo>
                  <a:lnTo>
                    <a:pt x="24" y="9"/>
                  </a:lnTo>
                  <a:lnTo>
                    <a:pt x="15" y="21"/>
                  </a:lnTo>
                  <a:lnTo>
                    <a:pt x="31" y="63"/>
                  </a:lnTo>
                  <a:lnTo>
                    <a:pt x="32" y="89"/>
                  </a:lnTo>
                  <a:lnTo>
                    <a:pt x="21" y="108"/>
                  </a:lnTo>
                  <a:lnTo>
                    <a:pt x="3" y="96"/>
                  </a:lnTo>
                  <a:lnTo>
                    <a:pt x="0" y="52"/>
                  </a:lnTo>
                  <a:lnTo>
                    <a:pt x="12" y="22"/>
                  </a:lnTo>
                  <a:lnTo>
                    <a:pt x="6" y="1"/>
                  </a:lnTo>
                  <a:lnTo>
                    <a:pt x="21" y="0"/>
                  </a:lnTo>
                  <a:lnTo>
                    <a:pt x="21" y="0"/>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 name="Freeform 1891">
              <a:extLst>
                <a:ext uri="{FF2B5EF4-FFF2-40B4-BE49-F238E27FC236}">
                  <a16:creationId xmlns:a16="http://schemas.microsoft.com/office/drawing/2014/main" id="{1AF9C4E5-CF96-41D4-8714-C827562AA524}"/>
                </a:ext>
              </a:extLst>
            </p:cNvPr>
            <p:cNvSpPr>
              <a:spLocks/>
            </p:cNvSpPr>
            <p:nvPr/>
          </p:nvSpPr>
          <p:spPr bwMode="auto">
            <a:xfrm>
              <a:off x="5701" y="1303"/>
              <a:ext cx="103" cy="133"/>
            </a:xfrm>
            <a:custGeom>
              <a:avLst/>
              <a:gdLst>
                <a:gd name="T0" fmla="*/ 0 w 103"/>
                <a:gd name="T1" fmla="*/ 39 h 133"/>
                <a:gd name="T2" fmla="*/ 2 w 103"/>
                <a:gd name="T3" fmla="*/ 37 h 133"/>
                <a:gd name="T4" fmla="*/ 57 w 103"/>
                <a:gd name="T5" fmla="*/ 0 h 133"/>
                <a:gd name="T6" fmla="*/ 85 w 103"/>
                <a:gd name="T7" fmla="*/ 0 h 133"/>
                <a:gd name="T8" fmla="*/ 102 w 103"/>
                <a:gd name="T9" fmla="*/ 25 h 133"/>
                <a:gd name="T10" fmla="*/ 99 w 103"/>
                <a:gd name="T11" fmla="*/ 59 h 133"/>
                <a:gd name="T12" fmla="*/ 98 w 103"/>
                <a:gd name="T13" fmla="*/ 73 h 133"/>
                <a:gd name="T14" fmla="*/ 91 w 103"/>
                <a:gd name="T15" fmla="*/ 103 h 133"/>
                <a:gd name="T16" fmla="*/ 86 w 103"/>
                <a:gd name="T17" fmla="*/ 110 h 133"/>
                <a:gd name="T18" fmla="*/ 72 w 103"/>
                <a:gd name="T19" fmla="*/ 126 h 133"/>
                <a:gd name="T20" fmla="*/ 58 w 103"/>
                <a:gd name="T21" fmla="*/ 132 h 133"/>
                <a:gd name="T22" fmla="*/ 31 w 103"/>
                <a:gd name="T23" fmla="*/ 114 h 133"/>
                <a:gd name="T24" fmla="*/ 17 w 103"/>
                <a:gd name="T25" fmla="*/ 80 h 133"/>
                <a:gd name="T26" fmla="*/ 9 w 103"/>
                <a:gd name="T27" fmla="*/ 77 h 133"/>
                <a:gd name="T28" fmla="*/ 0 w 103"/>
                <a:gd name="T29" fmla="*/ 58 h 133"/>
                <a:gd name="T30" fmla="*/ 0 w 103"/>
                <a:gd name="T31" fmla="*/ 39 h 133"/>
                <a:gd name="T32" fmla="*/ 0 w 103"/>
                <a:gd name="T33" fmla="*/ 3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 h="133">
                  <a:moveTo>
                    <a:pt x="0" y="39"/>
                  </a:moveTo>
                  <a:lnTo>
                    <a:pt x="2" y="37"/>
                  </a:lnTo>
                  <a:lnTo>
                    <a:pt x="57" y="0"/>
                  </a:lnTo>
                  <a:lnTo>
                    <a:pt x="85" y="0"/>
                  </a:lnTo>
                  <a:lnTo>
                    <a:pt x="102" y="25"/>
                  </a:lnTo>
                  <a:lnTo>
                    <a:pt x="99" y="59"/>
                  </a:lnTo>
                  <a:lnTo>
                    <a:pt x="98" y="73"/>
                  </a:lnTo>
                  <a:lnTo>
                    <a:pt x="91" y="103"/>
                  </a:lnTo>
                  <a:lnTo>
                    <a:pt x="86" y="110"/>
                  </a:lnTo>
                  <a:lnTo>
                    <a:pt x="72" y="126"/>
                  </a:lnTo>
                  <a:lnTo>
                    <a:pt x="58" y="132"/>
                  </a:lnTo>
                  <a:lnTo>
                    <a:pt x="31" y="114"/>
                  </a:lnTo>
                  <a:lnTo>
                    <a:pt x="17" y="80"/>
                  </a:lnTo>
                  <a:lnTo>
                    <a:pt x="9" y="77"/>
                  </a:lnTo>
                  <a:lnTo>
                    <a:pt x="0" y="58"/>
                  </a:lnTo>
                  <a:lnTo>
                    <a:pt x="0" y="39"/>
                  </a:lnTo>
                  <a:lnTo>
                    <a:pt x="0" y="39"/>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7" name="Freeform 1892">
              <a:extLst>
                <a:ext uri="{FF2B5EF4-FFF2-40B4-BE49-F238E27FC236}">
                  <a16:creationId xmlns:a16="http://schemas.microsoft.com/office/drawing/2014/main" id="{07455247-9900-46C1-AAEC-FAE2EB3FD23F}"/>
                </a:ext>
              </a:extLst>
            </p:cNvPr>
            <p:cNvSpPr>
              <a:spLocks/>
            </p:cNvSpPr>
            <p:nvPr/>
          </p:nvSpPr>
          <p:spPr bwMode="auto">
            <a:xfrm>
              <a:off x="5750" y="1278"/>
              <a:ext cx="58" cy="72"/>
            </a:xfrm>
            <a:custGeom>
              <a:avLst/>
              <a:gdLst>
                <a:gd name="T0" fmla="*/ 27 w 58"/>
                <a:gd name="T1" fmla="*/ 33 h 72"/>
                <a:gd name="T2" fmla="*/ 33 w 58"/>
                <a:gd name="T3" fmla="*/ 25 h 72"/>
                <a:gd name="T4" fmla="*/ 45 w 58"/>
                <a:gd name="T5" fmla="*/ 38 h 72"/>
                <a:gd name="T6" fmla="*/ 50 w 58"/>
                <a:gd name="T7" fmla="*/ 51 h 72"/>
                <a:gd name="T8" fmla="*/ 50 w 58"/>
                <a:gd name="T9" fmla="*/ 71 h 72"/>
                <a:gd name="T10" fmla="*/ 57 w 58"/>
                <a:gd name="T11" fmla="*/ 61 h 72"/>
                <a:gd name="T12" fmla="*/ 57 w 58"/>
                <a:gd name="T13" fmla="*/ 45 h 72"/>
                <a:gd name="T14" fmla="*/ 43 w 58"/>
                <a:gd name="T15" fmla="*/ 22 h 72"/>
                <a:gd name="T16" fmla="*/ 35 w 58"/>
                <a:gd name="T17" fmla="*/ 14 h 72"/>
                <a:gd name="T18" fmla="*/ 23 w 58"/>
                <a:gd name="T19" fmla="*/ 7 h 72"/>
                <a:gd name="T20" fmla="*/ 8 w 58"/>
                <a:gd name="T21" fmla="*/ 0 h 72"/>
                <a:gd name="T22" fmla="*/ 0 w 58"/>
                <a:gd name="T23" fmla="*/ 12 h 72"/>
                <a:gd name="T24" fmla="*/ 27 w 58"/>
                <a:gd name="T25" fmla="*/ 33 h 72"/>
                <a:gd name="T26" fmla="*/ 27 w 58"/>
                <a:gd name="T27"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72">
                  <a:moveTo>
                    <a:pt x="27" y="33"/>
                  </a:moveTo>
                  <a:lnTo>
                    <a:pt x="33" y="25"/>
                  </a:lnTo>
                  <a:lnTo>
                    <a:pt x="45" y="38"/>
                  </a:lnTo>
                  <a:lnTo>
                    <a:pt x="50" y="51"/>
                  </a:lnTo>
                  <a:lnTo>
                    <a:pt x="50" y="71"/>
                  </a:lnTo>
                  <a:lnTo>
                    <a:pt x="57" y="61"/>
                  </a:lnTo>
                  <a:lnTo>
                    <a:pt x="57" y="45"/>
                  </a:lnTo>
                  <a:lnTo>
                    <a:pt x="43" y="22"/>
                  </a:lnTo>
                  <a:lnTo>
                    <a:pt x="35" y="14"/>
                  </a:lnTo>
                  <a:lnTo>
                    <a:pt x="23" y="7"/>
                  </a:lnTo>
                  <a:lnTo>
                    <a:pt x="8" y="0"/>
                  </a:lnTo>
                  <a:lnTo>
                    <a:pt x="0" y="12"/>
                  </a:lnTo>
                  <a:lnTo>
                    <a:pt x="27" y="33"/>
                  </a:lnTo>
                  <a:lnTo>
                    <a:pt x="27" y="33"/>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8" name="Freeform 1893">
              <a:extLst>
                <a:ext uri="{FF2B5EF4-FFF2-40B4-BE49-F238E27FC236}">
                  <a16:creationId xmlns:a16="http://schemas.microsoft.com/office/drawing/2014/main" id="{BB99622E-7987-4AF9-9111-8F22DA9C44FF}"/>
                </a:ext>
              </a:extLst>
            </p:cNvPr>
            <p:cNvSpPr>
              <a:spLocks/>
            </p:cNvSpPr>
            <p:nvPr/>
          </p:nvSpPr>
          <p:spPr bwMode="auto">
            <a:xfrm>
              <a:off x="5617" y="1599"/>
              <a:ext cx="51" cy="53"/>
            </a:xfrm>
            <a:custGeom>
              <a:avLst/>
              <a:gdLst>
                <a:gd name="T0" fmla="*/ 17 w 51"/>
                <a:gd name="T1" fmla="*/ 52 h 53"/>
                <a:gd name="T2" fmla="*/ 45 w 51"/>
                <a:gd name="T3" fmla="*/ 51 h 53"/>
                <a:gd name="T4" fmla="*/ 50 w 51"/>
                <a:gd name="T5" fmla="*/ 48 h 53"/>
                <a:gd name="T6" fmla="*/ 50 w 51"/>
                <a:gd name="T7" fmla="*/ 44 h 53"/>
                <a:gd name="T8" fmla="*/ 47 w 51"/>
                <a:gd name="T9" fmla="*/ 39 h 53"/>
                <a:gd name="T10" fmla="*/ 50 w 51"/>
                <a:gd name="T11" fmla="*/ 35 h 53"/>
                <a:gd name="T12" fmla="*/ 48 w 51"/>
                <a:gd name="T13" fmla="*/ 31 h 53"/>
                <a:gd name="T14" fmla="*/ 47 w 51"/>
                <a:gd name="T15" fmla="*/ 30 h 53"/>
                <a:gd name="T16" fmla="*/ 50 w 51"/>
                <a:gd name="T17" fmla="*/ 25 h 53"/>
                <a:gd name="T18" fmla="*/ 45 w 51"/>
                <a:gd name="T19" fmla="*/ 7 h 53"/>
                <a:gd name="T20" fmla="*/ 24 w 51"/>
                <a:gd name="T21" fmla="*/ 0 h 53"/>
                <a:gd name="T22" fmla="*/ 8 w 51"/>
                <a:gd name="T23" fmla="*/ 0 h 53"/>
                <a:gd name="T24" fmla="*/ 5 w 51"/>
                <a:gd name="T25" fmla="*/ 3 h 53"/>
                <a:gd name="T26" fmla="*/ 0 w 51"/>
                <a:gd name="T27" fmla="*/ 10 h 53"/>
                <a:gd name="T28" fmla="*/ 17 w 51"/>
                <a:gd name="T29" fmla="*/ 52 h 53"/>
                <a:gd name="T30" fmla="*/ 17 w 51"/>
                <a:gd name="T31" fmla="*/ 5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3">
                  <a:moveTo>
                    <a:pt x="17" y="52"/>
                  </a:moveTo>
                  <a:lnTo>
                    <a:pt x="45" y="51"/>
                  </a:lnTo>
                  <a:lnTo>
                    <a:pt x="50" y="48"/>
                  </a:lnTo>
                  <a:lnTo>
                    <a:pt x="50" y="44"/>
                  </a:lnTo>
                  <a:lnTo>
                    <a:pt x="47" y="39"/>
                  </a:lnTo>
                  <a:lnTo>
                    <a:pt x="50" y="35"/>
                  </a:lnTo>
                  <a:lnTo>
                    <a:pt x="48" y="31"/>
                  </a:lnTo>
                  <a:lnTo>
                    <a:pt x="47" y="30"/>
                  </a:lnTo>
                  <a:lnTo>
                    <a:pt x="50" y="25"/>
                  </a:lnTo>
                  <a:lnTo>
                    <a:pt x="45" y="7"/>
                  </a:lnTo>
                  <a:lnTo>
                    <a:pt x="24" y="0"/>
                  </a:lnTo>
                  <a:lnTo>
                    <a:pt x="8" y="0"/>
                  </a:lnTo>
                  <a:lnTo>
                    <a:pt x="5" y="3"/>
                  </a:lnTo>
                  <a:lnTo>
                    <a:pt x="0" y="10"/>
                  </a:lnTo>
                  <a:lnTo>
                    <a:pt x="17" y="52"/>
                  </a:lnTo>
                  <a:lnTo>
                    <a:pt x="17" y="52"/>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9" name="Freeform 1894">
              <a:extLst>
                <a:ext uri="{FF2B5EF4-FFF2-40B4-BE49-F238E27FC236}">
                  <a16:creationId xmlns:a16="http://schemas.microsoft.com/office/drawing/2014/main" id="{38412DB3-22B1-4096-BC52-B8B684727E0A}"/>
                </a:ext>
              </a:extLst>
            </p:cNvPr>
            <p:cNvSpPr>
              <a:spLocks/>
            </p:cNvSpPr>
            <p:nvPr/>
          </p:nvSpPr>
          <p:spPr bwMode="auto">
            <a:xfrm>
              <a:off x="5679" y="1627"/>
              <a:ext cx="15" cy="9"/>
            </a:xfrm>
            <a:custGeom>
              <a:avLst/>
              <a:gdLst>
                <a:gd name="T0" fmla="*/ 14 w 15"/>
                <a:gd name="T1" fmla="*/ 8 h 9"/>
                <a:gd name="T2" fmla="*/ 0 w 15"/>
                <a:gd name="T3" fmla="*/ 4 h 9"/>
                <a:gd name="T4" fmla="*/ 2 w 15"/>
                <a:gd name="T5" fmla="*/ 0 h 9"/>
                <a:gd name="T6" fmla="*/ 12 w 15"/>
                <a:gd name="T7" fmla="*/ 6 h 9"/>
                <a:gd name="T8" fmla="*/ 14 w 15"/>
                <a:gd name="T9" fmla="*/ 8 h 9"/>
                <a:gd name="T10" fmla="*/ 14 w 15"/>
                <a:gd name="T11" fmla="*/ 8 h 9"/>
              </a:gdLst>
              <a:ahLst/>
              <a:cxnLst>
                <a:cxn ang="0">
                  <a:pos x="T0" y="T1"/>
                </a:cxn>
                <a:cxn ang="0">
                  <a:pos x="T2" y="T3"/>
                </a:cxn>
                <a:cxn ang="0">
                  <a:pos x="T4" y="T5"/>
                </a:cxn>
                <a:cxn ang="0">
                  <a:pos x="T6" y="T7"/>
                </a:cxn>
                <a:cxn ang="0">
                  <a:pos x="T8" y="T9"/>
                </a:cxn>
                <a:cxn ang="0">
                  <a:pos x="T10" y="T11"/>
                </a:cxn>
              </a:cxnLst>
              <a:rect l="0" t="0" r="r" b="b"/>
              <a:pathLst>
                <a:path w="15" h="9">
                  <a:moveTo>
                    <a:pt x="14" y="8"/>
                  </a:moveTo>
                  <a:lnTo>
                    <a:pt x="0" y="4"/>
                  </a:lnTo>
                  <a:lnTo>
                    <a:pt x="2" y="0"/>
                  </a:lnTo>
                  <a:lnTo>
                    <a:pt x="12" y="6"/>
                  </a:lnTo>
                  <a:lnTo>
                    <a:pt x="14" y="8"/>
                  </a:lnTo>
                  <a:lnTo>
                    <a:pt x="14" y="8"/>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0" name="Freeform 1895">
              <a:extLst>
                <a:ext uri="{FF2B5EF4-FFF2-40B4-BE49-F238E27FC236}">
                  <a16:creationId xmlns:a16="http://schemas.microsoft.com/office/drawing/2014/main" id="{B35195D6-6E05-43AC-AB1F-50EE05640FE5}"/>
                </a:ext>
              </a:extLst>
            </p:cNvPr>
            <p:cNvSpPr>
              <a:spLocks/>
            </p:cNvSpPr>
            <p:nvPr/>
          </p:nvSpPr>
          <p:spPr bwMode="auto">
            <a:xfrm>
              <a:off x="5549" y="1611"/>
              <a:ext cx="46" cy="15"/>
            </a:xfrm>
            <a:custGeom>
              <a:avLst/>
              <a:gdLst>
                <a:gd name="T0" fmla="*/ 0 w 46"/>
                <a:gd name="T1" fmla="*/ 14 h 15"/>
                <a:gd name="T2" fmla="*/ 38 w 46"/>
                <a:gd name="T3" fmla="*/ 14 h 15"/>
                <a:gd name="T4" fmla="*/ 45 w 46"/>
                <a:gd name="T5" fmla="*/ 13 h 15"/>
                <a:gd name="T6" fmla="*/ 41 w 46"/>
                <a:gd name="T7" fmla="*/ 8 h 15"/>
                <a:gd name="T8" fmla="*/ 30 w 46"/>
                <a:gd name="T9" fmla="*/ 0 h 15"/>
                <a:gd name="T10" fmla="*/ 18 w 46"/>
                <a:gd name="T11" fmla="*/ 0 h 15"/>
                <a:gd name="T12" fmla="*/ 0 w 46"/>
                <a:gd name="T13" fmla="*/ 14 h 15"/>
                <a:gd name="T14" fmla="*/ 0 w 46"/>
                <a:gd name="T15" fmla="*/ 14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5">
                  <a:moveTo>
                    <a:pt x="0" y="14"/>
                  </a:moveTo>
                  <a:lnTo>
                    <a:pt x="38" y="14"/>
                  </a:lnTo>
                  <a:lnTo>
                    <a:pt x="45" y="13"/>
                  </a:lnTo>
                  <a:lnTo>
                    <a:pt x="41" y="8"/>
                  </a:lnTo>
                  <a:lnTo>
                    <a:pt x="30" y="0"/>
                  </a:lnTo>
                  <a:lnTo>
                    <a:pt x="18" y="0"/>
                  </a:lnTo>
                  <a:lnTo>
                    <a:pt x="0" y="14"/>
                  </a:lnTo>
                  <a:lnTo>
                    <a:pt x="0" y="14"/>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1" name="Freeform 1896">
              <a:extLst>
                <a:ext uri="{FF2B5EF4-FFF2-40B4-BE49-F238E27FC236}">
                  <a16:creationId xmlns:a16="http://schemas.microsoft.com/office/drawing/2014/main" id="{F5735FF2-5D0D-421C-9150-37BE587A0FAC}"/>
                </a:ext>
              </a:extLst>
            </p:cNvPr>
            <p:cNvSpPr>
              <a:spLocks/>
            </p:cNvSpPr>
            <p:nvPr/>
          </p:nvSpPr>
          <p:spPr bwMode="auto">
            <a:xfrm>
              <a:off x="5522" y="1476"/>
              <a:ext cx="46" cy="150"/>
            </a:xfrm>
            <a:custGeom>
              <a:avLst/>
              <a:gdLst>
                <a:gd name="T0" fmla="*/ 23 w 46"/>
                <a:gd name="T1" fmla="*/ 24 h 150"/>
                <a:gd name="T2" fmla="*/ 30 w 46"/>
                <a:gd name="T3" fmla="*/ 59 h 150"/>
                <a:gd name="T4" fmla="*/ 45 w 46"/>
                <a:gd name="T5" fmla="*/ 127 h 150"/>
                <a:gd name="T6" fmla="*/ 40 w 46"/>
                <a:gd name="T7" fmla="*/ 140 h 150"/>
                <a:gd name="T8" fmla="*/ 27 w 46"/>
                <a:gd name="T9" fmla="*/ 149 h 150"/>
                <a:gd name="T10" fmla="*/ 8 w 46"/>
                <a:gd name="T11" fmla="*/ 43 h 150"/>
                <a:gd name="T12" fmla="*/ 0 w 46"/>
                <a:gd name="T13" fmla="*/ 32 h 150"/>
                <a:gd name="T14" fmla="*/ 8 w 46"/>
                <a:gd name="T15" fmla="*/ 5 h 150"/>
                <a:gd name="T16" fmla="*/ 13 w 46"/>
                <a:gd name="T17" fmla="*/ 0 h 150"/>
                <a:gd name="T18" fmla="*/ 23 w 46"/>
                <a:gd name="T19" fmla="*/ 24 h 150"/>
                <a:gd name="T20" fmla="*/ 23 w 46"/>
                <a:gd name="T21" fmla="*/ 2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50">
                  <a:moveTo>
                    <a:pt x="23" y="24"/>
                  </a:moveTo>
                  <a:lnTo>
                    <a:pt x="30" y="59"/>
                  </a:lnTo>
                  <a:lnTo>
                    <a:pt x="45" y="127"/>
                  </a:lnTo>
                  <a:lnTo>
                    <a:pt x="40" y="140"/>
                  </a:lnTo>
                  <a:lnTo>
                    <a:pt x="27" y="149"/>
                  </a:lnTo>
                  <a:lnTo>
                    <a:pt x="8" y="43"/>
                  </a:lnTo>
                  <a:lnTo>
                    <a:pt x="0" y="32"/>
                  </a:lnTo>
                  <a:lnTo>
                    <a:pt x="8" y="5"/>
                  </a:lnTo>
                  <a:lnTo>
                    <a:pt x="13" y="0"/>
                  </a:lnTo>
                  <a:lnTo>
                    <a:pt x="23" y="24"/>
                  </a:lnTo>
                  <a:lnTo>
                    <a:pt x="23" y="24"/>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 name="Freeform 1897">
              <a:extLst>
                <a:ext uri="{FF2B5EF4-FFF2-40B4-BE49-F238E27FC236}">
                  <a16:creationId xmlns:a16="http://schemas.microsoft.com/office/drawing/2014/main" id="{787110D1-E7CC-4201-BBA6-0A020621D85F}"/>
                </a:ext>
              </a:extLst>
            </p:cNvPr>
            <p:cNvSpPr>
              <a:spLocks/>
            </p:cNvSpPr>
            <p:nvPr/>
          </p:nvSpPr>
          <p:spPr bwMode="auto">
            <a:xfrm>
              <a:off x="5515" y="1313"/>
              <a:ext cx="117" cy="85"/>
            </a:xfrm>
            <a:custGeom>
              <a:avLst/>
              <a:gdLst>
                <a:gd name="T0" fmla="*/ 99 w 117"/>
                <a:gd name="T1" fmla="*/ 84 h 85"/>
                <a:gd name="T2" fmla="*/ 109 w 117"/>
                <a:gd name="T3" fmla="*/ 84 h 85"/>
                <a:gd name="T4" fmla="*/ 113 w 117"/>
                <a:gd name="T5" fmla="*/ 74 h 85"/>
                <a:gd name="T6" fmla="*/ 116 w 117"/>
                <a:gd name="T7" fmla="*/ 56 h 85"/>
                <a:gd name="T8" fmla="*/ 90 w 117"/>
                <a:gd name="T9" fmla="*/ 34 h 85"/>
                <a:gd name="T10" fmla="*/ 41 w 117"/>
                <a:gd name="T11" fmla="*/ 0 h 85"/>
                <a:gd name="T12" fmla="*/ 15 w 117"/>
                <a:gd name="T13" fmla="*/ 4 h 85"/>
                <a:gd name="T14" fmla="*/ 0 w 117"/>
                <a:gd name="T15" fmla="*/ 24 h 85"/>
                <a:gd name="T16" fmla="*/ 101 w 117"/>
                <a:gd name="T17" fmla="*/ 79 h 85"/>
                <a:gd name="T18" fmla="*/ 99 w 117"/>
                <a:gd name="T19" fmla="*/ 84 h 85"/>
                <a:gd name="T20" fmla="*/ 99 w 117"/>
                <a:gd name="T21" fmla="*/ 8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85">
                  <a:moveTo>
                    <a:pt x="99" y="84"/>
                  </a:moveTo>
                  <a:lnTo>
                    <a:pt x="109" y="84"/>
                  </a:lnTo>
                  <a:lnTo>
                    <a:pt x="113" y="74"/>
                  </a:lnTo>
                  <a:lnTo>
                    <a:pt x="116" y="56"/>
                  </a:lnTo>
                  <a:lnTo>
                    <a:pt x="90" y="34"/>
                  </a:lnTo>
                  <a:lnTo>
                    <a:pt x="41" y="0"/>
                  </a:lnTo>
                  <a:lnTo>
                    <a:pt x="15" y="4"/>
                  </a:lnTo>
                  <a:lnTo>
                    <a:pt x="0" y="24"/>
                  </a:lnTo>
                  <a:lnTo>
                    <a:pt x="101" y="79"/>
                  </a:lnTo>
                  <a:lnTo>
                    <a:pt x="99" y="84"/>
                  </a:lnTo>
                  <a:lnTo>
                    <a:pt x="99" y="84"/>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 name="Freeform 1898">
              <a:extLst>
                <a:ext uri="{FF2B5EF4-FFF2-40B4-BE49-F238E27FC236}">
                  <a16:creationId xmlns:a16="http://schemas.microsoft.com/office/drawing/2014/main" id="{22B7D04C-0815-4B5D-9409-D4FF785E235F}"/>
                </a:ext>
              </a:extLst>
            </p:cNvPr>
            <p:cNvSpPr>
              <a:spLocks/>
            </p:cNvSpPr>
            <p:nvPr/>
          </p:nvSpPr>
          <p:spPr bwMode="auto">
            <a:xfrm>
              <a:off x="5549" y="1385"/>
              <a:ext cx="69" cy="83"/>
            </a:xfrm>
            <a:custGeom>
              <a:avLst/>
              <a:gdLst>
                <a:gd name="T0" fmla="*/ 38 w 69"/>
                <a:gd name="T1" fmla="*/ 80 h 83"/>
                <a:gd name="T2" fmla="*/ 41 w 69"/>
                <a:gd name="T3" fmla="*/ 73 h 83"/>
                <a:gd name="T4" fmla="*/ 45 w 69"/>
                <a:gd name="T5" fmla="*/ 70 h 83"/>
                <a:gd name="T6" fmla="*/ 47 w 69"/>
                <a:gd name="T7" fmla="*/ 66 h 83"/>
                <a:gd name="T8" fmla="*/ 50 w 69"/>
                <a:gd name="T9" fmla="*/ 65 h 83"/>
                <a:gd name="T10" fmla="*/ 55 w 69"/>
                <a:gd name="T11" fmla="*/ 54 h 83"/>
                <a:gd name="T12" fmla="*/ 63 w 69"/>
                <a:gd name="T13" fmla="*/ 56 h 83"/>
                <a:gd name="T14" fmla="*/ 65 w 69"/>
                <a:gd name="T15" fmla="*/ 54 h 83"/>
                <a:gd name="T16" fmla="*/ 67 w 69"/>
                <a:gd name="T17" fmla="*/ 51 h 83"/>
                <a:gd name="T18" fmla="*/ 60 w 69"/>
                <a:gd name="T19" fmla="*/ 35 h 83"/>
                <a:gd name="T20" fmla="*/ 65 w 69"/>
                <a:gd name="T21" fmla="*/ 24 h 83"/>
                <a:gd name="T22" fmla="*/ 68 w 69"/>
                <a:gd name="T23" fmla="*/ 7 h 83"/>
                <a:gd name="T24" fmla="*/ 41 w 69"/>
                <a:gd name="T25" fmla="*/ 0 h 83"/>
                <a:gd name="T26" fmla="*/ 0 w 69"/>
                <a:gd name="T27" fmla="*/ 67 h 83"/>
                <a:gd name="T28" fmla="*/ 26 w 69"/>
                <a:gd name="T29" fmla="*/ 82 h 83"/>
                <a:gd name="T30" fmla="*/ 38 w 69"/>
                <a:gd name="T31" fmla="*/ 80 h 83"/>
                <a:gd name="T32" fmla="*/ 38 w 69"/>
                <a:gd name="T33" fmla="*/ 8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83">
                  <a:moveTo>
                    <a:pt x="38" y="80"/>
                  </a:moveTo>
                  <a:lnTo>
                    <a:pt x="41" y="73"/>
                  </a:lnTo>
                  <a:lnTo>
                    <a:pt x="45" y="70"/>
                  </a:lnTo>
                  <a:lnTo>
                    <a:pt x="47" y="66"/>
                  </a:lnTo>
                  <a:lnTo>
                    <a:pt x="50" y="65"/>
                  </a:lnTo>
                  <a:lnTo>
                    <a:pt x="55" y="54"/>
                  </a:lnTo>
                  <a:lnTo>
                    <a:pt x="63" y="56"/>
                  </a:lnTo>
                  <a:lnTo>
                    <a:pt x="65" y="54"/>
                  </a:lnTo>
                  <a:lnTo>
                    <a:pt x="67" y="51"/>
                  </a:lnTo>
                  <a:lnTo>
                    <a:pt x="60" y="35"/>
                  </a:lnTo>
                  <a:lnTo>
                    <a:pt x="65" y="24"/>
                  </a:lnTo>
                  <a:lnTo>
                    <a:pt x="68" y="7"/>
                  </a:lnTo>
                  <a:lnTo>
                    <a:pt x="41" y="0"/>
                  </a:lnTo>
                  <a:lnTo>
                    <a:pt x="0" y="67"/>
                  </a:lnTo>
                  <a:lnTo>
                    <a:pt x="26" y="82"/>
                  </a:lnTo>
                  <a:lnTo>
                    <a:pt x="38" y="80"/>
                  </a:lnTo>
                  <a:lnTo>
                    <a:pt x="38" y="80"/>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 name="Freeform 1899">
              <a:extLst>
                <a:ext uri="{FF2B5EF4-FFF2-40B4-BE49-F238E27FC236}">
                  <a16:creationId xmlns:a16="http://schemas.microsoft.com/office/drawing/2014/main" id="{7D2F0E42-590D-457E-A3CE-DBDD4F3BDD77}"/>
                </a:ext>
              </a:extLst>
            </p:cNvPr>
            <p:cNvSpPr>
              <a:spLocks/>
            </p:cNvSpPr>
            <p:nvPr/>
          </p:nvSpPr>
          <p:spPr bwMode="auto">
            <a:xfrm>
              <a:off x="5570" y="1451"/>
              <a:ext cx="28" cy="15"/>
            </a:xfrm>
            <a:custGeom>
              <a:avLst/>
              <a:gdLst>
                <a:gd name="T0" fmla="*/ 27 w 28"/>
                <a:gd name="T1" fmla="*/ 0 h 15"/>
                <a:gd name="T2" fmla="*/ 21 w 28"/>
                <a:gd name="T3" fmla="*/ 1 h 15"/>
                <a:gd name="T4" fmla="*/ 13 w 28"/>
                <a:gd name="T5" fmla="*/ 7 h 15"/>
                <a:gd name="T6" fmla="*/ 0 w 28"/>
                <a:gd name="T7" fmla="*/ 9 h 15"/>
                <a:gd name="T8" fmla="*/ 7 w 28"/>
                <a:gd name="T9" fmla="*/ 14 h 15"/>
                <a:gd name="T10" fmla="*/ 22 w 28"/>
                <a:gd name="T11" fmla="*/ 2 h 15"/>
                <a:gd name="T12" fmla="*/ 27 w 28"/>
                <a:gd name="T13" fmla="*/ 0 h 15"/>
                <a:gd name="T14" fmla="*/ 27 w 2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5">
                  <a:moveTo>
                    <a:pt x="27" y="0"/>
                  </a:moveTo>
                  <a:lnTo>
                    <a:pt x="21" y="1"/>
                  </a:lnTo>
                  <a:lnTo>
                    <a:pt x="13" y="7"/>
                  </a:lnTo>
                  <a:lnTo>
                    <a:pt x="0" y="9"/>
                  </a:lnTo>
                  <a:lnTo>
                    <a:pt x="7" y="14"/>
                  </a:lnTo>
                  <a:lnTo>
                    <a:pt x="22" y="2"/>
                  </a:lnTo>
                  <a:lnTo>
                    <a:pt x="27" y="0"/>
                  </a:lnTo>
                  <a:lnTo>
                    <a:pt x="27"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5" name="Freeform 1900">
              <a:extLst>
                <a:ext uri="{FF2B5EF4-FFF2-40B4-BE49-F238E27FC236}">
                  <a16:creationId xmlns:a16="http://schemas.microsoft.com/office/drawing/2014/main" id="{FC32802C-891F-4CAD-AF5B-04A221B35AF3}"/>
                </a:ext>
              </a:extLst>
            </p:cNvPr>
            <p:cNvSpPr>
              <a:spLocks/>
            </p:cNvSpPr>
            <p:nvPr/>
          </p:nvSpPr>
          <p:spPr bwMode="auto">
            <a:xfrm>
              <a:off x="5489" y="1303"/>
              <a:ext cx="150" cy="172"/>
            </a:xfrm>
            <a:custGeom>
              <a:avLst/>
              <a:gdLst>
                <a:gd name="T0" fmla="*/ 93 w 150"/>
                <a:gd name="T1" fmla="*/ 166 h 172"/>
                <a:gd name="T2" fmla="*/ 46 w 150"/>
                <a:gd name="T3" fmla="*/ 155 h 172"/>
                <a:gd name="T4" fmla="*/ 51 w 150"/>
                <a:gd name="T5" fmla="*/ 169 h 172"/>
                <a:gd name="T6" fmla="*/ 12 w 150"/>
                <a:gd name="T7" fmla="*/ 126 h 172"/>
                <a:gd name="T8" fmla="*/ 1 w 150"/>
                <a:gd name="T9" fmla="*/ 103 h 172"/>
                <a:gd name="T10" fmla="*/ 4 w 150"/>
                <a:gd name="T11" fmla="*/ 84 h 172"/>
                <a:gd name="T12" fmla="*/ 17 w 150"/>
                <a:gd name="T13" fmla="*/ 29 h 172"/>
                <a:gd name="T14" fmla="*/ 46 w 150"/>
                <a:gd name="T15" fmla="*/ 0 h 172"/>
                <a:gd name="T16" fmla="*/ 110 w 150"/>
                <a:gd name="T17" fmla="*/ 18 h 172"/>
                <a:gd name="T18" fmla="*/ 145 w 150"/>
                <a:gd name="T19" fmla="*/ 66 h 172"/>
                <a:gd name="T20" fmla="*/ 137 w 150"/>
                <a:gd name="T21" fmla="*/ 94 h 172"/>
                <a:gd name="T22" fmla="*/ 137 w 150"/>
                <a:gd name="T23" fmla="*/ 86 h 172"/>
                <a:gd name="T24" fmla="*/ 132 w 150"/>
                <a:gd name="T25" fmla="*/ 71 h 172"/>
                <a:gd name="T26" fmla="*/ 124 w 150"/>
                <a:gd name="T27" fmla="*/ 62 h 172"/>
                <a:gd name="T28" fmla="*/ 114 w 150"/>
                <a:gd name="T29" fmla="*/ 49 h 172"/>
                <a:gd name="T30" fmla="*/ 106 w 150"/>
                <a:gd name="T31" fmla="*/ 42 h 172"/>
                <a:gd name="T32" fmla="*/ 94 w 150"/>
                <a:gd name="T33" fmla="*/ 39 h 172"/>
                <a:gd name="T34" fmla="*/ 90 w 150"/>
                <a:gd name="T35" fmla="*/ 35 h 172"/>
                <a:gd name="T36" fmla="*/ 83 w 150"/>
                <a:gd name="T37" fmla="*/ 23 h 172"/>
                <a:gd name="T38" fmla="*/ 67 w 150"/>
                <a:gd name="T39" fmla="*/ 21 h 172"/>
                <a:gd name="T40" fmla="*/ 61 w 150"/>
                <a:gd name="T41" fmla="*/ 18 h 172"/>
                <a:gd name="T42" fmla="*/ 51 w 150"/>
                <a:gd name="T43" fmla="*/ 21 h 172"/>
                <a:gd name="T44" fmla="*/ 58 w 150"/>
                <a:gd name="T45" fmla="*/ 23 h 172"/>
                <a:gd name="T46" fmla="*/ 73 w 150"/>
                <a:gd name="T47" fmla="*/ 34 h 172"/>
                <a:gd name="T48" fmla="*/ 88 w 150"/>
                <a:gd name="T49" fmla="*/ 43 h 172"/>
                <a:gd name="T50" fmla="*/ 102 w 150"/>
                <a:gd name="T51" fmla="*/ 59 h 172"/>
                <a:gd name="T52" fmla="*/ 106 w 150"/>
                <a:gd name="T53" fmla="*/ 65 h 172"/>
                <a:gd name="T54" fmla="*/ 110 w 150"/>
                <a:gd name="T55" fmla="*/ 73 h 172"/>
                <a:gd name="T56" fmla="*/ 130 w 150"/>
                <a:gd name="T57" fmla="*/ 89 h 172"/>
                <a:gd name="T58" fmla="*/ 125 w 150"/>
                <a:gd name="T59" fmla="*/ 89 h 172"/>
                <a:gd name="T60" fmla="*/ 109 w 150"/>
                <a:gd name="T61" fmla="*/ 106 h 172"/>
                <a:gd name="T62" fmla="*/ 86 w 150"/>
                <a:gd name="T63" fmla="*/ 123 h 172"/>
                <a:gd name="T64" fmla="*/ 90 w 150"/>
                <a:gd name="T65" fmla="*/ 135 h 172"/>
                <a:gd name="T66" fmla="*/ 82 w 150"/>
                <a:gd name="T67" fmla="*/ 149 h 172"/>
                <a:gd name="T68" fmla="*/ 90 w 150"/>
                <a:gd name="T69" fmla="*/ 162 h 172"/>
                <a:gd name="T70" fmla="*/ 98 w 150"/>
                <a:gd name="T71" fmla="*/ 16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72">
                  <a:moveTo>
                    <a:pt x="98" y="162"/>
                  </a:moveTo>
                  <a:lnTo>
                    <a:pt x="93" y="166"/>
                  </a:lnTo>
                  <a:lnTo>
                    <a:pt x="83" y="166"/>
                  </a:lnTo>
                  <a:lnTo>
                    <a:pt x="46" y="155"/>
                  </a:lnTo>
                  <a:lnTo>
                    <a:pt x="56" y="171"/>
                  </a:lnTo>
                  <a:lnTo>
                    <a:pt x="51" y="169"/>
                  </a:lnTo>
                  <a:lnTo>
                    <a:pt x="32" y="149"/>
                  </a:lnTo>
                  <a:lnTo>
                    <a:pt x="12" y="126"/>
                  </a:lnTo>
                  <a:lnTo>
                    <a:pt x="11" y="114"/>
                  </a:lnTo>
                  <a:lnTo>
                    <a:pt x="1" y="103"/>
                  </a:lnTo>
                  <a:lnTo>
                    <a:pt x="0" y="92"/>
                  </a:lnTo>
                  <a:lnTo>
                    <a:pt x="4" y="84"/>
                  </a:lnTo>
                  <a:lnTo>
                    <a:pt x="5" y="56"/>
                  </a:lnTo>
                  <a:lnTo>
                    <a:pt x="17" y="29"/>
                  </a:lnTo>
                  <a:lnTo>
                    <a:pt x="24" y="14"/>
                  </a:lnTo>
                  <a:lnTo>
                    <a:pt x="46" y="0"/>
                  </a:lnTo>
                  <a:lnTo>
                    <a:pt x="75" y="4"/>
                  </a:lnTo>
                  <a:lnTo>
                    <a:pt x="110" y="18"/>
                  </a:lnTo>
                  <a:lnTo>
                    <a:pt x="130" y="40"/>
                  </a:lnTo>
                  <a:lnTo>
                    <a:pt x="145" y="66"/>
                  </a:lnTo>
                  <a:lnTo>
                    <a:pt x="149" y="84"/>
                  </a:lnTo>
                  <a:lnTo>
                    <a:pt x="137" y="94"/>
                  </a:lnTo>
                  <a:lnTo>
                    <a:pt x="133" y="94"/>
                  </a:lnTo>
                  <a:lnTo>
                    <a:pt x="137" y="86"/>
                  </a:lnTo>
                  <a:lnTo>
                    <a:pt x="130" y="77"/>
                  </a:lnTo>
                  <a:lnTo>
                    <a:pt x="132" y="71"/>
                  </a:lnTo>
                  <a:lnTo>
                    <a:pt x="140" y="70"/>
                  </a:lnTo>
                  <a:lnTo>
                    <a:pt x="124" y="62"/>
                  </a:lnTo>
                  <a:lnTo>
                    <a:pt x="124" y="56"/>
                  </a:lnTo>
                  <a:lnTo>
                    <a:pt x="114" y="49"/>
                  </a:lnTo>
                  <a:lnTo>
                    <a:pt x="107" y="50"/>
                  </a:lnTo>
                  <a:lnTo>
                    <a:pt x="106" y="42"/>
                  </a:lnTo>
                  <a:lnTo>
                    <a:pt x="99" y="43"/>
                  </a:lnTo>
                  <a:lnTo>
                    <a:pt x="94" y="39"/>
                  </a:lnTo>
                  <a:lnTo>
                    <a:pt x="94" y="32"/>
                  </a:lnTo>
                  <a:lnTo>
                    <a:pt x="90" y="35"/>
                  </a:lnTo>
                  <a:lnTo>
                    <a:pt x="86" y="32"/>
                  </a:lnTo>
                  <a:lnTo>
                    <a:pt x="83" y="23"/>
                  </a:lnTo>
                  <a:lnTo>
                    <a:pt x="77" y="27"/>
                  </a:lnTo>
                  <a:lnTo>
                    <a:pt x="67" y="21"/>
                  </a:lnTo>
                  <a:lnTo>
                    <a:pt x="69" y="17"/>
                  </a:lnTo>
                  <a:lnTo>
                    <a:pt x="61" y="18"/>
                  </a:lnTo>
                  <a:lnTo>
                    <a:pt x="53" y="17"/>
                  </a:lnTo>
                  <a:lnTo>
                    <a:pt x="51" y="21"/>
                  </a:lnTo>
                  <a:lnTo>
                    <a:pt x="39" y="27"/>
                  </a:lnTo>
                  <a:lnTo>
                    <a:pt x="58" y="23"/>
                  </a:lnTo>
                  <a:lnTo>
                    <a:pt x="73" y="31"/>
                  </a:lnTo>
                  <a:lnTo>
                    <a:pt x="73" y="34"/>
                  </a:lnTo>
                  <a:lnTo>
                    <a:pt x="80" y="35"/>
                  </a:lnTo>
                  <a:lnTo>
                    <a:pt x="88" y="43"/>
                  </a:lnTo>
                  <a:lnTo>
                    <a:pt x="87" y="48"/>
                  </a:lnTo>
                  <a:lnTo>
                    <a:pt x="102" y="59"/>
                  </a:lnTo>
                  <a:lnTo>
                    <a:pt x="107" y="56"/>
                  </a:lnTo>
                  <a:lnTo>
                    <a:pt x="106" y="65"/>
                  </a:lnTo>
                  <a:lnTo>
                    <a:pt x="115" y="66"/>
                  </a:lnTo>
                  <a:lnTo>
                    <a:pt x="110" y="73"/>
                  </a:lnTo>
                  <a:lnTo>
                    <a:pt x="130" y="84"/>
                  </a:lnTo>
                  <a:lnTo>
                    <a:pt x="130" y="89"/>
                  </a:lnTo>
                  <a:lnTo>
                    <a:pt x="125" y="94"/>
                  </a:lnTo>
                  <a:lnTo>
                    <a:pt x="125" y="89"/>
                  </a:lnTo>
                  <a:lnTo>
                    <a:pt x="116" y="92"/>
                  </a:lnTo>
                  <a:lnTo>
                    <a:pt x="109" y="106"/>
                  </a:lnTo>
                  <a:lnTo>
                    <a:pt x="93" y="116"/>
                  </a:lnTo>
                  <a:lnTo>
                    <a:pt x="86" y="123"/>
                  </a:lnTo>
                  <a:lnTo>
                    <a:pt x="84" y="131"/>
                  </a:lnTo>
                  <a:lnTo>
                    <a:pt x="90" y="135"/>
                  </a:lnTo>
                  <a:lnTo>
                    <a:pt x="94" y="136"/>
                  </a:lnTo>
                  <a:lnTo>
                    <a:pt x="82" y="149"/>
                  </a:lnTo>
                  <a:lnTo>
                    <a:pt x="87" y="158"/>
                  </a:lnTo>
                  <a:lnTo>
                    <a:pt x="90" y="162"/>
                  </a:lnTo>
                  <a:lnTo>
                    <a:pt x="98" y="162"/>
                  </a:lnTo>
                  <a:lnTo>
                    <a:pt x="98" y="16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6" name="Freeform 1901">
              <a:extLst>
                <a:ext uri="{FF2B5EF4-FFF2-40B4-BE49-F238E27FC236}">
                  <a16:creationId xmlns:a16="http://schemas.microsoft.com/office/drawing/2014/main" id="{58AAF916-C91A-4666-8A10-50025059BDAC}"/>
                </a:ext>
              </a:extLst>
            </p:cNvPr>
            <p:cNvSpPr>
              <a:spLocks/>
            </p:cNvSpPr>
            <p:nvPr/>
          </p:nvSpPr>
          <p:spPr bwMode="auto">
            <a:xfrm>
              <a:off x="5587" y="1453"/>
              <a:ext cx="8" cy="6"/>
            </a:xfrm>
            <a:custGeom>
              <a:avLst/>
              <a:gdLst>
                <a:gd name="T0" fmla="*/ 0 w 8"/>
                <a:gd name="T1" fmla="*/ 3 h 6"/>
                <a:gd name="T2" fmla="*/ 3 w 8"/>
                <a:gd name="T3" fmla="*/ 5 h 6"/>
                <a:gd name="T4" fmla="*/ 7 w 8"/>
                <a:gd name="T5" fmla="*/ 3 h 6"/>
                <a:gd name="T6" fmla="*/ 1 w 8"/>
                <a:gd name="T7" fmla="*/ 0 h 6"/>
                <a:gd name="T8" fmla="*/ 0 w 8"/>
                <a:gd name="T9" fmla="*/ 3 h 6"/>
                <a:gd name="T10" fmla="*/ 0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0" y="3"/>
                  </a:moveTo>
                  <a:lnTo>
                    <a:pt x="3" y="5"/>
                  </a:lnTo>
                  <a:lnTo>
                    <a:pt x="7" y="3"/>
                  </a:lnTo>
                  <a:lnTo>
                    <a:pt x="1" y="0"/>
                  </a:lnTo>
                  <a:lnTo>
                    <a:pt x="0" y="3"/>
                  </a:lnTo>
                  <a:lnTo>
                    <a:pt x="0" y="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7" name="Freeform 1902">
              <a:extLst>
                <a:ext uri="{FF2B5EF4-FFF2-40B4-BE49-F238E27FC236}">
                  <a16:creationId xmlns:a16="http://schemas.microsoft.com/office/drawing/2014/main" id="{467D4285-DC24-475B-812D-D8E1B32C074C}"/>
                </a:ext>
              </a:extLst>
            </p:cNvPr>
            <p:cNvSpPr>
              <a:spLocks/>
            </p:cNvSpPr>
            <p:nvPr/>
          </p:nvSpPr>
          <p:spPr bwMode="auto">
            <a:xfrm>
              <a:off x="5378" y="1448"/>
              <a:ext cx="262" cy="270"/>
            </a:xfrm>
            <a:custGeom>
              <a:avLst/>
              <a:gdLst>
                <a:gd name="T0" fmla="*/ 0 w 262"/>
                <a:gd name="T1" fmla="*/ 269 h 270"/>
                <a:gd name="T2" fmla="*/ 188 w 262"/>
                <a:gd name="T3" fmla="*/ 257 h 270"/>
                <a:gd name="T4" fmla="*/ 182 w 262"/>
                <a:gd name="T5" fmla="*/ 241 h 270"/>
                <a:gd name="T6" fmla="*/ 206 w 262"/>
                <a:gd name="T7" fmla="*/ 216 h 270"/>
                <a:gd name="T8" fmla="*/ 229 w 262"/>
                <a:gd name="T9" fmla="*/ 204 h 270"/>
                <a:gd name="T10" fmla="*/ 257 w 262"/>
                <a:gd name="T11" fmla="*/ 203 h 270"/>
                <a:gd name="T12" fmla="*/ 261 w 262"/>
                <a:gd name="T13" fmla="*/ 195 h 270"/>
                <a:gd name="T14" fmla="*/ 261 w 262"/>
                <a:gd name="T15" fmla="*/ 185 h 270"/>
                <a:gd name="T16" fmla="*/ 255 w 262"/>
                <a:gd name="T17" fmla="*/ 177 h 270"/>
                <a:gd name="T18" fmla="*/ 257 w 262"/>
                <a:gd name="T19" fmla="*/ 167 h 270"/>
                <a:gd name="T20" fmla="*/ 252 w 262"/>
                <a:gd name="T21" fmla="*/ 158 h 270"/>
                <a:gd name="T22" fmla="*/ 245 w 262"/>
                <a:gd name="T23" fmla="*/ 152 h 270"/>
                <a:gd name="T24" fmla="*/ 227 w 262"/>
                <a:gd name="T25" fmla="*/ 147 h 270"/>
                <a:gd name="T26" fmla="*/ 230 w 262"/>
                <a:gd name="T27" fmla="*/ 166 h 270"/>
                <a:gd name="T28" fmla="*/ 185 w 262"/>
                <a:gd name="T29" fmla="*/ 177 h 270"/>
                <a:gd name="T30" fmla="*/ 187 w 262"/>
                <a:gd name="T31" fmla="*/ 188 h 270"/>
                <a:gd name="T32" fmla="*/ 178 w 262"/>
                <a:gd name="T33" fmla="*/ 209 h 270"/>
                <a:gd name="T34" fmla="*/ 145 w 262"/>
                <a:gd name="T35" fmla="*/ 206 h 270"/>
                <a:gd name="T36" fmla="*/ 138 w 262"/>
                <a:gd name="T37" fmla="*/ 200 h 270"/>
                <a:gd name="T38" fmla="*/ 124 w 262"/>
                <a:gd name="T39" fmla="*/ 203 h 270"/>
                <a:gd name="T40" fmla="*/ 130 w 262"/>
                <a:gd name="T41" fmla="*/ 191 h 270"/>
                <a:gd name="T42" fmla="*/ 101 w 262"/>
                <a:gd name="T43" fmla="*/ 199 h 270"/>
                <a:gd name="T44" fmla="*/ 84 w 262"/>
                <a:gd name="T45" fmla="*/ 188 h 270"/>
                <a:gd name="T46" fmla="*/ 88 w 262"/>
                <a:gd name="T47" fmla="*/ 173 h 270"/>
                <a:gd name="T48" fmla="*/ 49 w 262"/>
                <a:gd name="T49" fmla="*/ 195 h 270"/>
                <a:gd name="T50" fmla="*/ 29 w 262"/>
                <a:gd name="T51" fmla="*/ 201 h 270"/>
                <a:gd name="T52" fmla="*/ 36 w 262"/>
                <a:gd name="T53" fmla="*/ 118 h 270"/>
                <a:gd name="T54" fmla="*/ 36 w 262"/>
                <a:gd name="T55" fmla="*/ 78 h 270"/>
                <a:gd name="T56" fmla="*/ 44 w 262"/>
                <a:gd name="T57" fmla="*/ 97 h 270"/>
                <a:gd name="T58" fmla="*/ 48 w 262"/>
                <a:gd name="T59" fmla="*/ 97 h 270"/>
                <a:gd name="T60" fmla="*/ 27 w 262"/>
                <a:gd name="T61" fmla="*/ 26 h 270"/>
                <a:gd name="T62" fmla="*/ 0 w 262"/>
                <a:gd name="T63" fmla="*/ 3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2" h="270">
                  <a:moveTo>
                    <a:pt x="0" y="33"/>
                  </a:moveTo>
                  <a:lnTo>
                    <a:pt x="0" y="269"/>
                  </a:lnTo>
                  <a:lnTo>
                    <a:pt x="201" y="269"/>
                  </a:lnTo>
                  <a:lnTo>
                    <a:pt x="188" y="257"/>
                  </a:lnTo>
                  <a:lnTo>
                    <a:pt x="184" y="250"/>
                  </a:lnTo>
                  <a:lnTo>
                    <a:pt x="182" y="241"/>
                  </a:lnTo>
                  <a:lnTo>
                    <a:pt x="164" y="238"/>
                  </a:lnTo>
                  <a:lnTo>
                    <a:pt x="206" y="216"/>
                  </a:lnTo>
                  <a:lnTo>
                    <a:pt x="217" y="206"/>
                  </a:lnTo>
                  <a:lnTo>
                    <a:pt x="229" y="204"/>
                  </a:lnTo>
                  <a:lnTo>
                    <a:pt x="232" y="203"/>
                  </a:lnTo>
                  <a:lnTo>
                    <a:pt x="257" y="203"/>
                  </a:lnTo>
                  <a:lnTo>
                    <a:pt x="261" y="198"/>
                  </a:lnTo>
                  <a:lnTo>
                    <a:pt x="261" y="195"/>
                  </a:lnTo>
                  <a:lnTo>
                    <a:pt x="258" y="191"/>
                  </a:lnTo>
                  <a:lnTo>
                    <a:pt x="261" y="185"/>
                  </a:lnTo>
                  <a:lnTo>
                    <a:pt x="257" y="181"/>
                  </a:lnTo>
                  <a:lnTo>
                    <a:pt x="255" y="177"/>
                  </a:lnTo>
                  <a:lnTo>
                    <a:pt x="258" y="172"/>
                  </a:lnTo>
                  <a:lnTo>
                    <a:pt x="257" y="167"/>
                  </a:lnTo>
                  <a:lnTo>
                    <a:pt x="253" y="164"/>
                  </a:lnTo>
                  <a:lnTo>
                    <a:pt x="252" y="158"/>
                  </a:lnTo>
                  <a:lnTo>
                    <a:pt x="248" y="153"/>
                  </a:lnTo>
                  <a:lnTo>
                    <a:pt x="245" y="152"/>
                  </a:lnTo>
                  <a:lnTo>
                    <a:pt x="229" y="146"/>
                  </a:lnTo>
                  <a:lnTo>
                    <a:pt x="227" y="147"/>
                  </a:lnTo>
                  <a:lnTo>
                    <a:pt x="242" y="156"/>
                  </a:lnTo>
                  <a:lnTo>
                    <a:pt x="230" y="166"/>
                  </a:lnTo>
                  <a:lnTo>
                    <a:pt x="214" y="176"/>
                  </a:lnTo>
                  <a:lnTo>
                    <a:pt x="185" y="177"/>
                  </a:lnTo>
                  <a:lnTo>
                    <a:pt x="189" y="182"/>
                  </a:lnTo>
                  <a:lnTo>
                    <a:pt x="187" y="188"/>
                  </a:lnTo>
                  <a:lnTo>
                    <a:pt x="184" y="204"/>
                  </a:lnTo>
                  <a:lnTo>
                    <a:pt x="178" y="209"/>
                  </a:lnTo>
                  <a:lnTo>
                    <a:pt x="153" y="209"/>
                  </a:lnTo>
                  <a:lnTo>
                    <a:pt x="145" y="206"/>
                  </a:lnTo>
                  <a:lnTo>
                    <a:pt x="145" y="200"/>
                  </a:lnTo>
                  <a:lnTo>
                    <a:pt x="138" y="200"/>
                  </a:lnTo>
                  <a:lnTo>
                    <a:pt x="137" y="202"/>
                  </a:lnTo>
                  <a:lnTo>
                    <a:pt x="124" y="203"/>
                  </a:lnTo>
                  <a:lnTo>
                    <a:pt x="118" y="200"/>
                  </a:lnTo>
                  <a:lnTo>
                    <a:pt x="130" y="191"/>
                  </a:lnTo>
                  <a:lnTo>
                    <a:pt x="112" y="195"/>
                  </a:lnTo>
                  <a:lnTo>
                    <a:pt x="101" y="199"/>
                  </a:lnTo>
                  <a:lnTo>
                    <a:pt x="89" y="195"/>
                  </a:lnTo>
                  <a:lnTo>
                    <a:pt x="84" y="188"/>
                  </a:lnTo>
                  <a:lnTo>
                    <a:pt x="89" y="177"/>
                  </a:lnTo>
                  <a:lnTo>
                    <a:pt x="88" y="173"/>
                  </a:lnTo>
                  <a:lnTo>
                    <a:pt x="62" y="181"/>
                  </a:lnTo>
                  <a:lnTo>
                    <a:pt x="49" y="195"/>
                  </a:lnTo>
                  <a:lnTo>
                    <a:pt x="31" y="203"/>
                  </a:lnTo>
                  <a:lnTo>
                    <a:pt x="29" y="201"/>
                  </a:lnTo>
                  <a:lnTo>
                    <a:pt x="37" y="169"/>
                  </a:lnTo>
                  <a:lnTo>
                    <a:pt x="36" y="118"/>
                  </a:lnTo>
                  <a:lnTo>
                    <a:pt x="26" y="95"/>
                  </a:lnTo>
                  <a:lnTo>
                    <a:pt x="36" y="78"/>
                  </a:lnTo>
                  <a:lnTo>
                    <a:pt x="45" y="88"/>
                  </a:lnTo>
                  <a:lnTo>
                    <a:pt x="44" y="97"/>
                  </a:lnTo>
                  <a:lnTo>
                    <a:pt x="52" y="118"/>
                  </a:lnTo>
                  <a:lnTo>
                    <a:pt x="48" y="97"/>
                  </a:lnTo>
                  <a:lnTo>
                    <a:pt x="52" y="81"/>
                  </a:lnTo>
                  <a:lnTo>
                    <a:pt x="27" y="26"/>
                  </a:lnTo>
                  <a:lnTo>
                    <a:pt x="21" y="0"/>
                  </a:lnTo>
                  <a:lnTo>
                    <a:pt x="0" y="33"/>
                  </a:lnTo>
                  <a:lnTo>
                    <a:pt x="0" y="3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 name="Freeform 1903">
              <a:extLst>
                <a:ext uri="{FF2B5EF4-FFF2-40B4-BE49-F238E27FC236}">
                  <a16:creationId xmlns:a16="http://schemas.microsoft.com/office/drawing/2014/main" id="{AF5EE492-07BB-4CD7-BB39-64FCAEF91399}"/>
                </a:ext>
              </a:extLst>
            </p:cNvPr>
            <p:cNvSpPr>
              <a:spLocks/>
            </p:cNvSpPr>
            <p:nvPr/>
          </p:nvSpPr>
          <p:spPr bwMode="auto">
            <a:xfrm>
              <a:off x="5436" y="1539"/>
              <a:ext cx="33" cy="64"/>
            </a:xfrm>
            <a:custGeom>
              <a:avLst/>
              <a:gdLst>
                <a:gd name="T0" fmla="*/ 0 w 33"/>
                <a:gd name="T1" fmla="*/ 0 h 64"/>
                <a:gd name="T2" fmla="*/ 2 w 33"/>
                <a:gd name="T3" fmla="*/ 9 h 64"/>
                <a:gd name="T4" fmla="*/ 21 w 33"/>
                <a:gd name="T5" fmla="*/ 29 h 64"/>
                <a:gd name="T6" fmla="*/ 26 w 33"/>
                <a:gd name="T7" fmla="*/ 63 h 64"/>
                <a:gd name="T8" fmla="*/ 32 w 33"/>
                <a:gd name="T9" fmla="*/ 31 h 64"/>
                <a:gd name="T10" fmla="*/ 26 w 33"/>
                <a:gd name="T11" fmla="*/ 17 h 64"/>
                <a:gd name="T12" fmla="*/ 6 w 33"/>
                <a:gd name="T13" fmla="*/ 8 h 64"/>
                <a:gd name="T14" fmla="*/ 0 w 33"/>
                <a:gd name="T15" fmla="*/ 0 h 64"/>
                <a:gd name="T16" fmla="*/ 0 w 33"/>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64">
                  <a:moveTo>
                    <a:pt x="0" y="0"/>
                  </a:moveTo>
                  <a:lnTo>
                    <a:pt x="2" y="9"/>
                  </a:lnTo>
                  <a:lnTo>
                    <a:pt x="21" y="29"/>
                  </a:lnTo>
                  <a:lnTo>
                    <a:pt x="26" y="63"/>
                  </a:lnTo>
                  <a:lnTo>
                    <a:pt x="32" y="31"/>
                  </a:lnTo>
                  <a:lnTo>
                    <a:pt x="26" y="17"/>
                  </a:lnTo>
                  <a:lnTo>
                    <a:pt x="6" y="8"/>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 name="Freeform 1904">
              <a:extLst>
                <a:ext uri="{FF2B5EF4-FFF2-40B4-BE49-F238E27FC236}">
                  <a16:creationId xmlns:a16="http://schemas.microsoft.com/office/drawing/2014/main" id="{D8D8D32F-A092-46EF-AC25-D95214F128C9}"/>
                </a:ext>
              </a:extLst>
            </p:cNvPr>
            <p:cNvSpPr>
              <a:spLocks/>
            </p:cNvSpPr>
            <p:nvPr/>
          </p:nvSpPr>
          <p:spPr bwMode="auto">
            <a:xfrm>
              <a:off x="5421" y="1591"/>
              <a:ext cx="44" cy="21"/>
            </a:xfrm>
            <a:custGeom>
              <a:avLst/>
              <a:gdLst>
                <a:gd name="T0" fmla="*/ 0 w 44"/>
                <a:gd name="T1" fmla="*/ 0 h 21"/>
                <a:gd name="T2" fmla="*/ 6 w 44"/>
                <a:gd name="T3" fmla="*/ 7 h 21"/>
                <a:gd name="T4" fmla="*/ 23 w 44"/>
                <a:gd name="T5" fmla="*/ 18 h 21"/>
                <a:gd name="T6" fmla="*/ 43 w 44"/>
                <a:gd name="T7" fmla="*/ 20 h 21"/>
                <a:gd name="T8" fmla="*/ 23 w 44"/>
                <a:gd name="T9" fmla="*/ 9 h 21"/>
                <a:gd name="T10" fmla="*/ 0 w 44"/>
                <a:gd name="T11" fmla="*/ 0 h 21"/>
                <a:gd name="T12" fmla="*/ 0 w 44"/>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44" h="21">
                  <a:moveTo>
                    <a:pt x="0" y="0"/>
                  </a:moveTo>
                  <a:lnTo>
                    <a:pt x="6" y="7"/>
                  </a:lnTo>
                  <a:lnTo>
                    <a:pt x="23" y="18"/>
                  </a:lnTo>
                  <a:lnTo>
                    <a:pt x="43" y="20"/>
                  </a:lnTo>
                  <a:lnTo>
                    <a:pt x="23" y="9"/>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0" name="Freeform 1905">
              <a:extLst>
                <a:ext uri="{FF2B5EF4-FFF2-40B4-BE49-F238E27FC236}">
                  <a16:creationId xmlns:a16="http://schemas.microsoft.com/office/drawing/2014/main" id="{3831A202-A761-416A-9AA8-022D899B485E}"/>
                </a:ext>
              </a:extLst>
            </p:cNvPr>
            <p:cNvSpPr>
              <a:spLocks/>
            </p:cNvSpPr>
            <p:nvPr/>
          </p:nvSpPr>
          <p:spPr bwMode="auto">
            <a:xfrm>
              <a:off x="5421" y="1478"/>
              <a:ext cx="48" cy="77"/>
            </a:xfrm>
            <a:custGeom>
              <a:avLst/>
              <a:gdLst>
                <a:gd name="T0" fmla="*/ 1 w 48"/>
                <a:gd name="T1" fmla="*/ 0 h 77"/>
                <a:gd name="T2" fmla="*/ 0 w 48"/>
                <a:gd name="T3" fmla="*/ 14 h 77"/>
                <a:gd name="T4" fmla="*/ 35 w 48"/>
                <a:gd name="T5" fmla="*/ 67 h 77"/>
                <a:gd name="T6" fmla="*/ 47 w 48"/>
                <a:gd name="T7" fmla="*/ 76 h 77"/>
                <a:gd name="T8" fmla="*/ 34 w 48"/>
                <a:gd name="T9" fmla="*/ 40 h 77"/>
                <a:gd name="T10" fmla="*/ 23 w 48"/>
                <a:gd name="T11" fmla="*/ 28 h 77"/>
                <a:gd name="T12" fmla="*/ 16 w 48"/>
                <a:gd name="T13" fmla="*/ 8 h 77"/>
                <a:gd name="T14" fmla="*/ 1 w 48"/>
                <a:gd name="T15" fmla="*/ 0 h 77"/>
                <a:gd name="T16" fmla="*/ 1 w 48"/>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77">
                  <a:moveTo>
                    <a:pt x="1" y="0"/>
                  </a:moveTo>
                  <a:lnTo>
                    <a:pt x="0" y="14"/>
                  </a:lnTo>
                  <a:lnTo>
                    <a:pt x="35" y="67"/>
                  </a:lnTo>
                  <a:lnTo>
                    <a:pt x="47" y="76"/>
                  </a:lnTo>
                  <a:lnTo>
                    <a:pt x="34" y="40"/>
                  </a:lnTo>
                  <a:lnTo>
                    <a:pt x="23" y="28"/>
                  </a:lnTo>
                  <a:lnTo>
                    <a:pt x="16" y="8"/>
                  </a:lnTo>
                  <a:lnTo>
                    <a:pt x="1" y="0"/>
                  </a:lnTo>
                  <a:lnTo>
                    <a:pt x="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1" name="Freeform 1906">
              <a:extLst>
                <a:ext uri="{FF2B5EF4-FFF2-40B4-BE49-F238E27FC236}">
                  <a16:creationId xmlns:a16="http://schemas.microsoft.com/office/drawing/2014/main" id="{3B17D4FB-A7B6-412D-B332-EDA6F6C4E665}"/>
                </a:ext>
              </a:extLst>
            </p:cNvPr>
            <p:cNvSpPr>
              <a:spLocks/>
            </p:cNvSpPr>
            <p:nvPr/>
          </p:nvSpPr>
          <p:spPr bwMode="auto">
            <a:xfrm>
              <a:off x="5447" y="1492"/>
              <a:ext cx="21" cy="28"/>
            </a:xfrm>
            <a:custGeom>
              <a:avLst/>
              <a:gdLst>
                <a:gd name="T0" fmla="*/ 0 w 21"/>
                <a:gd name="T1" fmla="*/ 0 h 28"/>
                <a:gd name="T2" fmla="*/ 6 w 21"/>
                <a:gd name="T3" fmla="*/ 16 h 28"/>
                <a:gd name="T4" fmla="*/ 20 w 21"/>
                <a:gd name="T5" fmla="*/ 27 h 28"/>
                <a:gd name="T6" fmla="*/ 15 w 21"/>
                <a:gd name="T7" fmla="*/ 16 h 28"/>
                <a:gd name="T8" fmla="*/ 0 w 21"/>
                <a:gd name="T9" fmla="*/ 0 h 28"/>
                <a:gd name="T10" fmla="*/ 0 w 21"/>
                <a:gd name="T11" fmla="*/ 0 h 28"/>
              </a:gdLst>
              <a:ahLst/>
              <a:cxnLst>
                <a:cxn ang="0">
                  <a:pos x="T0" y="T1"/>
                </a:cxn>
                <a:cxn ang="0">
                  <a:pos x="T2" y="T3"/>
                </a:cxn>
                <a:cxn ang="0">
                  <a:pos x="T4" y="T5"/>
                </a:cxn>
                <a:cxn ang="0">
                  <a:pos x="T6" y="T7"/>
                </a:cxn>
                <a:cxn ang="0">
                  <a:pos x="T8" y="T9"/>
                </a:cxn>
                <a:cxn ang="0">
                  <a:pos x="T10" y="T11"/>
                </a:cxn>
              </a:cxnLst>
              <a:rect l="0" t="0" r="r" b="b"/>
              <a:pathLst>
                <a:path w="21" h="28">
                  <a:moveTo>
                    <a:pt x="0" y="0"/>
                  </a:moveTo>
                  <a:lnTo>
                    <a:pt x="6" y="16"/>
                  </a:lnTo>
                  <a:lnTo>
                    <a:pt x="20" y="27"/>
                  </a:lnTo>
                  <a:lnTo>
                    <a:pt x="15" y="16"/>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 name="Freeform 1907">
              <a:extLst>
                <a:ext uri="{FF2B5EF4-FFF2-40B4-BE49-F238E27FC236}">
                  <a16:creationId xmlns:a16="http://schemas.microsoft.com/office/drawing/2014/main" id="{07616F64-0134-4DF9-8FC7-762B05778D14}"/>
                </a:ext>
              </a:extLst>
            </p:cNvPr>
            <p:cNvSpPr>
              <a:spLocks/>
            </p:cNvSpPr>
            <p:nvPr/>
          </p:nvSpPr>
          <p:spPr bwMode="auto">
            <a:xfrm>
              <a:off x="5467" y="1504"/>
              <a:ext cx="58" cy="126"/>
            </a:xfrm>
            <a:custGeom>
              <a:avLst/>
              <a:gdLst>
                <a:gd name="T0" fmla="*/ 14 w 58"/>
                <a:gd name="T1" fmla="*/ 0 h 126"/>
                <a:gd name="T2" fmla="*/ 12 w 58"/>
                <a:gd name="T3" fmla="*/ 15 h 126"/>
                <a:gd name="T4" fmla="*/ 3 w 58"/>
                <a:gd name="T5" fmla="*/ 26 h 126"/>
                <a:gd name="T6" fmla="*/ 8 w 58"/>
                <a:gd name="T7" fmla="*/ 45 h 126"/>
                <a:gd name="T8" fmla="*/ 8 w 58"/>
                <a:gd name="T9" fmla="*/ 63 h 126"/>
                <a:gd name="T10" fmla="*/ 0 w 58"/>
                <a:gd name="T11" fmla="*/ 100 h 126"/>
                <a:gd name="T12" fmla="*/ 15 w 58"/>
                <a:gd name="T13" fmla="*/ 97 h 126"/>
                <a:gd name="T14" fmla="*/ 12 w 58"/>
                <a:gd name="T15" fmla="*/ 105 h 126"/>
                <a:gd name="T16" fmla="*/ 32 w 58"/>
                <a:gd name="T17" fmla="*/ 113 h 126"/>
                <a:gd name="T18" fmla="*/ 24 w 58"/>
                <a:gd name="T19" fmla="*/ 116 h 126"/>
                <a:gd name="T20" fmla="*/ 6 w 58"/>
                <a:gd name="T21" fmla="*/ 117 h 126"/>
                <a:gd name="T22" fmla="*/ 12 w 58"/>
                <a:gd name="T23" fmla="*/ 121 h 126"/>
                <a:gd name="T24" fmla="*/ 44 w 58"/>
                <a:gd name="T25" fmla="*/ 125 h 126"/>
                <a:gd name="T26" fmla="*/ 57 w 58"/>
                <a:gd name="T27" fmla="*/ 113 h 126"/>
                <a:gd name="T28" fmla="*/ 39 w 58"/>
                <a:gd name="T29" fmla="*/ 96 h 126"/>
                <a:gd name="T30" fmla="*/ 42 w 58"/>
                <a:gd name="T31" fmla="*/ 80 h 126"/>
                <a:gd name="T32" fmla="*/ 32 w 58"/>
                <a:gd name="T33" fmla="*/ 87 h 126"/>
                <a:gd name="T34" fmla="*/ 27 w 58"/>
                <a:gd name="T35" fmla="*/ 82 h 126"/>
                <a:gd name="T36" fmla="*/ 19 w 58"/>
                <a:gd name="T37" fmla="*/ 84 h 126"/>
                <a:gd name="T38" fmla="*/ 29 w 58"/>
                <a:gd name="T39" fmla="*/ 73 h 126"/>
                <a:gd name="T40" fmla="*/ 13 w 58"/>
                <a:gd name="T41" fmla="*/ 66 h 126"/>
                <a:gd name="T42" fmla="*/ 20 w 58"/>
                <a:gd name="T43" fmla="*/ 47 h 126"/>
                <a:gd name="T44" fmla="*/ 13 w 58"/>
                <a:gd name="T45" fmla="*/ 47 h 126"/>
                <a:gd name="T46" fmla="*/ 21 w 58"/>
                <a:gd name="T47" fmla="*/ 25 h 126"/>
                <a:gd name="T48" fmla="*/ 16 w 58"/>
                <a:gd name="T49" fmla="*/ 23 h 126"/>
                <a:gd name="T50" fmla="*/ 20 w 58"/>
                <a:gd name="T51" fmla="*/ 9 h 126"/>
                <a:gd name="T52" fmla="*/ 14 w 58"/>
                <a:gd name="T53" fmla="*/ 0 h 126"/>
                <a:gd name="T54" fmla="*/ 14 w 58"/>
                <a:gd name="T55"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 h="126">
                  <a:moveTo>
                    <a:pt x="14" y="0"/>
                  </a:moveTo>
                  <a:lnTo>
                    <a:pt x="12" y="15"/>
                  </a:lnTo>
                  <a:lnTo>
                    <a:pt x="3" y="26"/>
                  </a:lnTo>
                  <a:lnTo>
                    <a:pt x="8" y="45"/>
                  </a:lnTo>
                  <a:lnTo>
                    <a:pt x="8" y="63"/>
                  </a:lnTo>
                  <a:lnTo>
                    <a:pt x="0" y="100"/>
                  </a:lnTo>
                  <a:lnTo>
                    <a:pt x="15" y="97"/>
                  </a:lnTo>
                  <a:lnTo>
                    <a:pt x="12" y="105"/>
                  </a:lnTo>
                  <a:lnTo>
                    <a:pt x="32" y="113"/>
                  </a:lnTo>
                  <a:lnTo>
                    <a:pt x="24" y="116"/>
                  </a:lnTo>
                  <a:lnTo>
                    <a:pt x="6" y="117"/>
                  </a:lnTo>
                  <a:lnTo>
                    <a:pt x="12" y="121"/>
                  </a:lnTo>
                  <a:lnTo>
                    <a:pt x="44" y="125"/>
                  </a:lnTo>
                  <a:lnTo>
                    <a:pt x="57" y="113"/>
                  </a:lnTo>
                  <a:lnTo>
                    <a:pt x="39" y="96"/>
                  </a:lnTo>
                  <a:lnTo>
                    <a:pt x="42" y="80"/>
                  </a:lnTo>
                  <a:lnTo>
                    <a:pt x="32" y="87"/>
                  </a:lnTo>
                  <a:lnTo>
                    <a:pt x="27" y="82"/>
                  </a:lnTo>
                  <a:lnTo>
                    <a:pt x="19" y="84"/>
                  </a:lnTo>
                  <a:lnTo>
                    <a:pt x="29" y="73"/>
                  </a:lnTo>
                  <a:lnTo>
                    <a:pt x="13" y="66"/>
                  </a:lnTo>
                  <a:lnTo>
                    <a:pt x="20" y="47"/>
                  </a:lnTo>
                  <a:lnTo>
                    <a:pt x="13" y="47"/>
                  </a:lnTo>
                  <a:lnTo>
                    <a:pt x="21" y="25"/>
                  </a:lnTo>
                  <a:lnTo>
                    <a:pt x="16" y="23"/>
                  </a:lnTo>
                  <a:lnTo>
                    <a:pt x="20" y="9"/>
                  </a:lnTo>
                  <a:lnTo>
                    <a:pt x="14" y="0"/>
                  </a:lnTo>
                  <a:lnTo>
                    <a:pt x="1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 name="Freeform 1908">
              <a:extLst>
                <a:ext uri="{FF2B5EF4-FFF2-40B4-BE49-F238E27FC236}">
                  <a16:creationId xmlns:a16="http://schemas.microsoft.com/office/drawing/2014/main" id="{9C6B2FA2-89E8-4A6E-9834-48986249AAB2}"/>
                </a:ext>
              </a:extLst>
            </p:cNvPr>
            <p:cNvSpPr>
              <a:spLocks/>
            </p:cNvSpPr>
            <p:nvPr/>
          </p:nvSpPr>
          <p:spPr bwMode="auto">
            <a:xfrm>
              <a:off x="5414" y="1415"/>
              <a:ext cx="87" cy="60"/>
            </a:xfrm>
            <a:custGeom>
              <a:avLst/>
              <a:gdLst>
                <a:gd name="T0" fmla="*/ 56 w 87"/>
                <a:gd name="T1" fmla="*/ 0 h 60"/>
                <a:gd name="T2" fmla="*/ 43 w 87"/>
                <a:gd name="T3" fmla="*/ 10 h 60"/>
                <a:gd name="T4" fmla="*/ 25 w 87"/>
                <a:gd name="T5" fmla="*/ 14 h 60"/>
                <a:gd name="T6" fmla="*/ 0 w 87"/>
                <a:gd name="T7" fmla="*/ 23 h 60"/>
                <a:gd name="T8" fmla="*/ 17 w 87"/>
                <a:gd name="T9" fmla="*/ 22 h 60"/>
                <a:gd name="T10" fmla="*/ 40 w 87"/>
                <a:gd name="T11" fmla="*/ 42 h 60"/>
                <a:gd name="T12" fmla="*/ 86 w 87"/>
                <a:gd name="T13" fmla="*/ 59 h 60"/>
                <a:gd name="T14" fmla="*/ 65 w 87"/>
                <a:gd name="T15" fmla="*/ 29 h 60"/>
                <a:gd name="T16" fmla="*/ 59 w 87"/>
                <a:gd name="T17" fmla="*/ 5 h 60"/>
                <a:gd name="T18" fmla="*/ 56 w 87"/>
                <a:gd name="T19" fmla="*/ 0 h 60"/>
                <a:gd name="T20" fmla="*/ 56 w 87"/>
                <a:gd name="T2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0">
                  <a:moveTo>
                    <a:pt x="56" y="0"/>
                  </a:moveTo>
                  <a:lnTo>
                    <a:pt x="43" y="10"/>
                  </a:lnTo>
                  <a:lnTo>
                    <a:pt x="25" y="14"/>
                  </a:lnTo>
                  <a:lnTo>
                    <a:pt x="0" y="23"/>
                  </a:lnTo>
                  <a:lnTo>
                    <a:pt x="17" y="22"/>
                  </a:lnTo>
                  <a:lnTo>
                    <a:pt x="40" y="42"/>
                  </a:lnTo>
                  <a:lnTo>
                    <a:pt x="86" y="59"/>
                  </a:lnTo>
                  <a:lnTo>
                    <a:pt x="65" y="29"/>
                  </a:lnTo>
                  <a:lnTo>
                    <a:pt x="59" y="5"/>
                  </a:lnTo>
                  <a:lnTo>
                    <a:pt x="56" y="0"/>
                  </a:lnTo>
                  <a:lnTo>
                    <a:pt x="56"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4" name="Freeform 1909">
              <a:extLst>
                <a:ext uri="{FF2B5EF4-FFF2-40B4-BE49-F238E27FC236}">
                  <a16:creationId xmlns:a16="http://schemas.microsoft.com/office/drawing/2014/main" id="{B1D5E6A6-100D-43B0-BC37-A1E40C0EA6B5}"/>
                </a:ext>
              </a:extLst>
            </p:cNvPr>
            <p:cNvSpPr>
              <a:spLocks/>
            </p:cNvSpPr>
            <p:nvPr/>
          </p:nvSpPr>
          <p:spPr bwMode="auto">
            <a:xfrm>
              <a:off x="5489" y="1451"/>
              <a:ext cx="27" cy="32"/>
            </a:xfrm>
            <a:custGeom>
              <a:avLst/>
              <a:gdLst>
                <a:gd name="T0" fmla="*/ 0 w 27"/>
                <a:gd name="T1" fmla="*/ 0 h 32"/>
                <a:gd name="T2" fmla="*/ 25 w 27"/>
                <a:gd name="T3" fmla="*/ 31 h 32"/>
                <a:gd name="T4" fmla="*/ 26 w 27"/>
                <a:gd name="T5" fmla="*/ 21 h 32"/>
                <a:gd name="T6" fmla="*/ 21 w 27"/>
                <a:gd name="T7" fmla="*/ 13 h 32"/>
                <a:gd name="T8" fmla="*/ 12 w 27"/>
                <a:gd name="T9" fmla="*/ 9 h 32"/>
                <a:gd name="T10" fmla="*/ 0 w 27"/>
                <a:gd name="T11" fmla="*/ 0 h 32"/>
                <a:gd name="T12" fmla="*/ 0 w 27"/>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7" h="32">
                  <a:moveTo>
                    <a:pt x="0" y="0"/>
                  </a:moveTo>
                  <a:lnTo>
                    <a:pt x="25" y="31"/>
                  </a:lnTo>
                  <a:lnTo>
                    <a:pt x="26" y="21"/>
                  </a:lnTo>
                  <a:lnTo>
                    <a:pt x="21" y="13"/>
                  </a:lnTo>
                  <a:lnTo>
                    <a:pt x="12" y="9"/>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5" name="Freeform 1910">
              <a:extLst>
                <a:ext uri="{FF2B5EF4-FFF2-40B4-BE49-F238E27FC236}">
                  <a16:creationId xmlns:a16="http://schemas.microsoft.com/office/drawing/2014/main" id="{89B4099E-C51D-476B-A094-A9778345BB27}"/>
                </a:ext>
              </a:extLst>
            </p:cNvPr>
            <p:cNvSpPr>
              <a:spLocks/>
            </p:cNvSpPr>
            <p:nvPr/>
          </p:nvSpPr>
          <p:spPr bwMode="auto">
            <a:xfrm>
              <a:off x="5506" y="1481"/>
              <a:ext cx="45" cy="145"/>
            </a:xfrm>
            <a:custGeom>
              <a:avLst/>
              <a:gdLst>
                <a:gd name="T0" fmla="*/ 24 w 45"/>
                <a:gd name="T1" fmla="*/ 0 h 145"/>
                <a:gd name="T2" fmla="*/ 11 w 45"/>
                <a:gd name="T3" fmla="*/ 12 h 145"/>
                <a:gd name="T4" fmla="*/ 15 w 45"/>
                <a:gd name="T5" fmla="*/ 11 h 145"/>
                <a:gd name="T6" fmla="*/ 17 w 45"/>
                <a:gd name="T7" fmla="*/ 18 h 145"/>
                <a:gd name="T8" fmla="*/ 7 w 45"/>
                <a:gd name="T9" fmla="*/ 34 h 145"/>
                <a:gd name="T10" fmla="*/ 9 w 45"/>
                <a:gd name="T11" fmla="*/ 43 h 145"/>
                <a:gd name="T12" fmla="*/ 9 w 45"/>
                <a:gd name="T13" fmla="*/ 54 h 145"/>
                <a:gd name="T14" fmla="*/ 18 w 45"/>
                <a:gd name="T15" fmla="*/ 67 h 145"/>
                <a:gd name="T16" fmla="*/ 14 w 45"/>
                <a:gd name="T17" fmla="*/ 87 h 145"/>
                <a:gd name="T18" fmla="*/ 0 w 45"/>
                <a:gd name="T19" fmla="*/ 108 h 145"/>
                <a:gd name="T20" fmla="*/ 26 w 45"/>
                <a:gd name="T21" fmla="*/ 91 h 145"/>
                <a:gd name="T22" fmla="*/ 29 w 45"/>
                <a:gd name="T23" fmla="*/ 82 h 145"/>
                <a:gd name="T24" fmla="*/ 36 w 45"/>
                <a:gd name="T25" fmla="*/ 127 h 145"/>
                <a:gd name="T26" fmla="*/ 44 w 45"/>
                <a:gd name="T27" fmla="*/ 144 h 145"/>
                <a:gd name="T28" fmla="*/ 39 w 45"/>
                <a:gd name="T29" fmla="*/ 112 h 145"/>
                <a:gd name="T30" fmla="*/ 27 w 45"/>
                <a:gd name="T31" fmla="*/ 49 h 145"/>
                <a:gd name="T32" fmla="*/ 24 w 45"/>
                <a:gd name="T33" fmla="*/ 34 h 145"/>
                <a:gd name="T34" fmla="*/ 17 w 45"/>
                <a:gd name="T35" fmla="*/ 25 h 145"/>
                <a:gd name="T36" fmla="*/ 20 w 45"/>
                <a:gd name="T37" fmla="*/ 18 h 145"/>
                <a:gd name="T38" fmla="*/ 27 w 45"/>
                <a:gd name="T39" fmla="*/ 14 h 145"/>
                <a:gd name="T40" fmla="*/ 27 w 45"/>
                <a:gd name="T41" fmla="*/ 5 h 145"/>
                <a:gd name="T42" fmla="*/ 24 w 45"/>
                <a:gd name="T43" fmla="*/ 0 h 145"/>
                <a:gd name="T44" fmla="*/ 24 w 45"/>
                <a:gd name="T4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45">
                  <a:moveTo>
                    <a:pt x="24" y="0"/>
                  </a:moveTo>
                  <a:lnTo>
                    <a:pt x="11" y="12"/>
                  </a:lnTo>
                  <a:lnTo>
                    <a:pt x="15" y="11"/>
                  </a:lnTo>
                  <a:lnTo>
                    <a:pt x="17" y="18"/>
                  </a:lnTo>
                  <a:lnTo>
                    <a:pt x="7" y="34"/>
                  </a:lnTo>
                  <a:lnTo>
                    <a:pt x="9" y="43"/>
                  </a:lnTo>
                  <a:lnTo>
                    <a:pt x="9" y="54"/>
                  </a:lnTo>
                  <a:lnTo>
                    <a:pt x="18" y="67"/>
                  </a:lnTo>
                  <a:lnTo>
                    <a:pt x="14" y="87"/>
                  </a:lnTo>
                  <a:lnTo>
                    <a:pt x="0" y="108"/>
                  </a:lnTo>
                  <a:lnTo>
                    <a:pt x="26" y="91"/>
                  </a:lnTo>
                  <a:lnTo>
                    <a:pt x="29" y="82"/>
                  </a:lnTo>
                  <a:lnTo>
                    <a:pt x="36" y="127"/>
                  </a:lnTo>
                  <a:lnTo>
                    <a:pt x="44" y="144"/>
                  </a:lnTo>
                  <a:lnTo>
                    <a:pt x="39" y="112"/>
                  </a:lnTo>
                  <a:lnTo>
                    <a:pt x="27" y="49"/>
                  </a:lnTo>
                  <a:lnTo>
                    <a:pt x="24" y="34"/>
                  </a:lnTo>
                  <a:lnTo>
                    <a:pt x="17" y="25"/>
                  </a:lnTo>
                  <a:lnTo>
                    <a:pt x="20" y="18"/>
                  </a:lnTo>
                  <a:lnTo>
                    <a:pt x="27" y="14"/>
                  </a:lnTo>
                  <a:lnTo>
                    <a:pt x="27" y="5"/>
                  </a:lnTo>
                  <a:lnTo>
                    <a:pt x="24" y="0"/>
                  </a:lnTo>
                  <a:lnTo>
                    <a:pt x="2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6" name="Freeform 1911">
              <a:extLst>
                <a:ext uri="{FF2B5EF4-FFF2-40B4-BE49-F238E27FC236}">
                  <a16:creationId xmlns:a16="http://schemas.microsoft.com/office/drawing/2014/main" id="{D3CB974A-6D75-4360-94DE-AA1C7367E109}"/>
                </a:ext>
              </a:extLst>
            </p:cNvPr>
            <p:cNvSpPr>
              <a:spLocks/>
            </p:cNvSpPr>
            <p:nvPr/>
          </p:nvSpPr>
          <p:spPr bwMode="auto">
            <a:xfrm>
              <a:off x="5533" y="1469"/>
              <a:ext cx="14" cy="47"/>
            </a:xfrm>
            <a:custGeom>
              <a:avLst/>
              <a:gdLst>
                <a:gd name="T0" fmla="*/ 9 w 14"/>
                <a:gd name="T1" fmla="*/ 0 h 47"/>
                <a:gd name="T2" fmla="*/ 0 w 14"/>
                <a:gd name="T3" fmla="*/ 9 h 47"/>
                <a:gd name="T4" fmla="*/ 4 w 14"/>
                <a:gd name="T5" fmla="*/ 23 h 47"/>
                <a:gd name="T6" fmla="*/ 2 w 14"/>
                <a:gd name="T7" fmla="*/ 35 h 47"/>
                <a:gd name="T8" fmla="*/ 4 w 14"/>
                <a:gd name="T9" fmla="*/ 46 h 47"/>
                <a:gd name="T10" fmla="*/ 12 w 14"/>
                <a:gd name="T11" fmla="*/ 30 h 47"/>
                <a:gd name="T12" fmla="*/ 8 w 14"/>
                <a:gd name="T13" fmla="*/ 19 h 47"/>
                <a:gd name="T14" fmla="*/ 13 w 14"/>
                <a:gd name="T15" fmla="*/ 5 h 47"/>
                <a:gd name="T16" fmla="*/ 9 w 14"/>
                <a:gd name="T17" fmla="*/ 0 h 47"/>
                <a:gd name="T18" fmla="*/ 9 w 14"/>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7">
                  <a:moveTo>
                    <a:pt x="9" y="0"/>
                  </a:moveTo>
                  <a:lnTo>
                    <a:pt x="0" y="9"/>
                  </a:lnTo>
                  <a:lnTo>
                    <a:pt x="4" y="23"/>
                  </a:lnTo>
                  <a:lnTo>
                    <a:pt x="2" y="35"/>
                  </a:lnTo>
                  <a:lnTo>
                    <a:pt x="4" y="46"/>
                  </a:lnTo>
                  <a:lnTo>
                    <a:pt x="12" y="30"/>
                  </a:lnTo>
                  <a:lnTo>
                    <a:pt x="8" y="19"/>
                  </a:lnTo>
                  <a:lnTo>
                    <a:pt x="13" y="5"/>
                  </a:lnTo>
                  <a:lnTo>
                    <a:pt x="9" y="0"/>
                  </a:lnTo>
                  <a:lnTo>
                    <a:pt x="9"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7" name="Freeform 1912">
              <a:extLst>
                <a:ext uri="{FF2B5EF4-FFF2-40B4-BE49-F238E27FC236}">
                  <a16:creationId xmlns:a16="http://schemas.microsoft.com/office/drawing/2014/main" id="{072442CF-74E0-41AF-ABA1-F61FCA66F669}"/>
                </a:ext>
              </a:extLst>
            </p:cNvPr>
            <p:cNvSpPr>
              <a:spLocks/>
            </p:cNvSpPr>
            <p:nvPr/>
          </p:nvSpPr>
          <p:spPr bwMode="auto">
            <a:xfrm>
              <a:off x="5545" y="1470"/>
              <a:ext cx="7" cy="21"/>
            </a:xfrm>
            <a:custGeom>
              <a:avLst/>
              <a:gdLst>
                <a:gd name="T0" fmla="*/ 0 w 7"/>
                <a:gd name="T1" fmla="*/ 7 h 21"/>
                <a:gd name="T2" fmla="*/ 5 w 7"/>
                <a:gd name="T3" fmla="*/ 20 h 21"/>
                <a:gd name="T4" fmla="*/ 6 w 7"/>
                <a:gd name="T5" fmla="*/ 15 h 21"/>
                <a:gd name="T6" fmla="*/ 2 w 7"/>
                <a:gd name="T7" fmla="*/ 0 h 21"/>
                <a:gd name="T8" fmla="*/ 0 w 7"/>
                <a:gd name="T9" fmla="*/ 7 h 21"/>
                <a:gd name="T10" fmla="*/ 0 w 7"/>
                <a:gd name="T11" fmla="*/ 7 h 21"/>
              </a:gdLst>
              <a:ahLst/>
              <a:cxnLst>
                <a:cxn ang="0">
                  <a:pos x="T0" y="T1"/>
                </a:cxn>
                <a:cxn ang="0">
                  <a:pos x="T2" y="T3"/>
                </a:cxn>
                <a:cxn ang="0">
                  <a:pos x="T4" y="T5"/>
                </a:cxn>
                <a:cxn ang="0">
                  <a:pos x="T6" y="T7"/>
                </a:cxn>
                <a:cxn ang="0">
                  <a:pos x="T8" y="T9"/>
                </a:cxn>
                <a:cxn ang="0">
                  <a:pos x="T10" y="T11"/>
                </a:cxn>
              </a:cxnLst>
              <a:rect l="0" t="0" r="r" b="b"/>
              <a:pathLst>
                <a:path w="7" h="21">
                  <a:moveTo>
                    <a:pt x="0" y="7"/>
                  </a:moveTo>
                  <a:lnTo>
                    <a:pt x="5" y="20"/>
                  </a:lnTo>
                  <a:lnTo>
                    <a:pt x="6" y="15"/>
                  </a:lnTo>
                  <a:lnTo>
                    <a:pt x="2" y="0"/>
                  </a:lnTo>
                  <a:lnTo>
                    <a:pt x="0" y="7"/>
                  </a:lnTo>
                  <a:lnTo>
                    <a:pt x="0"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8" name="Freeform 1913">
              <a:extLst>
                <a:ext uri="{FF2B5EF4-FFF2-40B4-BE49-F238E27FC236}">
                  <a16:creationId xmlns:a16="http://schemas.microsoft.com/office/drawing/2014/main" id="{9A9EBEF8-2567-4F5E-8FF0-E3B4B8718DDE}"/>
                </a:ext>
              </a:extLst>
            </p:cNvPr>
            <p:cNvSpPr>
              <a:spLocks/>
            </p:cNvSpPr>
            <p:nvPr/>
          </p:nvSpPr>
          <p:spPr bwMode="auto">
            <a:xfrm>
              <a:off x="5564" y="1476"/>
              <a:ext cx="9" cy="69"/>
            </a:xfrm>
            <a:custGeom>
              <a:avLst/>
              <a:gdLst>
                <a:gd name="T0" fmla="*/ 2 w 9"/>
                <a:gd name="T1" fmla="*/ 0 h 69"/>
                <a:gd name="T2" fmla="*/ 2 w 9"/>
                <a:gd name="T3" fmla="*/ 39 h 69"/>
                <a:gd name="T4" fmla="*/ 0 w 9"/>
                <a:gd name="T5" fmla="*/ 48 h 69"/>
                <a:gd name="T6" fmla="*/ 0 w 9"/>
                <a:gd name="T7" fmla="*/ 55 h 69"/>
                <a:gd name="T8" fmla="*/ 5 w 9"/>
                <a:gd name="T9" fmla="*/ 68 h 69"/>
                <a:gd name="T10" fmla="*/ 8 w 9"/>
                <a:gd name="T11" fmla="*/ 62 h 69"/>
                <a:gd name="T12" fmla="*/ 8 w 9"/>
                <a:gd name="T13" fmla="*/ 54 h 69"/>
                <a:gd name="T14" fmla="*/ 4 w 9"/>
                <a:gd name="T15" fmla="*/ 47 h 69"/>
                <a:gd name="T16" fmla="*/ 4 w 9"/>
                <a:gd name="T17" fmla="*/ 33 h 69"/>
                <a:gd name="T18" fmla="*/ 6 w 9"/>
                <a:gd name="T19" fmla="*/ 27 h 69"/>
                <a:gd name="T20" fmla="*/ 2 w 9"/>
                <a:gd name="T21" fmla="*/ 0 h 69"/>
                <a:gd name="T22" fmla="*/ 2 w 9"/>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69">
                  <a:moveTo>
                    <a:pt x="2" y="0"/>
                  </a:moveTo>
                  <a:lnTo>
                    <a:pt x="2" y="39"/>
                  </a:lnTo>
                  <a:lnTo>
                    <a:pt x="0" y="48"/>
                  </a:lnTo>
                  <a:lnTo>
                    <a:pt x="0" y="55"/>
                  </a:lnTo>
                  <a:lnTo>
                    <a:pt x="5" y="68"/>
                  </a:lnTo>
                  <a:lnTo>
                    <a:pt x="8" y="62"/>
                  </a:lnTo>
                  <a:lnTo>
                    <a:pt x="8" y="54"/>
                  </a:lnTo>
                  <a:lnTo>
                    <a:pt x="4" y="47"/>
                  </a:lnTo>
                  <a:lnTo>
                    <a:pt x="4" y="33"/>
                  </a:lnTo>
                  <a:lnTo>
                    <a:pt x="6" y="27"/>
                  </a:lnTo>
                  <a:lnTo>
                    <a:pt x="2" y="0"/>
                  </a:lnTo>
                  <a:lnTo>
                    <a:pt x="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9" name="Freeform 1914">
              <a:extLst>
                <a:ext uri="{FF2B5EF4-FFF2-40B4-BE49-F238E27FC236}">
                  <a16:creationId xmlns:a16="http://schemas.microsoft.com/office/drawing/2014/main" id="{72BDE355-DAC9-4A0D-BCCD-3836EAA254AA}"/>
                </a:ext>
              </a:extLst>
            </p:cNvPr>
            <p:cNvSpPr>
              <a:spLocks/>
            </p:cNvSpPr>
            <p:nvPr/>
          </p:nvSpPr>
          <p:spPr bwMode="auto">
            <a:xfrm>
              <a:off x="5576" y="1482"/>
              <a:ext cx="15" cy="58"/>
            </a:xfrm>
            <a:custGeom>
              <a:avLst/>
              <a:gdLst>
                <a:gd name="T0" fmla="*/ 11 w 15"/>
                <a:gd name="T1" fmla="*/ 0 h 58"/>
                <a:gd name="T2" fmla="*/ 8 w 15"/>
                <a:gd name="T3" fmla="*/ 13 h 58"/>
                <a:gd name="T4" fmla="*/ 3 w 15"/>
                <a:gd name="T5" fmla="*/ 21 h 58"/>
                <a:gd name="T6" fmla="*/ 3 w 15"/>
                <a:gd name="T7" fmla="*/ 37 h 58"/>
                <a:gd name="T8" fmla="*/ 0 w 15"/>
                <a:gd name="T9" fmla="*/ 57 h 58"/>
                <a:gd name="T10" fmla="*/ 5 w 15"/>
                <a:gd name="T11" fmla="*/ 34 h 58"/>
                <a:gd name="T12" fmla="*/ 7 w 15"/>
                <a:gd name="T13" fmla="*/ 22 h 58"/>
                <a:gd name="T14" fmla="*/ 14 w 15"/>
                <a:gd name="T15" fmla="*/ 6 h 58"/>
                <a:gd name="T16" fmla="*/ 11 w 15"/>
                <a:gd name="T17" fmla="*/ 0 h 58"/>
                <a:gd name="T18" fmla="*/ 11 w 15"/>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58">
                  <a:moveTo>
                    <a:pt x="11" y="0"/>
                  </a:moveTo>
                  <a:lnTo>
                    <a:pt x="8" y="13"/>
                  </a:lnTo>
                  <a:lnTo>
                    <a:pt x="3" y="21"/>
                  </a:lnTo>
                  <a:lnTo>
                    <a:pt x="3" y="37"/>
                  </a:lnTo>
                  <a:lnTo>
                    <a:pt x="0" y="57"/>
                  </a:lnTo>
                  <a:lnTo>
                    <a:pt x="5" y="34"/>
                  </a:lnTo>
                  <a:lnTo>
                    <a:pt x="7" y="22"/>
                  </a:lnTo>
                  <a:lnTo>
                    <a:pt x="14" y="6"/>
                  </a:lnTo>
                  <a:lnTo>
                    <a:pt x="11" y="0"/>
                  </a:lnTo>
                  <a:lnTo>
                    <a:pt x="1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0" name="Freeform 1915">
              <a:extLst>
                <a:ext uri="{FF2B5EF4-FFF2-40B4-BE49-F238E27FC236}">
                  <a16:creationId xmlns:a16="http://schemas.microsoft.com/office/drawing/2014/main" id="{FCA3D9C4-8E0F-47A6-8E53-890CC773FE47}"/>
                </a:ext>
              </a:extLst>
            </p:cNvPr>
            <p:cNvSpPr>
              <a:spLocks/>
            </p:cNvSpPr>
            <p:nvPr/>
          </p:nvSpPr>
          <p:spPr bwMode="auto">
            <a:xfrm>
              <a:off x="5549" y="1500"/>
              <a:ext cx="66" cy="127"/>
            </a:xfrm>
            <a:custGeom>
              <a:avLst/>
              <a:gdLst>
                <a:gd name="T0" fmla="*/ 3 w 66"/>
                <a:gd name="T1" fmla="*/ 33 h 127"/>
                <a:gd name="T2" fmla="*/ 16 w 66"/>
                <a:gd name="T3" fmla="*/ 102 h 127"/>
                <a:gd name="T4" fmla="*/ 14 w 66"/>
                <a:gd name="T5" fmla="*/ 107 h 127"/>
                <a:gd name="T6" fmla="*/ 11 w 66"/>
                <a:gd name="T7" fmla="*/ 102 h 127"/>
                <a:gd name="T8" fmla="*/ 9 w 66"/>
                <a:gd name="T9" fmla="*/ 116 h 127"/>
                <a:gd name="T10" fmla="*/ 0 w 66"/>
                <a:gd name="T11" fmla="*/ 126 h 127"/>
                <a:gd name="T12" fmla="*/ 23 w 66"/>
                <a:gd name="T13" fmla="*/ 113 h 127"/>
                <a:gd name="T14" fmla="*/ 30 w 66"/>
                <a:gd name="T15" fmla="*/ 113 h 127"/>
                <a:gd name="T16" fmla="*/ 45 w 66"/>
                <a:gd name="T17" fmla="*/ 124 h 127"/>
                <a:gd name="T18" fmla="*/ 44 w 66"/>
                <a:gd name="T19" fmla="*/ 120 h 127"/>
                <a:gd name="T20" fmla="*/ 34 w 66"/>
                <a:gd name="T21" fmla="*/ 110 h 127"/>
                <a:gd name="T22" fmla="*/ 25 w 66"/>
                <a:gd name="T23" fmla="*/ 107 h 127"/>
                <a:gd name="T24" fmla="*/ 34 w 66"/>
                <a:gd name="T25" fmla="*/ 92 h 127"/>
                <a:gd name="T26" fmla="*/ 38 w 66"/>
                <a:gd name="T27" fmla="*/ 92 h 127"/>
                <a:gd name="T28" fmla="*/ 41 w 66"/>
                <a:gd name="T29" fmla="*/ 78 h 127"/>
                <a:gd name="T30" fmla="*/ 47 w 66"/>
                <a:gd name="T31" fmla="*/ 66 h 127"/>
                <a:gd name="T32" fmla="*/ 65 w 66"/>
                <a:gd name="T33" fmla="*/ 56 h 127"/>
                <a:gd name="T34" fmla="*/ 56 w 66"/>
                <a:gd name="T35" fmla="*/ 57 h 127"/>
                <a:gd name="T36" fmla="*/ 56 w 66"/>
                <a:gd name="T37" fmla="*/ 54 h 127"/>
                <a:gd name="T38" fmla="*/ 65 w 66"/>
                <a:gd name="T39" fmla="*/ 45 h 127"/>
                <a:gd name="T40" fmla="*/ 65 w 66"/>
                <a:gd name="T41" fmla="*/ 41 h 127"/>
                <a:gd name="T42" fmla="*/ 56 w 66"/>
                <a:gd name="T43" fmla="*/ 45 h 127"/>
                <a:gd name="T44" fmla="*/ 43 w 66"/>
                <a:gd name="T45" fmla="*/ 67 h 127"/>
                <a:gd name="T46" fmla="*/ 45 w 66"/>
                <a:gd name="T47" fmla="*/ 51 h 127"/>
                <a:gd name="T48" fmla="*/ 38 w 66"/>
                <a:gd name="T49" fmla="*/ 56 h 127"/>
                <a:gd name="T50" fmla="*/ 39 w 66"/>
                <a:gd name="T51" fmla="*/ 43 h 127"/>
                <a:gd name="T52" fmla="*/ 55 w 66"/>
                <a:gd name="T53" fmla="*/ 26 h 127"/>
                <a:gd name="T54" fmla="*/ 58 w 66"/>
                <a:gd name="T55" fmla="*/ 0 h 127"/>
                <a:gd name="T56" fmla="*/ 53 w 66"/>
                <a:gd name="T57" fmla="*/ 15 h 127"/>
                <a:gd name="T58" fmla="*/ 46 w 66"/>
                <a:gd name="T59" fmla="*/ 23 h 127"/>
                <a:gd name="T60" fmla="*/ 43 w 66"/>
                <a:gd name="T61" fmla="*/ 33 h 127"/>
                <a:gd name="T62" fmla="*/ 34 w 66"/>
                <a:gd name="T63" fmla="*/ 45 h 127"/>
                <a:gd name="T64" fmla="*/ 26 w 66"/>
                <a:gd name="T65" fmla="*/ 45 h 127"/>
                <a:gd name="T66" fmla="*/ 15 w 66"/>
                <a:gd name="T67" fmla="*/ 75 h 127"/>
                <a:gd name="T68" fmla="*/ 3 w 66"/>
                <a:gd name="T69" fmla="*/ 33 h 127"/>
                <a:gd name="T70" fmla="*/ 3 w 66"/>
                <a:gd name="T71"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127">
                  <a:moveTo>
                    <a:pt x="3" y="33"/>
                  </a:moveTo>
                  <a:lnTo>
                    <a:pt x="16" y="102"/>
                  </a:lnTo>
                  <a:lnTo>
                    <a:pt x="14" y="107"/>
                  </a:lnTo>
                  <a:lnTo>
                    <a:pt x="11" y="102"/>
                  </a:lnTo>
                  <a:lnTo>
                    <a:pt x="9" y="116"/>
                  </a:lnTo>
                  <a:lnTo>
                    <a:pt x="0" y="126"/>
                  </a:lnTo>
                  <a:lnTo>
                    <a:pt x="23" y="113"/>
                  </a:lnTo>
                  <a:lnTo>
                    <a:pt x="30" y="113"/>
                  </a:lnTo>
                  <a:lnTo>
                    <a:pt x="45" y="124"/>
                  </a:lnTo>
                  <a:lnTo>
                    <a:pt x="44" y="120"/>
                  </a:lnTo>
                  <a:lnTo>
                    <a:pt x="34" y="110"/>
                  </a:lnTo>
                  <a:lnTo>
                    <a:pt x="25" y="107"/>
                  </a:lnTo>
                  <a:lnTo>
                    <a:pt x="34" y="92"/>
                  </a:lnTo>
                  <a:lnTo>
                    <a:pt x="38" y="92"/>
                  </a:lnTo>
                  <a:lnTo>
                    <a:pt x="41" y="78"/>
                  </a:lnTo>
                  <a:lnTo>
                    <a:pt x="47" y="66"/>
                  </a:lnTo>
                  <a:lnTo>
                    <a:pt x="65" y="56"/>
                  </a:lnTo>
                  <a:lnTo>
                    <a:pt x="56" y="57"/>
                  </a:lnTo>
                  <a:lnTo>
                    <a:pt x="56" y="54"/>
                  </a:lnTo>
                  <a:lnTo>
                    <a:pt x="65" y="45"/>
                  </a:lnTo>
                  <a:lnTo>
                    <a:pt x="65" y="41"/>
                  </a:lnTo>
                  <a:lnTo>
                    <a:pt x="56" y="45"/>
                  </a:lnTo>
                  <a:lnTo>
                    <a:pt x="43" y="67"/>
                  </a:lnTo>
                  <a:lnTo>
                    <a:pt x="45" y="51"/>
                  </a:lnTo>
                  <a:lnTo>
                    <a:pt x="38" y="56"/>
                  </a:lnTo>
                  <a:lnTo>
                    <a:pt x="39" y="43"/>
                  </a:lnTo>
                  <a:lnTo>
                    <a:pt x="55" y="26"/>
                  </a:lnTo>
                  <a:lnTo>
                    <a:pt x="58" y="0"/>
                  </a:lnTo>
                  <a:lnTo>
                    <a:pt x="53" y="15"/>
                  </a:lnTo>
                  <a:lnTo>
                    <a:pt x="46" y="23"/>
                  </a:lnTo>
                  <a:lnTo>
                    <a:pt x="43" y="33"/>
                  </a:lnTo>
                  <a:lnTo>
                    <a:pt x="34" y="45"/>
                  </a:lnTo>
                  <a:lnTo>
                    <a:pt x="26" y="45"/>
                  </a:lnTo>
                  <a:lnTo>
                    <a:pt x="15" y="75"/>
                  </a:lnTo>
                  <a:lnTo>
                    <a:pt x="3" y="33"/>
                  </a:lnTo>
                  <a:lnTo>
                    <a:pt x="3" y="3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1" name="Freeform 1916">
              <a:extLst>
                <a:ext uri="{FF2B5EF4-FFF2-40B4-BE49-F238E27FC236}">
                  <a16:creationId xmlns:a16="http://schemas.microsoft.com/office/drawing/2014/main" id="{0118D70B-1B64-43DE-9A43-918551D426B8}"/>
                </a:ext>
              </a:extLst>
            </p:cNvPr>
            <p:cNvSpPr>
              <a:spLocks/>
            </p:cNvSpPr>
            <p:nvPr/>
          </p:nvSpPr>
          <p:spPr bwMode="auto">
            <a:xfrm>
              <a:off x="5593" y="1564"/>
              <a:ext cx="27" cy="28"/>
            </a:xfrm>
            <a:custGeom>
              <a:avLst/>
              <a:gdLst>
                <a:gd name="T0" fmla="*/ 0 w 27"/>
                <a:gd name="T1" fmla="*/ 23 h 28"/>
                <a:gd name="T2" fmla="*/ 1 w 27"/>
                <a:gd name="T3" fmla="*/ 13 h 28"/>
                <a:gd name="T4" fmla="*/ 15 w 27"/>
                <a:gd name="T5" fmla="*/ 0 h 28"/>
                <a:gd name="T6" fmla="*/ 26 w 27"/>
                <a:gd name="T7" fmla="*/ 0 h 28"/>
                <a:gd name="T8" fmla="*/ 17 w 27"/>
                <a:gd name="T9" fmla="*/ 3 h 28"/>
                <a:gd name="T10" fmla="*/ 10 w 27"/>
                <a:gd name="T11" fmla="*/ 15 h 28"/>
                <a:gd name="T12" fmla="*/ 12 w 27"/>
                <a:gd name="T13" fmla="*/ 27 h 28"/>
                <a:gd name="T14" fmla="*/ 4 w 27"/>
                <a:gd name="T15" fmla="*/ 22 h 28"/>
                <a:gd name="T16" fmla="*/ 0 w 27"/>
                <a:gd name="T17" fmla="*/ 23 h 28"/>
                <a:gd name="T18" fmla="*/ 0 w 27"/>
                <a:gd name="T19"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0" y="23"/>
                  </a:moveTo>
                  <a:lnTo>
                    <a:pt x="1" y="13"/>
                  </a:lnTo>
                  <a:lnTo>
                    <a:pt x="15" y="0"/>
                  </a:lnTo>
                  <a:lnTo>
                    <a:pt x="26" y="0"/>
                  </a:lnTo>
                  <a:lnTo>
                    <a:pt x="17" y="3"/>
                  </a:lnTo>
                  <a:lnTo>
                    <a:pt x="10" y="15"/>
                  </a:lnTo>
                  <a:lnTo>
                    <a:pt x="12" y="27"/>
                  </a:lnTo>
                  <a:lnTo>
                    <a:pt x="4" y="22"/>
                  </a:lnTo>
                  <a:lnTo>
                    <a:pt x="0" y="23"/>
                  </a:lnTo>
                  <a:lnTo>
                    <a:pt x="0" y="2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2" name="Freeform 1917">
              <a:extLst>
                <a:ext uri="{FF2B5EF4-FFF2-40B4-BE49-F238E27FC236}">
                  <a16:creationId xmlns:a16="http://schemas.microsoft.com/office/drawing/2014/main" id="{45FF8934-E522-4F16-910E-194EB1459382}"/>
                </a:ext>
              </a:extLst>
            </p:cNvPr>
            <p:cNvSpPr>
              <a:spLocks/>
            </p:cNvSpPr>
            <p:nvPr/>
          </p:nvSpPr>
          <p:spPr bwMode="auto">
            <a:xfrm>
              <a:off x="5597" y="1460"/>
              <a:ext cx="55" cy="79"/>
            </a:xfrm>
            <a:custGeom>
              <a:avLst/>
              <a:gdLst>
                <a:gd name="T0" fmla="*/ 0 w 55"/>
                <a:gd name="T1" fmla="*/ 0 h 79"/>
                <a:gd name="T2" fmla="*/ 8 w 55"/>
                <a:gd name="T3" fmla="*/ 12 h 79"/>
                <a:gd name="T4" fmla="*/ 10 w 55"/>
                <a:gd name="T5" fmla="*/ 26 h 79"/>
                <a:gd name="T6" fmla="*/ 35 w 55"/>
                <a:gd name="T7" fmla="*/ 70 h 79"/>
                <a:gd name="T8" fmla="*/ 54 w 55"/>
                <a:gd name="T9" fmla="*/ 78 h 79"/>
              </a:gdLst>
              <a:ahLst/>
              <a:cxnLst>
                <a:cxn ang="0">
                  <a:pos x="T0" y="T1"/>
                </a:cxn>
                <a:cxn ang="0">
                  <a:pos x="T2" y="T3"/>
                </a:cxn>
                <a:cxn ang="0">
                  <a:pos x="T4" y="T5"/>
                </a:cxn>
                <a:cxn ang="0">
                  <a:pos x="T6" y="T7"/>
                </a:cxn>
                <a:cxn ang="0">
                  <a:pos x="T8" y="T9"/>
                </a:cxn>
              </a:cxnLst>
              <a:rect l="0" t="0" r="r" b="b"/>
              <a:pathLst>
                <a:path w="55" h="79">
                  <a:moveTo>
                    <a:pt x="0" y="0"/>
                  </a:moveTo>
                  <a:lnTo>
                    <a:pt x="8" y="12"/>
                  </a:lnTo>
                  <a:lnTo>
                    <a:pt x="10" y="26"/>
                  </a:lnTo>
                  <a:lnTo>
                    <a:pt x="35" y="70"/>
                  </a:lnTo>
                  <a:lnTo>
                    <a:pt x="54" y="78"/>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 name="Freeform 1918">
              <a:extLst>
                <a:ext uri="{FF2B5EF4-FFF2-40B4-BE49-F238E27FC236}">
                  <a16:creationId xmlns:a16="http://schemas.microsoft.com/office/drawing/2014/main" id="{7F8AD435-A1E7-48AF-90F2-7110254E7747}"/>
                </a:ext>
              </a:extLst>
            </p:cNvPr>
            <p:cNvSpPr>
              <a:spLocks/>
            </p:cNvSpPr>
            <p:nvPr/>
          </p:nvSpPr>
          <p:spPr bwMode="auto">
            <a:xfrm>
              <a:off x="5627" y="1535"/>
              <a:ext cx="33" cy="30"/>
            </a:xfrm>
            <a:custGeom>
              <a:avLst/>
              <a:gdLst>
                <a:gd name="T0" fmla="*/ 0 w 33"/>
                <a:gd name="T1" fmla="*/ 0 h 30"/>
                <a:gd name="T2" fmla="*/ 18 w 33"/>
                <a:gd name="T3" fmla="*/ 6 h 30"/>
                <a:gd name="T4" fmla="*/ 32 w 33"/>
                <a:gd name="T5" fmla="*/ 29 h 30"/>
                <a:gd name="T6" fmla="*/ 26 w 33"/>
                <a:gd name="T7" fmla="*/ 26 h 30"/>
                <a:gd name="T8" fmla="*/ 11 w 33"/>
                <a:gd name="T9" fmla="*/ 12 h 30"/>
                <a:gd name="T10" fmla="*/ 15 w 33"/>
                <a:gd name="T11" fmla="*/ 8 h 30"/>
                <a:gd name="T12" fmla="*/ 0 w 33"/>
                <a:gd name="T13" fmla="*/ 0 h 30"/>
                <a:gd name="T14" fmla="*/ 0 w 33"/>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0">
                  <a:moveTo>
                    <a:pt x="0" y="0"/>
                  </a:moveTo>
                  <a:lnTo>
                    <a:pt x="18" y="6"/>
                  </a:lnTo>
                  <a:lnTo>
                    <a:pt x="32" y="29"/>
                  </a:lnTo>
                  <a:lnTo>
                    <a:pt x="26" y="26"/>
                  </a:lnTo>
                  <a:lnTo>
                    <a:pt x="11" y="12"/>
                  </a:lnTo>
                  <a:lnTo>
                    <a:pt x="15" y="8"/>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 name="Freeform 1919">
              <a:extLst>
                <a:ext uri="{FF2B5EF4-FFF2-40B4-BE49-F238E27FC236}">
                  <a16:creationId xmlns:a16="http://schemas.microsoft.com/office/drawing/2014/main" id="{CD788F59-6072-446F-A076-7601BF14F21C}"/>
                </a:ext>
              </a:extLst>
            </p:cNvPr>
            <p:cNvSpPr>
              <a:spLocks/>
            </p:cNvSpPr>
            <p:nvPr/>
          </p:nvSpPr>
          <p:spPr bwMode="auto">
            <a:xfrm>
              <a:off x="5767" y="1347"/>
              <a:ext cx="25" cy="37"/>
            </a:xfrm>
            <a:custGeom>
              <a:avLst/>
              <a:gdLst>
                <a:gd name="T0" fmla="*/ 1 w 25"/>
                <a:gd name="T1" fmla="*/ 0 h 37"/>
                <a:gd name="T2" fmla="*/ 1 w 25"/>
                <a:gd name="T3" fmla="*/ 9 h 37"/>
                <a:gd name="T4" fmla="*/ 2 w 25"/>
                <a:gd name="T5" fmla="*/ 15 h 37"/>
                <a:gd name="T6" fmla="*/ 0 w 25"/>
                <a:gd name="T7" fmla="*/ 17 h 37"/>
                <a:gd name="T8" fmla="*/ 0 w 25"/>
                <a:gd name="T9" fmla="*/ 20 h 37"/>
                <a:gd name="T10" fmla="*/ 7 w 25"/>
                <a:gd name="T11" fmla="*/ 20 h 37"/>
                <a:gd name="T12" fmla="*/ 4 w 25"/>
                <a:gd name="T13" fmla="*/ 22 h 37"/>
                <a:gd name="T14" fmla="*/ 2 w 25"/>
                <a:gd name="T15" fmla="*/ 26 h 37"/>
                <a:gd name="T16" fmla="*/ 6 w 25"/>
                <a:gd name="T17" fmla="*/ 29 h 37"/>
                <a:gd name="T18" fmla="*/ 9 w 25"/>
                <a:gd name="T19" fmla="*/ 36 h 37"/>
                <a:gd name="T20" fmla="*/ 16 w 25"/>
                <a:gd name="T21" fmla="*/ 33 h 37"/>
                <a:gd name="T22" fmla="*/ 12 w 25"/>
                <a:gd name="T23" fmla="*/ 32 h 37"/>
                <a:gd name="T24" fmla="*/ 9 w 25"/>
                <a:gd name="T25" fmla="*/ 29 h 37"/>
                <a:gd name="T26" fmla="*/ 14 w 25"/>
                <a:gd name="T27" fmla="*/ 29 h 37"/>
                <a:gd name="T28" fmla="*/ 18 w 25"/>
                <a:gd name="T29" fmla="*/ 24 h 37"/>
                <a:gd name="T30" fmla="*/ 12 w 25"/>
                <a:gd name="T31" fmla="*/ 24 h 37"/>
                <a:gd name="T32" fmla="*/ 13 w 25"/>
                <a:gd name="T33" fmla="*/ 21 h 37"/>
                <a:gd name="T34" fmla="*/ 17 w 25"/>
                <a:gd name="T35" fmla="*/ 17 h 37"/>
                <a:gd name="T36" fmla="*/ 18 w 25"/>
                <a:gd name="T37" fmla="*/ 17 h 37"/>
                <a:gd name="T38" fmla="*/ 24 w 25"/>
                <a:gd name="T39" fmla="*/ 15 h 37"/>
                <a:gd name="T40" fmla="*/ 17 w 25"/>
                <a:gd name="T41" fmla="*/ 15 h 37"/>
                <a:gd name="T42" fmla="*/ 20 w 25"/>
                <a:gd name="T43" fmla="*/ 12 h 37"/>
                <a:gd name="T44" fmla="*/ 16 w 25"/>
                <a:gd name="T45" fmla="*/ 14 h 37"/>
                <a:gd name="T46" fmla="*/ 9 w 25"/>
                <a:gd name="T47" fmla="*/ 16 h 37"/>
                <a:gd name="T48" fmla="*/ 7 w 25"/>
                <a:gd name="T49" fmla="*/ 16 h 37"/>
                <a:gd name="T50" fmla="*/ 2 w 25"/>
                <a:gd name="T51" fmla="*/ 11 h 37"/>
                <a:gd name="T52" fmla="*/ 1 w 25"/>
                <a:gd name="T53" fmla="*/ 0 h 37"/>
                <a:gd name="T54" fmla="*/ 1 w 25"/>
                <a:gd name="T5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37">
                  <a:moveTo>
                    <a:pt x="1" y="0"/>
                  </a:moveTo>
                  <a:lnTo>
                    <a:pt x="1" y="9"/>
                  </a:lnTo>
                  <a:lnTo>
                    <a:pt x="2" y="15"/>
                  </a:lnTo>
                  <a:lnTo>
                    <a:pt x="0" y="17"/>
                  </a:lnTo>
                  <a:lnTo>
                    <a:pt x="0" y="20"/>
                  </a:lnTo>
                  <a:lnTo>
                    <a:pt x="7" y="20"/>
                  </a:lnTo>
                  <a:lnTo>
                    <a:pt x="4" y="22"/>
                  </a:lnTo>
                  <a:lnTo>
                    <a:pt x="2" y="26"/>
                  </a:lnTo>
                  <a:lnTo>
                    <a:pt x="6" y="29"/>
                  </a:lnTo>
                  <a:lnTo>
                    <a:pt x="9" y="36"/>
                  </a:lnTo>
                  <a:lnTo>
                    <a:pt x="16" y="33"/>
                  </a:lnTo>
                  <a:lnTo>
                    <a:pt x="12" y="32"/>
                  </a:lnTo>
                  <a:lnTo>
                    <a:pt x="9" y="29"/>
                  </a:lnTo>
                  <a:lnTo>
                    <a:pt x="14" y="29"/>
                  </a:lnTo>
                  <a:lnTo>
                    <a:pt x="18" y="24"/>
                  </a:lnTo>
                  <a:lnTo>
                    <a:pt x="12" y="24"/>
                  </a:lnTo>
                  <a:lnTo>
                    <a:pt x="13" y="21"/>
                  </a:lnTo>
                  <a:lnTo>
                    <a:pt x="17" y="17"/>
                  </a:lnTo>
                  <a:lnTo>
                    <a:pt x="18" y="17"/>
                  </a:lnTo>
                  <a:lnTo>
                    <a:pt x="24" y="15"/>
                  </a:lnTo>
                  <a:lnTo>
                    <a:pt x="17" y="15"/>
                  </a:lnTo>
                  <a:lnTo>
                    <a:pt x="20" y="12"/>
                  </a:lnTo>
                  <a:lnTo>
                    <a:pt x="16" y="14"/>
                  </a:lnTo>
                  <a:lnTo>
                    <a:pt x="9" y="16"/>
                  </a:lnTo>
                  <a:lnTo>
                    <a:pt x="7" y="16"/>
                  </a:lnTo>
                  <a:lnTo>
                    <a:pt x="2" y="11"/>
                  </a:lnTo>
                  <a:lnTo>
                    <a:pt x="1" y="0"/>
                  </a:lnTo>
                  <a:lnTo>
                    <a:pt x="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 name="Freeform 1920">
              <a:extLst>
                <a:ext uri="{FF2B5EF4-FFF2-40B4-BE49-F238E27FC236}">
                  <a16:creationId xmlns:a16="http://schemas.microsoft.com/office/drawing/2014/main" id="{589B6CF1-60B6-4978-AE0E-5DDDBEC27C5A}"/>
                </a:ext>
              </a:extLst>
            </p:cNvPr>
            <p:cNvSpPr>
              <a:spLocks/>
            </p:cNvSpPr>
            <p:nvPr/>
          </p:nvSpPr>
          <p:spPr bwMode="auto">
            <a:xfrm>
              <a:off x="5793" y="1363"/>
              <a:ext cx="5" cy="6"/>
            </a:xfrm>
            <a:custGeom>
              <a:avLst/>
              <a:gdLst>
                <a:gd name="T0" fmla="*/ 0 w 5"/>
                <a:gd name="T1" fmla="*/ 0 h 6"/>
                <a:gd name="T2" fmla="*/ 0 w 5"/>
                <a:gd name="T3" fmla="*/ 2 h 6"/>
                <a:gd name="T4" fmla="*/ 0 w 5"/>
                <a:gd name="T5" fmla="*/ 5 h 6"/>
                <a:gd name="T6" fmla="*/ 4 w 5"/>
                <a:gd name="T7" fmla="*/ 2 h 6"/>
                <a:gd name="T8" fmla="*/ 0 w 5"/>
                <a:gd name="T9" fmla="*/ 0 h 6"/>
                <a:gd name="T10" fmla="*/ 0 w 5"/>
                <a:gd name="T11" fmla="*/ 0 h 6"/>
              </a:gdLst>
              <a:ahLst/>
              <a:cxnLst>
                <a:cxn ang="0">
                  <a:pos x="T0" y="T1"/>
                </a:cxn>
                <a:cxn ang="0">
                  <a:pos x="T2" y="T3"/>
                </a:cxn>
                <a:cxn ang="0">
                  <a:pos x="T4" y="T5"/>
                </a:cxn>
                <a:cxn ang="0">
                  <a:pos x="T6" y="T7"/>
                </a:cxn>
                <a:cxn ang="0">
                  <a:pos x="T8" y="T9"/>
                </a:cxn>
                <a:cxn ang="0">
                  <a:pos x="T10" y="T11"/>
                </a:cxn>
              </a:cxnLst>
              <a:rect l="0" t="0" r="r" b="b"/>
              <a:pathLst>
                <a:path w="5" h="6">
                  <a:moveTo>
                    <a:pt x="0" y="0"/>
                  </a:moveTo>
                  <a:lnTo>
                    <a:pt x="0" y="2"/>
                  </a:lnTo>
                  <a:lnTo>
                    <a:pt x="0" y="5"/>
                  </a:lnTo>
                  <a:lnTo>
                    <a:pt x="4" y="2"/>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6" name="Freeform 1921">
              <a:extLst>
                <a:ext uri="{FF2B5EF4-FFF2-40B4-BE49-F238E27FC236}">
                  <a16:creationId xmlns:a16="http://schemas.microsoft.com/office/drawing/2014/main" id="{4981C606-E85B-4956-8256-1DA14E2353E7}"/>
                </a:ext>
              </a:extLst>
            </p:cNvPr>
            <p:cNvSpPr>
              <a:spLocks/>
            </p:cNvSpPr>
            <p:nvPr/>
          </p:nvSpPr>
          <p:spPr bwMode="auto">
            <a:xfrm>
              <a:off x="5801" y="1323"/>
              <a:ext cx="9" cy="40"/>
            </a:xfrm>
            <a:custGeom>
              <a:avLst/>
              <a:gdLst>
                <a:gd name="T0" fmla="*/ 6 w 9"/>
                <a:gd name="T1" fmla="*/ 0 h 40"/>
                <a:gd name="T2" fmla="*/ 5 w 9"/>
                <a:gd name="T3" fmla="*/ 15 h 40"/>
                <a:gd name="T4" fmla="*/ 3 w 9"/>
                <a:gd name="T5" fmla="*/ 15 h 40"/>
                <a:gd name="T6" fmla="*/ 1 w 9"/>
                <a:gd name="T7" fmla="*/ 20 h 40"/>
                <a:gd name="T8" fmla="*/ 0 w 9"/>
                <a:gd name="T9" fmla="*/ 20 h 40"/>
                <a:gd name="T10" fmla="*/ 0 w 9"/>
                <a:gd name="T11" fmla="*/ 39 h 40"/>
                <a:gd name="T12" fmla="*/ 6 w 9"/>
                <a:gd name="T13" fmla="*/ 26 h 40"/>
                <a:gd name="T14" fmla="*/ 8 w 9"/>
                <a:gd name="T15" fmla="*/ 15 h 40"/>
                <a:gd name="T16" fmla="*/ 8 w 9"/>
                <a:gd name="T17" fmla="*/ 7 h 40"/>
                <a:gd name="T18" fmla="*/ 6 w 9"/>
                <a:gd name="T19" fmla="*/ 0 h 40"/>
                <a:gd name="T20" fmla="*/ 6 w 9"/>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0">
                  <a:moveTo>
                    <a:pt x="6" y="0"/>
                  </a:moveTo>
                  <a:lnTo>
                    <a:pt x="5" y="15"/>
                  </a:lnTo>
                  <a:lnTo>
                    <a:pt x="3" y="15"/>
                  </a:lnTo>
                  <a:lnTo>
                    <a:pt x="1" y="20"/>
                  </a:lnTo>
                  <a:lnTo>
                    <a:pt x="0" y="20"/>
                  </a:lnTo>
                  <a:lnTo>
                    <a:pt x="0" y="39"/>
                  </a:lnTo>
                  <a:lnTo>
                    <a:pt x="6" y="26"/>
                  </a:lnTo>
                  <a:lnTo>
                    <a:pt x="8" y="15"/>
                  </a:lnTo>
                  <a:lnTo>
                    <a:pt x="8" y="7"/>
                  </a:lnTo>
                  <a:lnTo>
                    <a:pt x="6" y="0"/>
                  </a:lnTo>
                  <a:lnTo>
                    <a:pt x="6"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7" name="Freeform 1922">
              <a:extLst>
                <a:ext uri="{FF2B5EF4-FFF2-40B4-BE49-F238E27FC236}">
                  <a16:creationId xmlns:a16="http://schemas.microsoft.com/office/drawing/2014/main" id="{9DD65AA5-43B1-4D6D-AA82-FBB7C07F4047}"/>
                </a:ext>
              </a:extLst>
            </p:cNvPr>
            <p:cNvSpPr>
              <a:spLocks/>
            </p:cNvSpPr>
            <p:nvPr/>
          </p:nvSpPr>
          <p:spPr bwMode="auto">
            <a:xfrm>
              <a:off x="5774" y="1289"/>
              <a:ext cx="31" cy="42"/>
            </a:xfrm>
            <a:custGeom>
              <a:avLst/>
              <a:gdLst>
                <a:gd name="T0" fmla="*/ 0 w 31"/>
                <a:gd name="T1" fmla="*/ 2 h 42"/>
                <a:gd name="T2" fmla="*/ 7 w 31"/>
                <a:gd name="T3" fmla="*/ 0 h 42"/>
                <a:gd name="T4" fmla="*/ 18 w 31"/>
                <a:gd name="T5" fmla="*/ 7 h 42"/>
                <a:gd name="T6" fmla="*/ 28 w 31"/>
                <a:gd name="T7" fmla="*/ 21 h 42"/>
                <a:gd name="T8" fmla="*/ 30 w 31"/>
                <a:gd name="T9" fmla="*/ 30 h 42"/>
                <a:gd name="T10" fmla="*/ 23 w 31"/>
                <a:gd name="T11" fmla="*/ 18 h 42"/>
                <a:gd name="T12" fmla="*/ 27 w 31"/>
                <a:gd name="T13" fmla="*/ 34 h 42"/>
                <a:gd name="T14" fmla="*/ 25 w 31"/>
                <a:gd name="T15" fmla="*/ 35 h 42"/>
                <a:gd name="T16" fmla="*/ 27 w 31"/>
                <a:gd name="T17" fmla="*/ 41 h 42"/>
                <a:gd name="T18" fmla="*/ 24 w 31"/>
                <a:gd name="T19" fmla="*/ 37 h 42"/>
                <a:gd name="T20" fmla="*/ 19 w 31"/>
                <a:gd name="T21" fmla="*/ 27 h 42"/>
                <a:gd name="T22" fmla="*/ 12 w 31"/>
                <a:gd name="T23" fmla="*/ 20 h 42"/>
                <a:gd name="T24" fmla="*/ 8 w 31"/>
                <a:gd name="T25" fmla="*/ 15 h 42"/>
                <a:gd name="T26" fmla="*/ 4 w 31"/>
                <a:gd name="T27" fmla="*/ 7 h 42"/>
                <a:gd name="T28" fmla="*/ 11 w 31"/>
                <a:gd name="T29" fmla="*/ 11 h 42"/>
                <a:gd name="T30" fmla="*/ 7 w 31"/>
                <a:gd name="T31" fmla="*/ 6 h 42"/>
                <a:gd name="T32" fmla="*/ 0 w 31"/>
                <a:gd name="T33" fmla="*/ 2 h 42"/>
                <a:gd name="T34" fmla="*/ 0 w 31"/>
                <a:gd name="T35"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42">
                  <a:moveTo>
                    <a:pt x="0" y="2"/>
                  </a:moveTo>
                  <a:lnTo>
                    <a:pt x="7" y="0"/>
                  </a:lnTo>
                  <a:lnTo>
                    <a:pt x="18" y="7"/>
                  </a:lnTo>
                  <a:lnTo>
                    <a:pt x="28" y="21"/>
                  </a:lnTo>
                  <a:lnTo>
                    <a:pt x="30" y="30"/>
                  </a:lnTo>
                  <a:lnTo>
                    <a:pt x="23" y="18"/>
                  </a:lnTo>
                  <a:lnTo>
                    <a:pt x="27" y="34"/>
                  </a:lnTo>
                  <a:lnTo>
                    <a:pt x="25" y="35"/>
                  </a:lnTo>
                  <a:lnTo>
                    <a:pt x="27" y="41"/>
                  </a:lnTo>
                  <a:lnTo>
                    <a:pt x="24" y="37"/>
                  </a:lnTo>
                  <a:lnTo>
                    <a:pt x="19" y="27"/>
                  </a:lnTo>
                  <a:lnTo>
                    <a:pt x="12" y="20"/>
                  </a:lnTo>
                  <a:lnTo>
                    <a:pt x="8" y="15"/>
                  </a:lnTo>
                  <a:lnTo>
                    <a:pt x="4" y="7"/>
                  </a:lnTo>
                  <a:lnTo>
                    <a:pt x="11" y="11"/>
                  </a:lnTo>
                  <a:lnTo>
                    <a:pt x="7" y="6"/>
                  </a:lnTo>
                  <a:lnTo>
                    <a:pt x="0" y="2"/>
                  </a:lnTo>
                  <a:lnTo>
                    <a:pt x="0" y="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8" name="Freeform 1923">
              <a:extLst>
                <a:ext uri="{FF2B5EF4-FFF2-40B4-BE49-F238E27FC236}">
                  <a16:creationId xmlns:a16="http://schemas.microsoft.com/office/drawing/2014/main" id="{3969AEB7-8E35-4CE6-9ED3-2ED6B87E12A6}"/>
                </a:ext>
              </a:extLst>
            </p:cNvPr>
            <p:cNvSpPr>
              <a:spLocks/>
            </p:cNvSpPr>
            <p:nvPr/>
          </p:nvSpPr>
          <p:spPr bwMode="auto">
            <a:xfrm>
              <a:off x="5703" y="1279"/>
              <a:ext cx="77" cy="158"/>
            </a:xfrm>
            <a:custGeom>
              <a:avLst/>
              <a:gdLst>
                <a:gd name="T0" fmla="*/ 55 w 77"/>
                <a:gd name="T1" fmla="*/ 0 h 158"/>
                <a:gd name="T2" fmla="*/ 62 w 77"/>
                <a:gd name="T3" fmla="*/ 9 h 158"/>
                <a:gd name="T4" fmla="*/ 56 w 77"/>
                <a:gd name="T5" fmla="*/ 7 h 158"/>
                <a:gd name="T6" fmla="*/ 57 w 77"/>
                <a:gd name="T7" fmla="*/ 10 h 158"/>
                <a:gd name="T8" fmla="*/ 71 w 77"/>
                <a:gd name="T9" fmla="*/ 18 h 158"/>
                <a:gd name="T10" fmla="*/ 76 w 77"/>
                <a:gd name="T11" fmla="*/ 27 h 158"/>
                <a:gd name="T12" fmla="*/ 73 w 77"/>
                <a:gd name="T13" fmla="*/ 32 h 158"/>
                <a:gd name="T14" fmla="*/ 64 w 77"/>
                <a:gd name="T15" fmla="*/ 35 h 158"/>
                <a:gd name="T16" fmla="*/ 56 w 77"/>
                <a:gd name="T17" fmla="*/ 34 h 158"/>
                <a:gd name="T18" fmla="*/ 47 w 77"/>
                <a:gd name="T19" fmla="*/ 42 h 158"/>
                <a:gd name="T20" fmla="*/ 45 w 77"/>
                <a:gd name="T21" fmla="*/ 51 h 158"/>
                <a:gd name="T22" fmla="*/ 54 w 77"/>
                <a:gd name="T23" fmla="*/ 71 h 158"/>
                <a:gd name="T24" fmla="*/ 44 w 77"/>
                <a:gd name="T25" fmla="*/ 70 h 158"/>
                <a:gd name="T26" fmla="*/ 45 w 77"/>
                <a:gd name="T27" fmla="*/ 75 h 158"/>
                <a:gd name="T28" fmla="*/ 54 w 77"/>
                <a:gd name="T29" fmla="*/ 80 h 158"/>
                <a:gd name="T30" fmla="*/ 52 w 77"/>
                <a:gd name="T31" fmla="*/ 85 h 158"/>
                <a:gd name="T32" fmla="*/ 52 w 77"/>
                <a:gd name="T33" fmla="*/ 89 h 158"/>
                <a:gd name="T34" fmla="*/ 55 w 77"/>
                <a:gd name="T35" fmla="*/ 89 h 158"/>
                <a:gd name="T36" fmla="*/ 59 w 77"/>
                <a:gd name="T37" fmla="*/ 85 h 158"/>
                <a:gd name="T38" fmla="*/ 59 w 77"/>
                <a:gd name="T39" fmla="*/ 94 h 158"/>
                <a:gd name="T40" fmla="*/ 61 w 77"/>
                <a:gd name="T41" fmla="*/ 109 h 158"/>
                <a:gd name="T42" fmla="*/ 58 w 77"/>
                <a:gd name="T43" fmla="*/ 108 h 158"/>
                <a:gd name="T44" fmla="*/ 58 w 77"/>
                <a:gd name="T45" fmla="*/ 112 h 158"/>
                <a:gd name="T46" fmla="*/ 61 w 77"/>
                <a:gd name="T47" fmla="*/ 118 h 158"/>
                <a:gd name="T48" fmla="*/ 61 w 77"/>
                <a:gd name="T49" fmla="*/ 124 h 158"/>
                <a:gd name="T50" fmla="*/ 56 w 77"/>
                <a:gd name="T51" fmla="*/ 122 h 158"/>
                <a:gd name="T52" fmla="*/ 53 w 77"/>
                <a:gd name="T53" fmla="*/ 128 h 158"/>
                <a:gd name="T54" fmla="*/ 44 w 77"/>
                <a:gd name="T55" fmla="*/ 131 h 158"/>
                <a:gd name="T56" fmla="*/ 48 w 77"/>
                <a:gd name="T57" fmla="*/ 133 h 158"/>
                <a:gd name="T58" fmla="*/ 51 w 77"/>
                <a:gd name="T59" fmla="*/ 138 h 158"/>
                <a:gd name="T60" fmla="*/ 56 w 77"/>
                <a:gd name="T61" fmla="*/ 139 h 158"/>
                <a:gd name="T62" fmla="*/ 62 w 77"/>
                <a:gd name="T63" fmla="*/ 139 h 158"/>
                <a:gd name="T64" fmla="*/ 55 w 77"/>
                <a:gd name="T65" fmla="*/ 145 h 158"/>
                <a:gd name="T66" fmla="*/ 55 w 77"/>
                <a:gd name="T67" fmla="*/ 149 h 158"/>
                <a:gd name="T68" fmla="*/ 57 w 77"/>
                <a:gd name="T69" fmla="*/ 153 h 158"/>
                <a:gd name="T70" fmla="*/ 60 w 77"/>
                <a:gd name="T71" fmla="*/ 153 h 158"/>
                <a:gd name="T72" fmla="*/ 73 w 77"/>
                <a:gd name="T73" fmla="*/ 144 h 158"/>
                <a:gd name="T74" fmla="*/ 71 w 77"/>
                <a:gd name="T75" fmla="*/ 148 h 158"/>
                <a:gd name="T76" fmla="*/ 62 w 77"/>
                <a:gd name="T77" fmla="*/ 155 h 158"/>
                <a:gd name="T78" fmla="*/ 53 w 77"/>
                <a:gd name="T79" fmla="*/ 157 h 158"/>
                <a:gd name="T80" fmla="*/ 48 w 77"/>
                <a:gd name="T81" fmla="*/ 157 h 158"/>
                <a:gd name="T82" fmla="*/ 34 w 77"/>
                <a:gd name="T83" fmla="*/ 150 h 158"/>
                <a:gd name="T84" fmla="*/ 25 w 77"/>
                <a:gd name="T85" fmla="*/ 138 h 158"/>
                <a:gd name="T86" fmla="*/ 16 w 77"/>
                <a:gd name="T87" fmla="*/ 120 h 158"/>
                <a:gd name="T88" fmla="*/ 16 w 77"/>
                <a:gd name="T89" fmla="*/ 115 h 158"/>
                <a:gd name="T90" fmla="*/ 12 w 77"/>
                <a:gd name="T91" fmla="*/ 100 h 158"/>
                <a:gd name="T92" fmla="*/ 11 w 77"/>
                <a:gd name="T93" fmla="*/ 86 h 158"/>
                <a:gd name="T94" fmla="*/ 7 w 77"/>
                <a:gd name="T95" fmla="*/ 83 h 158"/>
                <a:gd name="T96" fmla="*/ 5 w 77"/>
                <a:gd name="T97" fmla="*/ 85 h 158"/>
                <a:gd name="T98" fmla="*/ 4 w 77"/>
                <a:gd name="T99" fmla="*/ 78 h 158"/>
                <a:gd name="T100" fmla="*/ 8 w 77"/>
                <a:gd name="T101" fmla="*/ 75 h 158"/>
                <a:gd name="T102" fmla="*/ 7 w 77"/>
                <a:gd name="T103" fmla="*/ 70 h 158"/>
                <a:gd name="T104" fmla="*/ 12 w 77"/>
                <a:gd name="T105" fmla="*/ 72 h 158"/>
                <a:gd name="T106" fmla="*/ 9 w 77"/>
                <a:gd name="T107" fmla="*/ 66 h 158"/>
                <a:gd name="T108" fmla="*/ 5 w 77"/>
                <a:gd name="T109" fmla="*/ 62 h 158"/>
                <a:gd name="T110" fmla="*/ 0 w 77"/>
                <a:gd name="T111" fmla="*/ 62 h 158"/>
                <a:gd name="T112" fmla="*/ 4 w 77"/>
                <a:gd name="T113" fmla="*/ 35 h 158"/>
                <a:gd name="T114" fmla="*/ 16 w 77"/>
                <a:gd name="T115" fmla="*/ 10 h 158"/>
                <a:gd name="T116" fmla="*/ 29 w 77"/>
                <a:gd name="T117" fmla="*/ 5 h 158"/>
                <a:gd name="T118" fmla="*/ 47 w 77"/>
                <a:gd name="T119" fmla="*/ 0 h 158"/>
                <a:gd name="T120" fmla="*/ 55 w 77"/>
                <a:gd name="T121" fmla="*/ 0 h 158"/>
                <a:gd name="T122" fmla="*/ 55 w 77"/>
                <a:gd name="T123"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158">
                  <a:moveTo>
                    <a:pt x="55" y="0"/>
                  </a:moveTo>
                  <a:lnTo>
                    <a:pt x="62" y="9"/>
                  </a:lnTo>
                  <a:lnTo>
                    <a:pt x="56" y="7"/>
                  </a:lnTo>
                  <a:lnTo>
                    <a:pt x="57" y="10"/>
                  </a:lnTo>
                  <a:lnTo>
                    <a:pt x="71" y="18"/>
                  </a:lnTo>
                  <a:lnTo>
                    <a:pt x="76" y="27"/>
                  </a:lnTo>
                  <a:lnTo>
                    <a:pt x="73" y="32"/>
                  </a:lnTo>
                  <a:lnTo>
                    <a:pt x="64" y="35"/>
                  </a:lnTo>
                  <a:lnTo>
                    <a:pt x="56" y="34"/>
                  </a:lnTo>
                  <a:lnTo>
                    <a:pt x="47" y="42"/>
                  </a:lnTo>
                  <a:lnTo>
                    <a:pt x="45" y="51"/>
                  </a:lnTo>
                  <a:lnTo>
                    <a:pt x="54" y="71"/>
                  </a:lnTo>
                  <a:lnTo>
                    <a:pt x="44" y="70"/>
                  </a:lnTo>
                  <a:lnTo>
                    <a:pt x="45" y="75"/>
                  </a:lnTo>
                  <a:lnTo>
                    <a:pt x="54" y="80"/>
                  </a:lnTo>
                  <a:lnTo>
                    <a:pt x="52" y="85"/>
                  </a:lnTo>
                  <a:lnTo>
                    <a:pt x="52" y="89"/>
                  </a:lnTo>
                  <a:lnTo>
                    <a:pt x="55" y="89"/>
                  </a:lnTo>
                  <a:lnTo>
                    <a:pt x="59" y="85"/>
                  </a:lnTo>
                  <a:lnTo>
                    <a:pt x="59" y="94"/>
                  </a:lnTo>
                  <a:lnTo>
                    <a:pt x="61" y="109"/>
                  </a:lnTo>
                  <a:lnTo>
                    <a:pt x="58" y="108"/>
                  </a:lnTo>
                  <a:lnTo>
                    <a:pt x="58" y="112"/>
                  </a:lnTo>
                  <a:lnTo>
                    <a:pt x="61" y="118"/>
                  </a:lnTo>
                  <a:lnTo>
                    <a:pt x="61" y="124"/>
                  </a:lnTo>
                  <a:lnTo>
                    <a:pt x="56" y="122"/>
                  </a:lnTo>
                  <a:lnTo>
                    <a:pt x="53" y="128"/>
                  </a:lnTo>
                  <a:lnTo>
                    <a:pt x="44" y="131"/>
                  </a:lnTo>
                  <a:lnTo>
                    <a:pt x="48" y="133"/>
                  </a:lnTo>
                  <a:lnTo>
                    <a:pt x="51" y="138"/>
                  </a:lnTo>
                  <a:lnTo>
                    <a:pt x="56" y="139"/>
                  </a:lnTo>
                  <a:lnTo>
                    <a:pt x="62" y="139"/>
                  </a:lnTo>
                  <a:lnTo>
                    <a:pt x="55" y="145"/>
                  </a:lnTo>
                  <a:lnTo>
                    <a:pt x="55" y="149"/>
                  </a:lnTo>
                  <a:lnTo>
                    <a:pt x="57" y="153"/>
                  </a:lnTo>
                  <a:lnTo>
                    <a:pt x="60" y="153"/>
                  </a:lnTo>
                  <a:lnTo>
                    <a:pt x="73" y="144"/>
                  </a:lnTo>
                  <a:lnTo>
                    <a:pt x="71" y="148"/>
                  </a:lnTo>
                  <a:lnTo>
                    <a:pt x="62" y="155"/>
                  </a:lnTo>
                  <a:lnTo>
                    <a:pt x="53" y="157"/>
                  </a:lnTo>
                  <a:lnTo>
                    <a:pt x="48" y="157"/>
                  </a:lnTo>
                  <a:lnTo>
                    <a:pt x="34" y="150"/>
                  </a:lnTo>
                  <a:lnTo>
                    <a:pt x="25" y="138"/>
                  </a:lnTo>
                  <a:lnTo>
                    <a:pt x="16" y="120"/>
                  </a:lnTo>
                  <a:lnTo>
                    <a:pt x="16" y="115"/>
                  </a:lnTo>
                  <a:lnTo>
                    <a:pt x="12" y="100"/>
                  </a:lnTo>
                  <a:lnTo>
                    <a:pt x="11" y="86"/>
                  </a:lnTo>
                  <a:lnTo>
                    <a:pt x="7" y="83"/>
                  </a:lnTo>
                  <a:lnTo>
                    <a:pt x="5" y="85"/>
                  </a:lnTo>
                  <a:lnTo>
                    <a:pt x="4" y="78"/>
                  </a:lnTo>
                  <a:lnTo>
                    <a:pt x="8" y="75"/>
                  </a:lnTo>
                  <a:lnTo>
                    <a:pt x="7" y="70"/>
                  </a:lnTo>
                  <a:lnTo>
                    <a:pt x="12" y="72"/>
                  </a:lnTo>
                  <a:lnTo>
                    <a:pt x="9" y="66"/>
                  </a:lnTo>
                  <a:lnTo>
                    <a:pt x="5" y="62"/>
                  </a:lnTo>
                  <a:lnTo>
                    <a:pt x="0" y="62"/>
                  </a:lnTo>
                  <a:lnTo>
                    <a:pt x="4" y="35"/>
                  </a:lnTo>
                  <a:lnTo>
                    <a:pt x="16" y="10"/>
                  </a:lnTo>
                  <a:lnTo>
                    <a:pt x="29" y="5"/>
                  </a:lnTo>
                  <a:lnTo>
                    <a:pt x="47" y="0"/>
                  </a:lnTo>
                  <a:lnTo>
                    <a:pt x="55" y="0"/>
                  </a:lnTo>
                  <a:lnTo>
                    <a:pt x="5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 name="Freeform 1924">
              <a:extLst>
                <a:ext uri="{FF2B5EF4-FFF2-40B4-BE49-F238E27FC236}">
                  <a16:creationId xmlns:a16="http://schemas.microsoft.com/office/drawing/2014/main" id="{54152BC6-9027-47F3-95D0-AE1B6C61B562}"/>
                </a:ext>
              </a:extLst>
            </p:cNvPr>
            <p:cNvSpPr>
              <a:spLocks/>
            </p:cNvSpPr>
            <p:nvPr/>
          </p:nvSpPr>
          <p:spPr bwMode="auto">
            <a:xfrm>
              <a:off x="5739" y="1408"/>
              <a:ext cx="28" cy="3"/>
            </a:xfrm>
            <a:custGeom>
              <a:avLst/>
              <a:gdLst>
                <a:gd name="T0" fmla="*/ 0 w 28"/>
                <a:gd name="T1" fmla="*/ 2 h 3"/>
                <a:gd name="T2" fmla="*/ 24 w 28"/>
                <a:gd name="T3" fmla="*/ 2 h 3"/>
                <a:gd name="T4" fmla="*/ 27 w 28"/>
                <a:gd name="T5" fmla="*/ 0 h 3"/>
              </a:gdLst>
              <a:ahLst/>
              <a:cxnLst>
                <a:cxn ang="0">
                  <a:pos x="T0" y="T1"/>
                </a:cxn>
                <a:cxn ang="0">
                  <a:pos x="T2" y="T3"/>
                </a:cxn>
                <a:cxn ang="0">
                  <a:pos x="T4" y="T5"/>
                </a:cxn>
              </a:cxnLst>
              <a:rect l="0" t="0" r="r" b="b"/>
              <a:pathLst>
                <a:path w="28" h="3">
                  <a:moveTo>
                    <a:pt x="0" y="2"/>
                  </a:moveTo>
                  <a:lnTo>
                    <a:pt x="24" y="2"/>
                  </a:lnTo>
                  <a:lnTo>
                    <a:pt x="27"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0" name="Freeform 1925">
              <a:extLst>
                <a:ext uri="{FF2B5EF4-FFF2-40B4-BE49-F238E27FC236}">
                  <a16:creationId xmlns:a16="http://schemas.microsoft.com/office/drawing/2014/main" id="{E6F5DEBF-6ACE-4D2A-82D1-47534102C968}"/>
                </a:ext>
              </a:extLst>
            </p:cNvPr>
            <p:cNvSpPr>
              <a:spLocks/>
            </p:cNvSpPr>
            <p:nvPr/>
          </p:nvSpPr>
          <p:spPr bwMode="auto">
            <a:xfrm>
              <a:off x="5700" y="1343"/>
              <a:ext cx="11" cy="40"/>
            </a:xfrm>
            <a:custGeom>
              <a:avLst/>
              <a:gdLst>
                <a:gd name="T0" fmla="*/ 1 w 11"/>
                <a:gd name="T1" fmla="*/ 0 h 40"/>
                <a:gd name="T2" fmla="*/ 0 w 11"/>
                <a:gd name="T3" fmla="*/ 6 h 40"/>
                <a:gd name="T4" fmla="*/ 1 w 11"/>
                <a:gd name="T5" fmla="*/ 21 h 40"/>
                <a:gd name="T6" fmla="*/ 10 w 11"/>
                <a:gd name="T7" fmla="*/ 39 h 40"/>
                <a:gd name="T8" fmla="*/ 10 w 11"/>
                <a:gd name="T9" fmla="*/ 33 h 40"/>
                <a:gd name="T10" fmla="*/ 4 w 11"/>
                <a:gd name="T11" fmla="*/ 24 h 40"/>
                <a:gd name="T12" fmla="*/ 1 w 11"/>
                <a:gd name="T13" fmla="*/ 0 h 40"/>
                <a:gd name="T14" fmla="*/ 1 w 11"/>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0">
                  <a:moveTo>
                    <a:pt x="1" y="0"/>
                  </a:moveTo>
                  <a:lnTo>
                    <a:pt x="0" y="6"/>
                  </a:lnTo>
                  <a:lnTo>
                    <a:pt x="1" y="21"/>
                  </a:lnTo>
                  <a:lnTo>
                    <a:pt x="10" y="39"/>
                  </a:lnTo>
                  <a:lnTo>
                    <a:pt x="10" y="33"/>
                  </a:lnTo>
                  <a:lnTo>
                    <a:pt x="4" y="24"/>
                  </a:lnTo>
                  <a:lnTo>
                    <a:pt x="1" y="0"/>
                  </a:lnTo>
                  <a:lnTo>
                    <a:pt x="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1" name="Freeform 1926">
              <a:extLst>
                <a:ext uri="{FF2B5EF4-FFF2-40B4-BE49-F238E27FC236}">
                  <a16:creationId xmlns:a16="http://schemas.microsoft.com/office/drawing/2014/main" id="{567CD768-71F1-4E35-87D5-9F4EA13B73CB}"/>
                </a:ext>
              </a:extLst>
            </p:cNvPr>
            <p:cNvSpPr>
              <a:spLocks/>
            </p:cNvSpPr>
            <p:nvPr/>
          </p:nvSpPr>
          <p:spPr bwMode="auto">
            <a:xfrm>
              <a:off x="5705" y="1349"/>
              <a:ext cx="6" cy="4"/>
            </a:xfrm>
            <a:custGeom>
              <a:avLst/>
              <a:gdLst>
                <a:gd name="T0" fmla="*/ 0 w 6"/>
                <a:gd name="T1" fmla="*/ 3 h 4"/>
                <a:gd name="T2" fmla="*/ 1 w 6"/>
                <a:gd name="T3" fmla="*/ 0 h 4"/>
                <a:gd name="T4" fmla="*/ 5 w 6"/>
                <a:gd name="T5" fmla="*/ 1 h 4"/>
              </a:gdLst>
              <a:ahLst/>
              <a:cxnLst>
                <a:cxn ang="0">
                  <a:pos x="T0" y="T1"/>
                </a:cxn>
                <a:cxn ang="0">
                  <a:pos x="T2" y="T3"/>
                </a:cxn>
                <a:cxn ang="0">
                  <a:pos x="T4" y="T5"/>
                </a:cxn>
              </a:cxnLst>
              <a:rect l="0" t="0" r="r" b="b"/>
              <a:pathLst>
                <a:path w="6" h="4">
                  <a:moveTo>
                    <a:pt x="0" y="3"/>
                  </a:moveTo>
                  <a:lnTo>
                    <a:pt x="1" y="0"/>
                  </a:lnTo>
                  <a:lnTo>
                    <a:pt x="5" y="1"/>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2" name="Freeform 1927">
              <a:extLst>
                <a:ext uri="{FF2B5EF4-FFF2-40B4-BE49-F238E27FC236}">
                  <a16:creationId xmlns:a16="http://schemas.microsoft.com/office/drawing/2014/main" id="{943B882A-1811-43A3-8EC2-C91659DBA19D}"/>
                </a:ext>
              </a:extLst>
            </p:cNvPr>
            <p:cNvSpPr>
              <a:spLocks/>
            </p:cNvSpPr>
            <p:nvPr/>
          </p:nvSpPr>
          <p:spPr bwMode="auto">
            <a:xfrm>
              <a:off x="5755" y="1387"/>
              <a:ext cx="30" cy="27"/>
            </a:xfrm>
            <a:custGeom>
              <a:avLst/>
              <a:gdLst>
                <a:gd name="T0" fmla="*/ 0 w 30"/>
                <a:gd name="T1" fmla="*/ 22 h 27"/>
                <a:gd name="T2" fmla="*/ 2 w 30"/>
                <a:gd name="T3" fmla="*/ 24 h 27"/>
                <a:gd name="T4" fmla="*/ 7 w 30"/>
                <a:gd name="T5" fmla="*/ 24 h 27"/>
                <a:gd name="T6" fmla="*/ 12 w 30"/>
                <a:gd name="T7" fmla="*/ 22 h 27"/>
                <a:gd name="T8" fmla="*/ 19 w 30"/>
                <a:gd name="T9" fmla="*/ 22 h 27"/>
                <a:gd name="T10" fmla="*/ 24 w 30"/>
                <a:gd name="T11" fmla="*/ 26 h 27"/>
                <a:gd name="T12" fmla="*/ 28 w 30"/>
                <a:gd name="T13" fmla="*/ 25 h 27"/>
                <a:gd name="T14" fmla="*/ 29 w 30"/>
                <a:gd name="T15" fmla="*/ 10 h 27"/>
                <a:gd name="T16" fmla="*/ 20 w 30"/>
                <a:gd name="T17" fmla="*/ 0 h 27"/>
                <a:gd name="T18" fmla="*/ 15 w 30"/>
                <a:gd name="T19" fmla="*/ 0 h 27"/>
                <a:gd name="T20" fmla="*/ 15 w 30"/>
                <a:gd name="T21" fmla="*/ 4 h 27"/>
                <a:gd name="T22" fmla="*/ 24 w 30"/>
                <a:gd name="T23" fmla="*/ 14 h 27"/>
                <a:gd name="T24" fmla="*/ 24 w 30"/>
                <a:gd name="T25" fmla="*/ 21 h 27"/>
                <a:gd name="T26" fmla="*/ 12 w 30"/>
                <a:gd name="T27" fmla="*/ 21 h 27"/>
                <a:gd name="T28" fmla="*/ 7 w 30"/>
                <a:gd name="T29" fmla="*/ 22 h 27"/>
                <a:gd name="T30" fmla="*/ 0 w 30"/>
                <a:gd name="T31" fmla="*/ 22 h 27"/>
                <a:gd name="T32" fmla="*/ 0 w 30"/>
                <a:gd name="T33"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27">
                  <a:moveTo>
                    <a:pt x="0" y="22"/>
                  </a:moveTo>
                  <a:lnTo>
                    <a:pt x="2" y="24"/>
                  </a:lnTo>
                  <a:lnTo>
                    <a:pt x="7" y="24"/>
                  </a:lnTo>
                  <a:lnTo>
                    <a:pt x="12" y="22"/>
                  </a:lnTo>
                  <a:lnTo>
                    <a:pt x="19" y="22"/>
                  </a:lnTo>
                  <a:lnTo>
                    <a:pt x="24" y="26"/>
                  </a:lnTo>
                  <a:lnTo>
                    <a:pt x="28" y="25"/>
                  </a:lnTo>
                  <a:lnTo>
                    <a:pt x="29" y="10"/>
                  </a:lnTo>
                  <a:lnTo>
                    <a:pt x="20" y="0"/>
                  </a:lnTo>
                  <a:lnTo>
                    <a:pt x="15" y="0"/>
                  </a:lnTo>
                  <a:lnTo>
                    <a:pt x="15" y="4"/>
                  </a:lnTo>
                  <a:lnTo>
                    <a:pt x="24" y="14"/>
                  </a:lnTo>
                  <a:lnTo>
                    <a:pt x="24" y="21"/>
                  </a:lnTo>
                  <a:lnTo>
                    <a:pt x="12" y="21"/>
                  </a:lnTo>
                  <a:lnTo>
                    <a:pt x="7" y="22"/>
                  </a:lnTo>
                  <a:lnTo>
                    <a:pt x="0" y="22"/>
                  </a:lnTo>
                  <a:lnTo>
                    <a:pt x="0" y="2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 name="Freeform 1928">
              <a:extLst>
                <a:ext uri="{FF2B5EF4-FFF2-40B4-BE49-F238E27FC236}">
                  <a16:creationId xmlns:a16="http://schemas.microsoft.com/office/drawing/2014/main" id="{D2F5A9D8-3D52-432D-BC7F-F0A493ED0E81}"/>
                </a:ext>
              </a:extLst>
            </p:cNvPr>
            <p:cNvSpPr>
              <a:spLocks/>
            </p:cNvSpPr>
            <p:nvPr/>
          </p:nvSpPr>
          <p:spPr bwMode="auto">
            <a:xfrm>
              <a:off x="5787" y="1376"/>
              <a:ext cx="13" cy="39"/>
            </a:xfrm>
            <a:custGeom>
              <a:avLst/>
              <a:gdLst>
                <a:gd name="T0" fmla="*/ 12 w 13"/>
                <a:gd name="T1" fmla="*/ 0 h 39"/>
                <a:gd name="T2" fmla="*/ 4 w 13"/>
                <a:gd name="T3" fmla="*/ 31 h 39"/>
                <a:gd name="T4" fmla="*/ 0 w 13"/>
                <a:gd name="T5" fmla="*/ 38 h 39"/>
                <a:gd name="T6" fmla="*/ 6 w 13"/>
                <a:gd name="T7" fmla="*/ 30 h 39"/>
                <a:gd name="T8" fmla="*/ 11 w 13"/>
                <a:gd name="T9" fmla="*/ 6 h 39"/>
                <a:gd name="T10" fmla="*/ 12 w 13"/>
                <a:gd name="T11" fmla="*/ 0 h 39"/>
                <a:gd name="T12" fmla="*/ 12 w 13"/>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3" h="39">
                  <a:moveTo>
                    <a:pt x="12" y="0"/>
                  </a:moveTo>
                  <a:lnTo>
                    <a:pt x="4" y="31"/>
                  </a:lnTo>
                  <a:lnTo>
                    <a:pt x="0" y="38"/>
                  </a:lnTo>
                  <a:lnTo>
                    <a:pt x="6" y="30"/>
                  </a:lnTo>
                  <a:lnTo>
                    <a:pt x="11" y="6"/>
                  </a:lnTo>
                  <a:lnTo>
                    <a:pt x="12" y="0"/>
                  </a:lnTo>
                  <a:lnTo>
                    <a:pt x="1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 name="Freeform 1929">
              <a:extLst>
                <a:ext uri="{FF2B5EF4-FFF2-40B4-BE49-F238E27FC236}">
                  <a16:creationId xmlns:a16="http://schemas.microsoft.com/office/drawing/2014/main" id="{D116BAFE-55C3-41C4-9DA5-11BB856599A3}"/>
                </a:ext>
              </a:extLst>
            </p:cNvPr>
            <p:cNvSpPr>
              <a:spLocks/>
            </p:cNvSpPr>
            <p:nvPr/>
          </p:nvSpPr>
          <p:spPr bwMode="auto">
            <a:xfrm>
              <a:off x="5797" y="1394"/>
              <a:ext cx="20" cy="92"/>
            </a:xfrm>
            <a:custGeom>
              <a:avLst/>
              <a:gdLst>
                <a:gd name="T0" fmla="*/ 1 w 20"/>
                <a:gd name="T1" fmla="*/ 0 h 92"/>
                <a:gd name="T2" fmla="*/ 0 w 20"/>
                <a:gd name="T3" fmla="*/ 10 h 92"/>
                <a:gd name="T4" fmla="*/ 5 w 20"/>
                <a:gd name="T5" fmla="*/ 33 h 92"/>
                <a:gd name="T6" fmla="*/ 5 w 20"/>
                <a:gd name="T7" fmla="*/ 55 h 92"/>
                <a:gd name="T8" fmla="*/ 3 w 20"/>
                <a:gd name="T9" fmla="*/ 64 h 92"/>
                <a:gd name="T10" fmla="*/ 8 w 20"/>
                <a:gd name="T11" fmla="*/ 67 h 92"/>
                <a:gd name="T12" fmla="*/ 19 w 20"/>
                <a:gd name="T13" fmla="*/ 91 h 92"/>
                <a:gd name="T14" fmla="*/ 16 w 20"/>
                <a:gd name="T15" fmla="*/ 78 h 92"/>
                <a:gd name="T16" fmla="*/ 18 w 20"/>
                <a:gd name="T17" fmla="*/ 64 h 92"/>
                <a:gd name="T18" fmla="*/ 12 w 20"/>
                <a:gd name="T19" fmla="*/ 47 h 92"/>
                <a:gd name="T20" fmla="*/ 12 w 20"/>
                <a:gd name="T21" fmla="*/ 34 h 92"/>
                <a:gd name="T22" fmla="*/ 6 w 20"/>
                <a:gd name="T23" fmla="*/ 25 h 92"/>
                <a:gd name="T24" fmla="*/ 7 w 20"/>
                <a:gd name="T25" fmla="*/ 14 h 92"/>
                <a:gd name="T26" fmla="*/ 1 w 20"/>
                <a:gd name="T27" fmla="*/ 0 h 92"/>
                <a:gd name="T28" fmla="*/ 1 w 20"/>
                <a:gd name="T2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92">
                  <a:moveTo>
                    <a:pt x="1" y="0"/>
                  </a:moveTo>
                  <a:lnTo>
                    <a:pt x="0" y="10"/>
                  </a:lnTo>
                  <a:lnTo>
                    <a:pt x="5" y="33"/>
                  </a:lnTo>
                  <a:lnTo>
                    <a:pt x="5" y="55"/>
                  </a:lnTo>
                  <a:lnTo>
                    <a:pt x="3" y="64"/>
                  </a:lnTo>
                  <a:lnTo>
                    <a:pt x="8" y="67"/>
                  </a:lnTo>
                  <a:lnTo>
                    <a:pt x="19" y="91"/>
                  </a:lnTo>
                  <a:lnTo>
                    <a:pt x="16" y="78"/>
                  </a:lnTo>
                  <a:lnTo>
                    <a:pt x="18" y="64"/>
                  </a:lnTo>
                  <a:lnTo>
                    <a:pt x="12" y="47"/>
                  </a:lnTo>
                  <a:lnTo>
                    <a:pt x="12" y="34"/>
                  </a:lnTo>
                  <a:lnTo>
                    <a:pt x="6" y="25"/>
                  </a:lnTo>
                  <a:lnTo>
                    <a:pt x="7" y="14"/>
                  </a:lnTo>
                  <a:lnTo>
                    <a:pt x="1" y="0"/>
                  </a:lnTo>
                  <a:lnTo>
                    <a:pt x="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 name="Freeform 1930">
              <a:extLst>
                <a:ext uri="{FF2B5EF4-FFF2-40B4-BE49-F238E27FC236}">
                  <a16:creationId xmlns:a16="http://schemas.microsoft.com/office/drawing/2014/main" id="{75980337-B95D-4318-B5DF-6C978793DC41}"/>
                </a:ext>
              </a:extLst>
            </p:cNvPr>
            <p:cNvSpPr>
              <a:spLocks/>
            </p:cNvSpPr>
            <p:nvPr/>
          </p:nvSpPr>
          <p:spPr bwMode="auto">
            <a:xfrm>
              <a:off x="5800" y="1380"/>
              <a:ext cx="41" cy="32"/>
            </a:xfrm>
            <a:custGeom>
              <a:avLst/>
              <a:gdLst>
                <a:gd name="T0" fmla="*/ 2 w 41"/>
                <a:gd name="T1" fmla="*/ 0 h 32"/>
                <a:gd name="T2" fmla="*/ 0 w 41"/>
                <a:gd name="T3" fmla="*/ 3 h 32"/>
                <a:gd name="T4" fmla="*/ 4 w 41"/>
                <a:gd name="T5" fmla="*/ 9 h 32"/>
                <a:gd name="T6" fmla="*/ 11 w 41"/>
                <a:gd name="T7" fmla="*/ 4 h 32"/>
                <a:gd name="T8" fmla="*/ 21 w 41"/>
                <a:gd name="T9" fmla="*/ 7 h 32"/>
                <a:gd name="T10" fmla="*/ 20 w 41"/>
                <a:gd name="T11" fmla="*/ 14 h 32"/>
                <a:gd name="T12" fmla="*/ 24 w 41"/>
                <a:gd name="T13" fmla="*/ 21 h 32"/>
                <a:gd name="T14" fmla="*/ 24 w 41"/>
                <a:gd name="T15" fmla="*/ 28 h 32"/>
                <a:gd name="T16" fmla="*/ 26 w 41"/>
                <a:gd name="T17" fmla="*/ 31 h 32"/>
                <a:gd name="T18" fmla="*/ 26 w 41"/>
                <a:gd name="T19" fmla="*/ 23 h 32"/>
                <a:gd name="T20" fmla="*/ 40 w 41"/>
                <a:gd name="T21" fmla="*/ 12 h 32"/>
                <a:gd name="T22" fmla="*/ 15 w 41"/>
                <a:gd name="T23" fmla="*/ 3 h 32"/>
                <a:gd name="T24" fmla="*/ 2 w 41"/>
                <a:gd name="T25" fmla="*/ 0 h 32"/>
                <a:gd name="T26" fmla="*/ 2 w 41"/>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32">
                  <a:moveTo>
                    <a:pt x="2" y="0"/>
                  </a:moveTo>
                  <a:lnTo>
                    <a:pt x="0" y="3"/>
                  </a:lnTo>
                  <a:lnTo>
                    <a:pt x="4" y="9"/>
                  </a:lnTo>
                  <a:lnTo>
                    <a:pt x="11" y="4"/>
                  </a:lnTo>
                  <a:lnTo>
                    <a:pt x="21" y="7"/>
                  </a:lnTo>
                  <a:lnTo>
                    <a:pt x="20" y="14"/>
                  </a:lnTo>
                  <a:lnTo>
                    <a:pt x="24" y="21"/>
                  </a:lnTo>
                  <a:lnTo>
                    <a:pt x="24" y="28"/>
                  </a:lnTo>
                  <a:lnTo>
                    <a:pt x="26" y="31"/>
                  </a:lnTo>
                  <a:lnTo>
                    <a:pt x="26" y="23"/>
                  </a:lnTo>
                  <a:lnTo>
                    <a:pt x="40" y="12"/>
                  </a:lnTo>
                  <a:lnTo>
                    <a:pt x="15" y="3"/>
                  </a:lnTo>
                  <a:lnTo>
                    <a:pt x="2" y="0"/>
                  </a:lnTo>
                  <a:lnTo>
                    <a:pt x="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6" name="Freeform 1931">
              <a:extLst>
                <a:ext uri="{FF2B5EF4-FFF2-40B4-BE49-F238E27FC236}">
                  <a16:creationId xmlns:a16="http://schemas.microsoft.com/office/drawing/2014/main" id="{BDA6D4E5-4D47-48F8-97CB-C8AF0AFD9399}"/>
                </a:ext>
              </a:extLst>
            </p:cNvPr>
            <p:cNvSpPr>
              <a:spLocks/>
            </p:cNvSpPr>
            <p:nvPr/>
          </p:nvSpPr>
          <p:spPr bwMode="auto">
            <a:xfrm>
              <a:off x="5765" y="1405"/>
              <a:ext cx="97" cy="155"/>
            </a:xfrm>
            <a:custGeom>
              <a:avLst/>
              <a:gdLst>
                <a:gd name="T0" fmla="*/ 71 w 97"/>
                <a:gd name="T1" fmla="*/ 0 h 155"/>
                <a:gd name="T2" fmla="*/ 57 w 97"/>
                <a:gd name="T3" fmla="*/ 29 h 155"/>
                <a:gd name="T4" fmla="*/ 52 w 97"/>
                <a:gd name="T5" fmla="*/ 34 h 155"/>
                <a:gd name="T6" fmla="*/ 63 w 97"/>
                <a:gd name="T7" fmla="*/ 30 h 155"/>
                <a:gd name="T8" fmla="*/ 60 w 97"/>
                <a:gd name="T9" fmla="*/ 55 h 155"/>
                <a:gd name="T10" fmla="*/ 56 w 97"/>
                <a:gd name="T11" fmla="*/ 53 h 155"/>
                <a:gd name="T12" fmla="*/ 65 w 97"/>
                <a:gd name="T13" fmla="*/ 96 h 155"/>
                <a:gd name="T14" fmla="*/ 58 w 97"/>
                <a:gd name="T15" fmla="*/ 99 h 155"/>
                <a:gd name="T16" fmla="*/ 56 w 97"/>
                <a:gd name="T17" fmla="*/ 94 h 155"/>
                <a:gd name="T18" fmla="*/ 43 w 97"/>
                <a:gd name="T19" fmla="*/ 82 h 155"/>
                <a:gd name="T20" fmla="*/ 49 w 97"/>
                <a:gd name="T21" fmla="*/ 103 h 155"/>
                <a:gd name="T22" fmla="*/ 44 w 97"/>
                <a:gd name="T23" fmla="*/ 118 h 155"/>
                <a:gd name="T24" fmla="*/ 60 w 97"/>
                <a:gd name="T25" fmla="*/ 116 h 155"/>
                <a:gd name="T26" fmla="*/ 50 w 97"/>
                <a:gd name="T27" fmla="*/ 122 h 155"/>
                <a:gd name="T28" fmla="*/ 39 w 97"/>
                <a:gd name="T29" fmla="*/ 140 h 155"/>
                <a:gd name="T30" fmla="*/ 32 w 97"/>
                <a:gd name="T31" fmla="*/ 140 h 155"/>
                <a:gd name="T32" fmla="*/ 0 w 97"/>
                <a:gd name="T33" fmla="*/ 151 h 155"/>
                <a:gd name="T34" fmla="*/ 16 w 97"/>
                <a:gd name="T35" fmla="*/ 154 h 155"/>
                <a:gd name="T36" fmla="*/ 60 w 97"/>
                <a:gd name="T37" fmla="*/ 149 h 155"/>
                <a:gd name="T38" fmla="*/ 71 w 97"/>
                <a:gd name="T39" fmla="*/ 147 h 155"/>
                <a:gd name="T40" fmla="*/ 79 w 97"/>
                <a:gd name="T41" fmla="*/ 154 h 155"/>
                <a:gd name="T42" fmla="*/ 75 w 97"/>
                <a:gd name="T43" fmla="*/ 139 h 155"/>
                <a:gd name="T44" fmla="*/ 73 w 97"/>
                <a:gd name="T45" fmla="*/ 130 h 155"/>
                <a:gd name="T46" fmla="*/ 79 w 97"/>
                <a:gd name="T47" fmla="*/ 110 h 155"/>
                <a:gd name="T48" fmla="*/ 71 w 97"/>
                <a:gd name="T49" fmla="*/ 98 h 155"/>
                <a:gd name="T50" fmla="*/ 84 w 97"/>
                <a:gd name="T51" fmla="*/ 96 h 155"/>
                <a:gd name="T52" fmla="*/ 96 w 97"/>
                <a:gd name="T53" fmla="*/ 86 h 155"/>
                <a:gd name="T54" fmla="*/ 80 w 97"/>
                <a:gd name="T55" fmla="*/ 83 h 155"/>
                <a:gd name="T56" fmla="*/ 75 w 97"/>
                <a:gd name="T57" fmla="*/ 74 h 155"/>
                <a:gd name="T58" fmla="*/ 82 w 97"/>
                <a:gd name="T59" fmla="*/ 52 h 155"/>
                <a:gd name="T60" fmla="*/ 73 w 97"/>
                <a:gd name="T61" fmla="*/ 64 h 155"/>
                <a:gd name="T62" fmla="*/ 68 w 97"/>
                <a:gd name="T63" fmla="*/ 60 h 155"/>
                <a:gd name="T64" fmla="*/ 82 w 97"/>
                <a:gd name="T65" fmla="*/ 20 h 155"/>
                <a:gd name="T66" fmla="*/ 74 w 97"/>
                <a:gd name="T67" fmla="*/ 30 h 155"/>
                <a:gd name="T68" fmla="*/ 67 w 97"/>
                <a:gd name="T69" fmla="*/ 32 h 155"/>
                <a:gd name="T70" fmla="*/ 71 w 97"/>
                <a:gd name="T71" fmla="*/ 10 h 155"/>
                <a:gd name="T72" fmla="*/ 71 w 97"/>
                <a:gd name="T73" fmla="*/ 0 h 155"/>
                <a:gd name="T74" fmla="*/ 71 w 97"/>
                <a:gd name="T7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155">
                  <a:moveTo>
                    <a:pt x="71" y="0"/>
                  </a:moveTo>
                  <a:lnTo>
                    <a:pt x="57" y="29"/>
                  </a:lnTo>
                  <a:lnTo>
                    <a:pt x="52" y="34"/>
                  </a:lnTo>
                  <a:lnTo>
                    <a:pt x="63" y="30"/>
                  </a:lnTo>
                  <a:lnTo>
                    <a:pt x="60" y="55"/>
                  </a:lnTo>
                  <a:lnTo>
                    <a:pt x="56" y="53"/>
                  </a:lnTo>
                  <a:lnTo>
                    <a:pt x="65" y="96"/>
                  </a:lnTo>
                  <a:lnTo>
                    <a:pt x="58" y="99"/>
                  </a:lnTo>
                  <a:lnTo>
                    <a:pt x="56" y="94"/>
                  </a:lnTo>
                  <a:lnTo>
                    <a:pt x="43" y="82"/>
                  </a:lnTo>
                  <a:lnTo>
                    <a:pt x="49" y="103"/>
                  </a:lnTo>
                  <a:lnTo>
                    <a:pt x="44" y="118"/>
                  </a:lnTo>
                  <a:lnTo>
                    <a:pt x="60" y="116"/>
                  </a:lnTo>
                  <a:lnTo>
                    <a:pt x="50" y="122"/>
                  </a:lnTo>
                  <a:lnTo>
                    <a:pt x="39" y="140"/>
                  </a:lnTo>
                  <a:lnTo>
                    <a:pt x="32" y="140"/>
                  </a:lnTo>
                  <a:lnTo>
                    <a:pt x="0" y="151"/>
                  </a:lnTo>
                  <a:lnTo>
                    <a:pt x="16" y="154"/>
                  </a:lnTo>
                  <a:lnTo>
                    <a:pt x="60" y="149"/>
                  </a:lnTo>
                  <a:lnTo>
                    <a:pt x="71" y="147"/>
                  </a:lnTo>
                  <a:lnTo>
                    <a:pt x="79" y="154"/>
                  </a:lnTo>
                  <a:lnTo>
                    <a:pt x="75" y="139"/>
                  </a:lnTo>
                  <a:lnTo>
                    <a:pt x="73" y="130"/>
                  </a:lnTo>
                  <a:lnTo>
                    <a:pt x="79" y="110"/>
                  </a:lnTo>
                  <a:lnTo>
                    <a:pt x="71" y="98"/>
                  </a:lnTo>
                  <a:lnTo>
                    <a:pt x="84" y="96"/>
                  </a:lnTo>
                  <a:lnTo>
                    <a:pt x="96" y="86"/>
                  </a:lnTo>
                  <a:lnTo>
                    <a:pt x="80" y="83"/>
                  </a:lnTo>
                  <a:lnTo>
                    <a:pt x="75" y="74"/>
                  </a:lnTo>
                  <a:lnTo>
                    <a:pt x="82" y="52"/>
                  </a:lnTo>
                  <a:lnTo>
                    <a:pt x="73" y="64"/>
                  </a:lnTo>
                  <a:lnTo>
                    <a:pt x="68" y="60"/>
                  </a:lnTo>
                  <a:lnTo>
                    <a:pt x="82" y="20"/>
                  </a:lnTo>
                  <a:lnTo>
                    <a:pt x="74" y="30"/>
                  </a:lnTo>
                  <a:lnTo>
                    <a:pt x="67" y="32"/>
                  </a:lnTo>
                  <a:lnTo>
                    <a:pt x="71" y="10"/>
                  </a:lnTo>
                  <a:lnTo>
                    <a:pt x="71" y="0"/>
                  </a:lnTo>
                  <a:lnTo>
                    <a:pt x="7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 name="Freeform 1932">
              <a:extLst>
                <a:ext uri="{FF2B5EF4-FFF2-40B4-BE49-F238E27FC236}">
                  <a16:creationId xmlns:a16="http://schemas.microsoft.com/office/drawing/2014/main" id="{D4185A0C-5968-41DC-8E52-BA948DE9CCFD}"/>
                </a:ext>
              </a:extLst>
            </p:cNvPr>
            <p:cNvSpPr>
              <a:spLocks/>
            </p:cNvSpPr>
            <p:nvPr/>
          </p:nvSpPr>
          <p:spPr bwMode="auto">
            <a:xfrm>
              <a:off x="5846" y="1501"/>
              <a:ext cx="34" cy="64"/>
            </a:xfrm>
            <a:custGeom>
              <a:avLst/>
              <a:gdLst>
                <a:gd name="T0" fmla="*/ 0 w 34"/>
                <a:gd name="T1" fmla="*/ 8 h 64"/>
                <a:gd name="T2" fmla="*/ 10 w 34"/>
                <a:gd name="T3" fmla="*/ 25 h 64"/>
                <a:gd name="T4" fmla="*/ 11 w 34"/>
                <a:gd name="T5" fmla="*/ 40 h 64"/>
                <a:gd name="T6" fmla="*/ 21 w 34"/>
                <a:gd name="T7" fmla="*/ 40 h 64"/>
                <a:gd name="T8" fmla="*/ 19 w 34"/>
                <a:gd name="T9" fmla="*/ 47 h 64"/>
                <a:gd name="T10" fmla="*/ 25 w 34"/>
                <a:gd name="T11" fmla="*/ 63 h 64"/>
                <a:gd name="T12" fmla="*/ 29 w 34"/>
                <a:gd name="T13" fmla="*/ 58 h 64"/>
                <a:gd name="T14" fmla="*/ 25 w 34"/>
                <a:gd name="T15" fmla="*/ 45 h 64"/>
                <a:gd name="T16" fmla="*/ 29 w 34"/>
                <a:gd name="T17" fmla="*/ 37 h 64"/>
                <a:gd name="T18" fmla="*/ 22 w 34"/>
                <a:gd name="T19" fmla="*/ 33 h 64"/>
                <a:gd name="T20" fmla="*/ 33 w 34"/>
                <a:gd name="T21" fmla="*/ 18 h 64"/>
                <a:gd name="T22" fmla="*/ 30 w 34"/>
                <a:gd name="T23" fmla="*/ 14 h 64"/>
                <a:gd name="T24" fmla="*/ 19 w 34"/>
                <a:gd name="T25" fmla="*/ 14 h 64"/>
                <a:gd name="T26" fmla="*/ 21 w 34"/>
                <a:gd name="T27" fmla="*/ 0 h 64"/>
                <a:gd name="T28" fmla="*/ 16 w 34"/>
                <a:gd name="T29" fmla="*/ 4 h 64"/>
                <a:gd name="T30" fmla="*/ 3 w 34"/>
                <a:gd name="T31" fmla="*/ 4 h 64"/>
                <a:gd name="T32" fmla="*/ 0 w 34"/>
                <a:gd name="T33" fmla="*/ 8 h 64"/>
                <a:gd name="T34" fmla="*/ 0 w 34"/>
                <a:gd name="T3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64">
                  <a:moveTo>
                    <a:pt x="0" y="8"/>
                  </a:moveTo>
                  <a:lnTo>
                    <a:pt x="10" y="25"/>
                  </a:lnTo>
                  <a:lnTo>
                    <a:pt x="11" y="40"/>
                  </a:lnTo>
                  <a:lnTo>
                    <a:pt x="21" y="40"/>
                  </a:lnTo>
                  <a:lnTo>
                    <a:pt x="19" y="47"/>
                  </a:lnTo>
                  <a:lnTo>
                    <a:pt x="25" y="63"/>
                  </a:lnTo>
                  <a:lnTo>
                    <a:pt x="29" y="58"/>
                  </a:lnTo>
                  <a:lnTo>
                    <a:pt x="25" y="45"/>
                  </a:lnTo>
                  <a:lnTo>
                    <a:pt x="29" y="37"/>
                  </a:lnTo>
                  <a:lnTo>
                    <a:pt x="22" y="33"/>
                  </a:lnTo>
                  <a:lnTo>
                    <a:pt x="33" y="18"/>
                  </a:lnTo>
                  <a:lnTo>
                    <a:pt x="30" y="14"/>
                  </a:lnTo>
                  <a:lnTo>
                    <a:pt x="19" y="14"/>
                  </a:lnTo>
                  <a:lnTo>
                    <a:pt x="21" y="0"/>
                  </a:lnTo>
                  <a:lnTo>
                    <a:pt x="16" y="4"/>
                  </a:lnTo>
                  <a:lnTo>
                    <a:pt x="3" y="4"/>
                  </a:lnTo>
                  <a:lnTo>
                    <a:pt x="0" y="8"/>
                  </a:lnTo>
                  <a:lnTo>
                    <a:pt x="0" y="8"/>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8" name="Freeform 1933">
              <a:extLst>
                <a:ext uri="{FF2B5EF4-FFF2-40B4-BE49-F238E27FC236}">
                  <a16:creationId xmlns:a16="http://schemas.microsoft.com/office/drawing/2014/main" id="{93068C5B-26BF-4566-A73C-D7834D5087FF}"/>
                </a:ext>
              </a:extLst>
            </p:cNvPr>
            <p:cNvSpPr>
              <a:spLocks/>
            </p:cNvSpPr>
            <p:nvPr/>
          </p:nvSpPr>
          <p:spPr bwMode="auto">
            <a:xfrm>
              <a:off x="5877" y="1541"/>
              <a:ext cx="47" cy="69"/>
            </a:xfrm>
            <a:custGeom>
              <a:avLst/>
              <a:gdLst>
                <a:gd name="T0" fmla="*/ 20 w 47"/>
                <a:gd name="T1" fmla="*/ 0 h 69"/>
                <a:gd name="T2" fmla="*/ 7 w 47"/>
                <a:gd name="T3" fmla="*/ 10 h 69"/>
                <a:gd name="T4" fmla="*/ 0 w 47"/>
                <a:gd name="T5" fmla="*/ 27 h 69"/>
                <a:gd name="T6" fmla="*/ 3 w 47"/>
                <a:gd name="T7" fmla="*/ 36 h 69"/>
                <a:gd name="T8" fmla="*/ 11 w 47"/>
                <a:gd name="T9" fmla="*/ 36 h 69"/>
                <a:gd name="T10" fmla="*/ 13 w 47"/>
                <a:gd name="T11" fmla="*/ 45 h 69"/>
                <a:gd name="T12" fmla="*/ 21 w 47"/>
                <a:gd name="T13" fmla="*/ 56 h 69"/>
                <a:gd name="T14" fmla="*/ 9 w 47"/>
                <a:gd name="T15" fmla="*/ 68 h 69"/>
                <a:gd name="T16" fmla="*/ 27 w 47"/>
                <a:gd name="T17" fmla="*/ 58 h 69"/>
                <a:gd name="T18" fmla="*/ 45 w 47"/>
                <a:gd name="T19" fmla="*/ 39 h 69"/>
                <a:gd name="T20" fmla="*/ 42 w 47"/>
                <a:gd name="T21" fmla="*/ 32 h 69"/>
                <a:gd name="T22" fmla="*/ 42 w 47"/>
                <a:gd name="T23" fmla="*/ 26 h 69"/>
                <a:gd name="T24" fmla="*/ 46 w 47"/>
                <a:gd name="T25" fmla="*/ 22 h 69"/>
                <a:gd name="T26" fmla="*/ 46 w 47"/>
                <a:gd name="T27" fmla="*/ 18 h 69"/>
                <a:gd name="T28" fmla="*/ 39 w 47"/>
                <a:gd name="T29" fmla="*/ 15 h 69"/>
                <a:gd name="T30" fmla="*/ 29 w 47"/>
                <a:gd name="T31" fmla="*/ 18 h 69"/>
                <a:gd name="T32" fmla="*/ 20 w 47"/>
                <a:gd name="T33" fmla="*/ 0 h 69"/>
                <a:gd name="T34" fmla="*/ 20 w 47"/>
                <a:gd name="T35"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9">
                  <a:moveTo>
                    <a:pt x="20" y="0"/>
                  </a:moveTo>
                  <a:lnTo>
                    <a:pt x="7" y="10"/>
                  </a:lnTo>
                  <a:lnTo>
                    <a:pt x="0" y="27"/>
                  </a:lnTo>
                  <a:lnTo>
                    <a:pt x="3" y="36"/>
                  </a:lnTo>
                  <a:lnTo>
                    <a:pt x="11" y="36"/>
                  </a:lnTo>
                  <a:lnTo>
                    <a:pt x="13" y="45"/>
                  </a:lnTo>
                  <a:lnTo>
                    <a:pt x="21" y="56"/>
                  </a:lnTo>
                  <a:lnTo>
                    <a:pt x="9" y="68"/>
                  </a:lnTo>
                  <a:lnTo>
                    <a:pt x="27" y="58"/>
                  </a:lnTo>
                  <a:lnTo>
                    <a:pt x="45" y="39"/>
                  </a:lnTo>
                  <a:lnTo>
                    <a:pt x="42" y="32"/>
                  </a:lnTo>
                  <a:lnTo>
                    <a:pt x="42" y="26"/>
                  </a:lnTo>
                  <a:lnTo>
                    <a:pt x="46" y="22"/>
                  </a:lnTo>
                  <a:lnTo>
                    <a:pt x="46" y="18"/>
                  </a:lnTo>
                  <a:lnTo>
                    <a:pt x="39" y="15"/>
                  </a:lnTo>
                  <a:lnTo>
                    <a:pt x="29" y="18"/>
                  </a:lnTo>
                  <a:lnTo>
                    <a:pt x="20" y="0"/>
                  </a:lnTo>
                  <a:lnTo>
                    <a:pt x="2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 name="Freeform 1934">
              <a:extLst>
                <a:ext uri="{FF2B5EF4-FFF2-40B4-BE49-F238E27FC236}">
                  <a16:creationId xmlns:a16="http://schemas.microsoft.com/office/drawing/2014/main" id="{E726706A-86A0-4DA2-B566-8E76866082E6}"/>
                </a:ext>
              </a:extLst>
            </p:cNvPr>
            <p:cNvSpPr>
              <a:spLocks/>
            </p:cNvSpPr>
            <p:nvPr/>
          </p:nvSpPr>
          <p:spPr bwMode="auto">
            <a:xfrm>
              <a:off x="5779" y="1420"/>
              <a:ext cx="21" cy="101"/>
            </a:xfrm>
            <a:custGeom>
              <a:avLst/>
              <a:gdLst>
                <a:gd name="T0" fmla="*/ 14 w 21"/>
                <a:gd name="T1" fmla="*/ 0 h 101"/>
                <a:gd name="T2" fmla="*/ 14 w 21"/>
                <a:gd name="T3" fmla="*/ 4 h 101"/>
                <a:gd name="T4" fmla="*/ 4 w 21"/>
                <a:gd name="T5" fmla="*/ 40 h 101"/>
                <a:gd name="T6" fmla="*/ 0 w 21"/>
                <a:gd name="T7" fmla="*/ 46 h 101"/>
                <a:gd name="T8" fmla="*/ 2 w 21"/>
                <a:gd name="T9" fmla="*/ 66 h 101"/>
                <a:gd name="T10" fmla="*/ 2 w 21"/>
                <a:gd name="T11" fmla="*/ 92 h 101"/>
                <a:gd name="T12" fmla="*/ 20 w 21"/>
                <a:gd name="T13" fmla="*/ 100 h 101"/>
                <a:gd name="T14" fmla="*/ 20 w 21"/>
                <a:gd name="T15" fmla="*/ 54 h 101"/>
                <a:gd name="T16" fmla="*/ 17 w 21"/>
                <a:gd name="T17" fmla="*/ 41 h 101"/>
                <a:gd name="T18" fmla="*/ 17 w 21"/>
                <a:gd name="T19" fmla="*/ 10 h 101"/>
                <a:gd name="T20" fmla="*/ 14 w 21"/>
                <a:gd name="T21" fmla="*/ 0 h 101"/>
                <a:gd name="T22" fmla="*/ 14 w 21"/>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01">
                  <a:moveTo>
                    <a:pt x="14" y="0"/>
                  </a:moveTo>
                  <a:lnTo>
                    <a:pt x="14" y="4"/>
                  </a:lnTo>
                  <a:lnTo>
                    <a:pt x="4" y="40"/>
                  </a:lnTo>
                  <a:lnTo>
                    <a:pt x="0" y="46"/>
                  </a:lnTo>
                  <a:lnTo>
                    <a:pt x="2" y="66"/>
                  </a:lnTo>
                  <a:lnTo>
                    <a:pt x="2" y="92"/>
                  </a:lnTo>
                  <a:lnTo>
                    <a:pt x="20" y="100"/>
                  </a:lnTo>
                  <a:lnTo>
                    <a:pt x="20" y="54"/>
                  </a:lnTo>
                  <a:lnTo>
                    <a:pt x="17" y="41"/>
                  </a:lnTo>
                  <a:lnTo>
                    <a:pt x="17" y="10"/>
                  </a:lnTo>
                  <a:lnTo>
                    <a:pt x="14" y="0"/>
                  </a:lnTo>
                  <a:lnTo>
                    <a:pt x="1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0" name="Freeform 1935">
              <a:extLst>
                <a:ext uri="{FF2B5EF4-FFF2-40B4-BE49-F238E27FC236}">
                  <a16:creationId xmlns:a16="http://schemas.microsoft.com/office/drawing/2014/main" id="{5AD30BDC-1F42-406E-89FE-A6C34A197451}"/>
                </a:ext>
              </a:extLst>
            </p:cNvPr>
            <p:cNvSpPr>
              <a:spLocks/>
            </p:cNvSpPr>
            <p:nvPr/>
          </p:nvSpPr>
          <p:spPr bwMode="auto">
            <a:xfrm>
              <a:off x="5762" y="1435"/>
              <a:ext cx="18" cy="24"/>
            </a:xfrm>
            <a:custGeom>
              <a:avLst/>
              <a:gdLst>
                <a:gd name="T0" fmla="*/ 5 w 18"/>
                <a:gd name="T1" fmla="*/ 0 h 24"/>
                <a:gd name="T2" fmla="*/ 5 w 18"/>
                <a:gd name="T3" fmla="*/ 6 h 24"/>
                <a:gd name="T4" fmla="*/ 0 w 18"/>
                <a:gd name="T5" fmla="*/ 17 h 24"/>
                <a:gd name="T6" fmla="*/ 7 w 18"/>
                <a:gd name="T7" fmla="*/ 12 h 24"/>
                <a:gd name="T8" fmla="*/ 9 w 18"/>
                <a:gd name="T9" fmla="*/ 18 h 24"/>
                <a:gd name="T10" fmla="*/ 17 w 18"/>
                <a:gd name="T11" fmla="*/ 23 h 24"/>
                <a:gd name="T12" fmla="*/ 11 w 18"/>
                <a:gd name="T13" fmla="*/ 4 h 24"/>
                <a:gd name="T14" fmla="*/ 5 w 18"/>
                <a:gd name="T15" fmla="*/ 0 h 24"/>
                <a:gd name="T16" fmla="*/ 5 w 1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4">
                  <a:moveTo>
                    <a:pt x="5" y="0"/>
                  </a:moveTo>
                  <a:lnTo>
                    <a:pt x="5" y="6"/>
                  </a:lnTo>
                  <a:lnTo>
                    <a:pt x="0" y="17"/>
                  </a:lnTo>
                  <a:lnTo>
                    <a:pt x="7" y="12"/>
                  </a:lnTo>
                  <a:lnTo>
                    <a:pt x="9" y="18"/>
                  </a:lnTo>
                  <a:lnTo>
                    <a:pt x="17" y="23"/>
                  </a:lnTo>
                  <a:lnTo>
                    <a:pt x="11" y="4"/>
                  </a:lnTo>
                  <a:lnTo>
                    <a:pt x="5" y="0"/>
                  </a:lnTo>
                  <a:lnTo>
                    <a:pt x="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1" name="Freeform 1936">
              <a:extLst>
                <a:ext uri="{FF2B5EF4-FFF2-40B4-BE49-F238E27FC236}">
                  <a16:creationId xmlns:a16="http://schemas.microsoft.com/office/drawing/2014/main" id="{E7422BA3-5C24-427E-BA4A-DF3E81C1AAAB}"/>
                </a:ext>
              </a:extLst>
            </p:cNvPr>
            <p:cNvSpPr>
              <a:spLocks/>
            </p:cNvSpPr>
            <p:nvPr/>
          </p:nvSpPr>
          <p:spPr bwMode="auto">
            <a:xfrm>
              <a:off x="5891" y="1518"/>
              <a:ext cx="49" cy="25"/>
            </a:xfrm>
            <a:custGeom>
              <a:avLst/>
              <a:gdLst>
                <a:gd name="T0" fmla="*/ 0 w 49"/>
                <a:gd name="T1" fmla="*/ 0 h 25"/>
                <a:gd name="T2" fmla="*/ 36 w 49"/>
                <a:gd name="T3" fmla="*/ 0 h 25"/>
                <a:gd name="T4" fmla="*/ 48 w 49"/>
                <a:gd name="T5" fmla="*/ 11 h 25"/>
                <a:gd name="T6" fmla="*/ 48 w 49"/>
                <a:gd name="T7" fmla="*/ 24 h 25"/>
                <a:gd name="T8" fmla="*/ 32 w 49"/>
                <a:gd name="T9" fmla="*/ 3 h 25"/>
                <a:gd name="T10" fmla="*/ 0 w 49"/>
                <a:gd name="T11" fmla="*/ 0 h 25"/>
                <a:gd name="T12" fmla="*/ 0 w 4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49" h="25">
                  <a:moveTo>
                    <a:pt x="0" y="0"/>
                  </a:moveTo>
                  <a:lnTo>
                    <a:pt x="36" y="0"/>
                  </a:lnTo>
                  <a:lnTo>
                    <a:pt x="48" y="11"/>
                  </a:lnTo>
                  <a:lnTo>
                    <a:pt x="48" y="24"/>
                  </a:lnTo>
                  <a:lnTo>
                    <a:pt x="32" y="3"/>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 name="Freeform 1937">
              <a:extLst>
                <a:ext uri="{FF2B5EF4-FFF2-40B4-BE49-F238E27FC236}">
                  <a16:creationId xmlns:a16="http://schemas.microsoft.com/office/drawing/2014/main" id="{078D21B1-9ABE-4AEC-88F6-8CB19C965A74}"/>
                </a:ext>
              </a:extLst>
            </p:cNvPr>
            <p:cNvSpPr>
              <a:spLocks/>
            </p:cNvSpPr>
            <p:nvPr/>
          </p:nvSpPr>
          <p:spPr bwMode="auto">
            <a:xfrm>
              <a:off x="5871" y="1417"/>
              <a:ext cx="52" cy="103"/>
            </a:xfrm>
            <a:custGeom>
              <a:avLst/>
              <a:gdLst>
                <a:gd name="T0" fmla="*/ 0 w 52"/>
                <a:gd name="T1" fmla="*/ 0 h 103"/>
                <a:gd name="T2" fmla="*/ 51 w 52"/>
                <a:gd name="T3" fmla="*/ 102 h 103"/>
                <a:gd name="T4" fmla="*/ 22 w 52"/>
                <a:gd name="T5" fmla="*/ 62 h 103"/>
                <a:gd name="T6" fmla="*/ 20 w 52"/>
                <a:gd name="T7" fmla="*/ 48 h 103"/>
                <a:gd name="T8" fmla="*/ 0 w 52"/>
                <a:gd name="T9" fmla="*/ 0 h 103"/>
                <a:gd name="T10" fmla="*/ 0 w 52"/>
                <a:gd name="T11" fmla="*/ 0 h 103"/>
              </a:gdLst>
              <a:ahLst/>
              <a:cxnLst>
                <a:cxn ang="0">
                  <a:pos x="T0" y="T1"/>
                </a:cxn>
                <a:cxn ang="0">
                  <a:pos x="T2" y="T3"/>
                </a:cxn>
                <a:cxn ang="0">
                  <a:pos x="T4" y="T5"/>
                </a:cxn>
                <a:cxn ang="0">
                  <a:pos x="T6" y="T7"/>
                </a:cxn>
                <a:cxn ang="0">
                  <a:pos x="T8" y="T9"/>
                </a:cxn>
                <a:cxn ang="0">
                  <a:pos x="T10" y="T11"/>
                </a:cxn>
              </a:cxnLst>
              <a:rect l="0" t="0" r="r" b="b"/>
              <a:pathLst>
                <a:path w="52" h="103">
                  <a:moveTo>
                    <a:pt x="0" y="0"/>
                  </a:moveTo>
                  <a:lnTo>
                    <a:pt x="51" y="102"/>
                  </a:lnTo>
                  <a:lnTo>
                    <a:pt x="22" y="62"/>
                  </a:lnTo>
                  <a:lnTo>
                    <a:pt x="20" y="48"/>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 name="Freeform 1938">
              <a:extLst>
                <a:ext uri="{FF2B5EF4-FFF2-40B4-BE49-F238E27FC236}">
                  <a16:creationId xmlns:a16="http://schemas.microsoft.com/office/drawing/2014/main" id="{AA4CAFBD-9A12-4FC8-A5B4-EEB07B7F8B80}"/>
                </a:ext>
              </a:extLst>
            </p:cNvPr>
            <p:cNvSpPr>
              <a:spLocks/>
            </p:cNvSpPr>
            <p:nvPr/>
          </p:nvSpPr>
          <p:spPr bwMode="auto">
            <a:xfrm>
              <a:off x="5857" y="1397"/>
              <a:ext cx="12" cy="17"/>
            </a:xfrm>
            <a:custGeom>
              <a:avLst/>
              <a:gdLst>
                <a:gd name="T0" fmla="*/ 0 w 12"/>
                <a:gd name="T1" fmla="*/ 0 h 17"/>
                <a:gd name="T2" fmla="*/ 8 w 12"/>
                <a:gd name="T3" fmla="*/ 6 h 17"/>
                <a:gd name="T4" fmla="*/ 7 w 12"/>
                <a:gd name="T5" fmla="*/ 13 h 17"/>
                <a:gd name="T6" fmla="*/ 11 w 12"/>
                <a:gd name="T7" fmla="*/ 16 h 17"/>
                <a:gd name="T8" fmla="*/ 11 w 12"/>
                <a:gd name="T9" fmla="*/ 6 h 17"/>
                <a:gd name="T10" fmla="*/ 0 w 12"/>
                <a:gd name="T11" fmla="*/ 0 h 17"/>
                <a:gd name="T12" fmla="*/ 0 w 12"/>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2" h="17">
                  <a:moveTo>
                    <a:pt x="0" y="0"/>
                  </a:moveTo>
                  <a:lnTo>
                    <a:pt x="8" y="6"/>
                  </a:lnTo>
                  <a:lnTo>
                    <a:pt x="7" y="13"/>
                  </a:lnTo>
                  <a:lnTo>
                    <a:pt x="11" y="16"/>
                  </a:lnTo>
                  <a:lnTo>
                    <a:pt x="11" y="6"/>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 name="Freeform 1939">
              <a:extLst>
                <a:ext uri="{FF2B5EF4-FFF2-40B4-BE49-F238E27FC236}">
                  <a16:creationId xmlns:a16="http://schemas.microsoft.com/office/drawing/2014/main" id="{FCAD10A7-4AE0-4F04-9B02-BAB3E75BBF6E}"/>
                </a:ext>
              </a:extLst>
            </p:cNvPr>
            <p:cNvSpPr>
              <a:spLocks/>
            </p:cNvSpPr>
            <p:nvPr/>
          </p:nvSpPr>
          <p:spPr bwMode="auto">
            <a:xfrm>
              <a:off x="5925" y="1540"/>
              <a:ext cx="13" cy="30"/>
            </a:xfrm>
            <a:custGeom>
              <a:avLst/>
              <a:gdLst>
                <a:gd name="T0" fmla="*/ 0 w 13"/>
                <a:gd name="T1" fmla="*/ 0 h 30"/>
                <a:gd name="T2" fmla="*/ 9 w 13"/>
                <a:gd name="T3" fmla="*/ 6 h 30"/>
                <a:gd name="T4" fmla="*/ 12 w 13"/>
                <a:gd name="T5" fmla="*/ 16 h 30"/>
                <a:gd name="T6" fmla="*/ 9 w 13"/>
                <a:gd name="T7" fmla="*/ 29 h 30"/>
              </a:gdLst>
              <a:ahLst/>
              <a:cxnLst>
                <a:cxn ang="0">
                  <a:pos x="T0" y="T1"/>
                </a:cxn>
                <a:cxn ang="0">
                  <a:pos x="T2" y="T3"/>
                </a:cxn>
                <a:cxn ang="0">
                  <a:pos x="T4" y="T5"/>
                </a:cxn>
                <a:cxn ang="0">
                  <a:pos x="T6" y="T7"/>
                </a:cxn>
              </a:cxnLst>
              <a:rect l="0" t="0" r="r" b="b"/>
              <a:pathLst>
                <a:path w="13" h="30">
                  <a:moveTo>
                    <a:pt x="0" y="0"/>
                  </a:moveTo>
                  <a:lnTo>
                    <a:pt x="9" y="6"/>
                  </a:lnTo>
                  <a:lnTo>
                    <a:pt x="12" y="16"/>
                  </a:lnTo>
                  <a:lnTo>
                    <a:pt x="9" y="29"/>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 name="Line 1940">
              <a:extLst>
                <a:ext uri="{FF2B5EF4-FFF2-40B4-BE49-F238E27FC236}">
                  <a16:creationId xmlns:a16="http://schemas.microsoft.com/office/drawing/2014/main" id="{6661C643-AA45-46B4-869A-F2B228FD2427}"/>
                </a:ext>
              </a:extLst>
            </p:cNvPr>
            <p:cNvSpPr>
              <a:spLocks noChangeShapeType="1"/>
            </p:cNvSpPr>
            <p:nvPr/>
          </p:nvSpPr>
          <p:spPr bwMode="auto">
            <a:xfrm flipH="1">
              <a:off x="5929" y="1571"/>
              <a:ext cx="1" cy="1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 name="Freeform 1941">
              <a:extLst>
                <a:ext uri="{FF2B5EF4-FFF2-40B4-BE49-F238E27FC236}">
                  <a16:creationId xmlns:a16="http://schemas.microsoft.com/office/drawing/2014/main" id="{3FF83C6A-72E8-45BC-836D-1F7D2B5D12F8}"/>
                </a:ext>
              </a:extLst>
            </p:cNvPr>
            <p:cNvSpPr>
              <a:spLocks/>
            </p:cNvSpPr>
            <p:nvPr/>
          </p:nvSpPr>
          <p:spPr bwMode="auto">
            <a:xfrm>
              <a:off x="5635" y="1373"/>
              <a:ext cx="128" cy="143"/>
            </a:xfrm>
            <a:custGeom>
              <a:avLst/>
              <a:gdLst>
                <a:gd name="T0" fmla="*/ 33 w 128"/>
                <a:gd name="T1" fmla="*/ 28 h 143"/>
                <a:gd name="T2" fmla="*/ 44 w 128"/>
                <a:gd name="T3" fmla="*/ 53 h 143"/>
                <a:gd name="T4" fmla="*/ 44 w 128"/>
                <a:gd name="T5" fmla="*/ 62 h 143"/>
                <a:gd name="T6" fmla="*/ 30 w 128"/>
                <a:gd name="T7" fmla="*/ 48 h 143"/>
                <a:gd name="T8" fmla="*/ 15 w 128"/>
                <a:gd name="T9" fmla="*/ 44 h 143"/>
                <a:gd name="T10" fmla="*/ 38 w 128"/>
                <a:gd name="T11" fmla="*/ 72 h 143"/>
                <a:gd name="T12" fmla="*/ 45 w 128"/>
                <a:gd name="T13" fmla="*/ 88 h 143"/>
                <a:gd name="T14" fmla="*/ 22 w 128"/>
                <a:gd name="T15" fmla="*/ 72 h 143"/>
                <a:gd name="T16" fmla="*/ 14 w 128"/>
                <a:gd name="T17" fmla="*/ 76 h 143"/>
                <a:gd name="T18" fmla="*/ 28 w 128"/>
                <a:gd name="T19" fmla="*/ 95 h 143"/>
                <a:gd name="T20" fmla="*/ 24 w 128"/>
                <a:gd name="T21" fmla="*/ 99 h 143"/>
                <a:gd name="T22" fmla="*/ 32 w 128"/>
                <a:gd name="T23" fmla="*/ 109 h 143"/>
                <a:gd name="T24" fmla="*/ 1 w 128"/>
                <a:gd name="T25" fmla="*/ 93 h 143"/>
                <a:gd name="T26" fmla="*/ 0 w 128"/>
                <a:gd name="T27" fmla="*/ 61 h 143"/>
                <a:gd name="T28" fmla="*/ 6 w 128"/>
                <a:gd name="T29" fmla="*/ 48 h 143"/>
                <a:gd name="T30" fmla="*/ 7 w 128"/>
                <a:gd name="T31" fmla="*/ 33 h 143"/>
                <a:gd name="T32" fmla="*/ 19 w 128"/>
                <a:gd name="T33" fmla="*/ 21 h 143"/>
                <a:gd name="T34" fmla="*/ 50 w 128"/>
                <a:gd name="T35" fmla="*/ 4 h 143"/>
                <a:gd name="T36" fmla="*/ 58 w 128"/>
                <a:gd name="T37" fmla="*/ 5 h 143"/>
                <a:gd name="T38" fmla="*/ 71 w 128"/>
                <a:gd name="T39" fmla="*/ 0 h 143"/>
                <a:gd name="T40" fmla="*/ 76 w 128"/>
                <a:gd name="T41" fmla="*/ 7 h 143"/>
                <a:gd name="T42" fmla="*/ 82 w 128"/>
                <a:gd name="T43" fmla="*/ 10 h 143"/>
                <a:gd name="T44" fmla="*/ 78 w 128"/>
                <a:gd name="T45" fmla="*/ 16 h 143"/>
                <a:gd name="T46" fmla="*/ 79 w 128"/>
                <a:gd name="T47" fmla="*/ 28 h 143"/>
                <a:gd name="T48" fmla="*/ 98 w 128"/>
                <a:gd name="T49" fmla="*/ 74 h 143"/>
                <a:gd name="T50" fmla="*/ 98 w 128"/>
                <a:gd name="T51" fmla="*/ 85 h 143"/>
                <a:gd name="T52" fmla="*/ 101 w 128"/>
                <a:gd name="T53" fmla="*/ 87 h 143"/>
                <a:gd name="T54" fmla="*/ 115 w 128"/>
                <a:gd name="T55" fmla="*/ 62 h 143"/>
                <a:gd name="T56" fmla="*/ 124 w 128"/>
                <a:gd name="T57" fmla="*/ 70 h 143"/>
                <a:gd name="T58" fmla="*/ 125 w 128"/>
                <a:gd name="T59" fmla="*/ 78 h 143"/>
                <a:gd name="T60" fmla="*/ 123 w 128"/>
                <a:gd name="T61" fmla="*/ 83 h 143"/>
                <a:gd name="T62" fmla="*/ 127 w 128"/>
                <a:gd name="T63" fmla="*/ 102 h 143"/>
                <a:gd name="T64" fmla="*/ 124 w 128"/>
                <a:gd name="T65" fmla="*/ 113 h 143"/>
                <a:gd name="T66" fmla="*/ 118 w 128"/>
                <a:gd name="T67" fmla="*/ 117 h 143"/>
                <a:gd name="T68" fmla="*/ 115 w 128"/>
                <a:gd name="T69" fmla="*/ 109 h 143"/>
                <a:gd name="T70" fmla="*/ 112 w 128"/>
                <a:gd name="T71" fmla="*/ 117 h 143"/>
                <a:gd name="T72" fmla="*/ 112 w 128"/>
                <a:gd name="T73" fmla="*/ 103 h 143"/>
                <a:gd name="T74" fmla="*/ 121 w 128"/>
                <a:gd name="T75" fmla="*/ 83 h 143"/>
                <a:gd name="T76" fmla="*/ 116 w 128"/>
                <a:gd name="T77" fmla="*/ 76 h 143"/>
                <a:gd name="T78" fmla="*/ 106 w 128"/>
                <a:gd name="T79" fmla="*/ 94 h 143"/>
                <a:gd name="T80" fmla="*/ 106 w 128"/>
                <a:gd name="T81" fmla="*/ 102 h 143"/>
                <a:gd name="T82" fmla="*/ 104 w 128"/>
                <a:gd name="T83" fmla="*/ 112 h 143"/>
                <a:gd name="T84" fmla="*/ 104 w 128"/>
                <a:gd name="T85" fmla="*/ 124 h 143"/>
                <a:gd name="T86" fmla="*/ 89 w 128"/>
                <a:gd name="T87" fmla="*/ 142 h 143"/>
                <a:gd name="T88" fmla="*/ 93 w 128"/>
                <a:gd name="T89" fmla="*/ 122 h 143"/>
                <a:gd name="T90" fmla="*/ 91 w 128"/>
                <a:gd name="T91" fmla="*/ 104 h 143"/>
                <a:gd name="T92" fmla="*/ 85 w 128"/>
                <a:gd name="T93" fmla="*/ 84 h 143"/>
                <a:gd name="T94" fmla="*/ 90 w 128"/>
                <a:gd name="T95" fmla="*/ 78 h 143"/>
                <a:gd name="T96" fmla="*/ 81 w 128"/>
                <a:gd name="T97" fmla="*/ 51 h 143"/>
                <a:gd name="T98" fmla="*/ 75 w 128"/>
                <a:gd name="T99" fmla="*/ 48 h 143"/>
                <a:gd name="T100" fmla="*/ 79 w 128"/>
                <a:gd name="T101" fmla="*/ 60 h 143"/>
                <a:gd name="T102" fmla="*/ 82 w 128"/>
                <a:gd name="T103" fmla="*/ 99 h 143"/>
                <a:gd name="T104" fmla="*/ 73 w 128"/>
                <a:gd name="T105" fmla="*/ 63 h 143"/>
                <a:gd name="T106" fmla="*/ 71 w 128"/>
                <a:gd name="T107" fmla="*/ 66 h 143"/>
                <a:gd name="T108" fmla="*/ 59 w 128"/>
                <a:gd name="T109" fmla="*/ 39 h 143"/>
                <a:gd name="T110" fmla="*/ 41 w 128"/>
                <a:gd name="T111" fmla="*/ 28 h 143"/>
                <a:gd name="T112" fmla="*/ 33 w 128"/>
                <a:gd name="T113" fmla="*/ 28 h 143"/>
                <a:gd name="T114" fmla="*/ 33 w 128"/>
                <a:gd name="T115" fmla="*/ 2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8" h="143">
                  <a:moveTo>
                    <a:pt x="33" y="28"/>
                  </a:moveTo>
                  <a:lnTo>
                    <a:pt x="44" y="53"/>
                  </a:lnTo>
                  <a:lnTo>
                    <a:pt x="44" y="62"/>
                  </a:lnTo>
                  <a:lnTo>
                    <a:pt x="30" y="48"/>
                  </a:lnTo>
                  <a:lnTo>
                    <a:pt x="15" y="44"/>
                  </a:lnTo>
                  <a:lnTo>
                    <a:pt x="38" y="72"/>
                  </a:lnTo>
                  <a:lnTo>
                    <a:pt x="45" y="88"/>
                  </a:lnTo>
                  <a:lnTo>
                    <a:pt x="22" y="72"/>
                  </a:lnTo>
                  <a:lnTo>
                    <a:pt x="14" y="76"/>
                  </a:lnTo>
                  <a:lnTo>
                    <a:pt x="28" y="95"/>
                  </a:lnTo>
                  <a:lnTo>
                    <a:pt x="24" y="99"/>
                  </a:lnTo>
                  <a:lnTo>
                    <a:pt x="32" y="109"/>
                  </a:lnTo>
                  <a:lnTo>
                    <a:pt x="1" y="93"/>
                  </a:lnTo>
                  <a:lnTo>
                    <a:pt x="0" y="61"/>
                  </a:lnTo>
                  <a:lnTo>
                    <a:pt x="6" y="48"/>
                  </a:lnTo>
                  <a:lnTo>
                    <a:pt x="7" y="33"/>
                  </a:lnTo>
                  <a:lnTo>
                    <a:pt x="19" y="21"/>
                  </a:lnTo>
                  <a:lnTo>
                    <a:pt x="50" y="4"/>
                  </a:lnTo>
                  <a:lnTo>
                    <a:pt x="58" y="5"/>
                  </a:lnTo>
                  <a:lnTo>
                    <a:pt x="71" y="0"/>
                  </a:lnTo>
                  <a:lnTo>
                    <a:pt x="76" y="7"/>
                  </a:lnTo>
                  <a:lnTo>
                    <a:pt x="82" y="10"/>
                  </a:lnTo>
                  <a:lnTo>
                    <a:pt x="78" y="16"/>
                  </a:lnTo>
                  <a:lnTo>
                    <a:pt x="79" y="28"/>
                  </a:lnTo>
                  <a:lnTo>
                    <a:pt x="98" y="74"/>
                  </a:lnTo>
                  <a:lnTo>
                    <a:pt x="98" y="85"/>
                  </a:lnTo>
                  <a:lnTo>
                    <a:pt x="101" y="87"/>
                  </a:lnTo>
                  <a:lnTo>
                    <a:pt x="115" y="62"/>
                  </a:lnTo>
                  <a:lnTo>
                    <a:pt x="124" y="70"/>
                  </a:lnTo>
                  <a:lnTo>
                    <a:pt x="125" y="78"/>
                  </a:lnTo>
                  <a:lnTo>
                    <a:pt x="123" y="83"/>
                  </a:lnTo>
                  <a:lnTo>
                    <a:pt x="127" y="102"/>
                  </a:lnTo>
                  <a:lnTo>
                    <a:pt x="124" y="113"/>
                  </a:lnTo>
                  <a:lnTo>
                    <a:pt x="118" y="117"/>
                  </a:lnTo>
                  <a:lnTo>
                    <a:pt x="115" y="109"/>
                  </a:lnTo>
                  <a:lnTo>
                    <a:pt x="112" y="117"/>
                  </a:lnTo>
                  <a:lnTo>
                    <a:pt x="112" y="103"/>
                  </a:lnTo>
                  <a:lnTo>
                    <a:pt x="121" y="83"/>
                  </a:lnTo>
                  <a:lnTo>
                    <a:pt x="116" y="76"/>
                  </a:lnTo>
                  <a:lnTo>
                    <a:pt x="106" y="94"/>
                  </a:lnTo>
                  <a:lnTo>
                    <a:pt x="106" y="102"/>
                  </a:lnTo>
                  <a:lnTo>
                    <a:pt x="104" y="112"/>
                  </a:lnTo>
                  <a:lnTo>
                    <a:pt x="104" y="124"/>
                  </a:lnTo>
                  <a:lnTo>
                    <a:pt x="89" y="142"/>
                  </a:lnTo>
                  <a:lnTo>
                    <a:pt x="93" y="122"/>
                  </a:lnTo>
                  <a:lnTo>
                    <a:pt x="91" y="104"/>
                  </a:lnTo>
                  <a:lnTo>
                    <a:pt x="85" y="84"/>
                  </a:lnTo>
                  <a:lnTo>
                    <a:pt x="90" y="78"/>
                  </a:lnTo>
                  <a:lnTo>
                    <a:pt x="81" y="51"/>
                  </a:lnTo>
                  <a:lnTo>
                    <a:pt x="75" y="48"/>
                  </a:lnTo>
                  <a:lnTo>
                    <a:pt x="79" y="60"/>
                  </a:lnTo>
                  <a:lnTo>
                    <a:pt x="82" y="99"/>
                  </a:lnTo>
                  <a:lnTo>
                    <a:pt x="73" y="63"/>
                  </a:lnTo>
                  <a:lnTo>
                    <a:pt x="71" y="66"/>
                  </a:lnTo>
                  <a:lnTo>
                    <a:pt x="59" y="39"/>
                  </a:lnTo>
                  <a:lnTo>
                    <a:pt x="41" y="28"/>
                  </a:lnTo>
                  <a:lnTo>
                    <a:pt x="33" y="28"/>
                  </a:lnTo>
                  <a:lnTo>
                    <a:pt x="33" y="28"/>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 name="Freeform 1942">
              <a:extLst>
                <a:ext uri="{FF2B5EF4-FFF2-40B4-BE49-F238E27FC236}">
                  <a16:creationId xmlns:a16="http://schemas.microsoft.com/office/drawing/2014/main" id="{DC67C1E8-24CB-4EBA-9207-118C631E7BAB}"/>
                </a:ext>
              </a:extLst>
            </p:cNvPr>
            <p:cNvSpPr>
              <a:spLocks/>
            </p:cNvSpPr>
            <p:nvPr/>
          </p:nvSpPr>
          <p:spPr bwMode="auto">
            <a:xfrm>
              <a:off x="5687" y="1422"/>
              <a:ext cx="15" cy="51"/>
            </a:xfrm>
            <a:custGeom>
              <a:avLst/>
              <a:gdLst>
                <a:gd name="T0" fmla="*/ 0 w 15"/>
                <a:gd name="T1" fmla="*/ 0 h 51"/>
                <a:gd name="T2" fmla="*/ 0 w 15"/>
                <a:gd name="T3" fmla="*/ 19 h 51"/>
                <a:gd name="T4" fmla="*/ 7 w 15"/>
                <a:gd name="T5" fmla="*/ 25 h 51"/>
                <a:gd name="T6" fmla="*/ 14 w 15"/>
                <a:gd name="T7" fmla="*/ 50 h 51"/>
                <a:gd name="T8" fmla="*/ 9 w 15"/>
                <a:gd name="T9" fmla="*/ 20 h 51"/>
                <a:gd name="T10" fmla="*/ 0 w 15"/>
                <a:gd name="T11" fmla="*/ 0 h 51"/>
                <a:gd name="T12" fmla="*/ 0 w 15"/>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15" h="51">
                  <a:moveTo>
                    <a:pt x="0" y="0"/>
                  </a:moveTo>
                  <a:lnTo>
                    <a:pt x="0" y="19"/>
                  </a:lnTo>
                  <a:lnTo>
                    <a:pt x="7" y="25"/>
                  </a:lnTo>
                  <a:lnTo>
                    <a:pt x="14" y="50"/>
                  </a:lnTo>
                  <a:lnTo>
                    <a:pt x="9" y="2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 name="Freeform 1943">
              <a:extLst>
                <a:ext uri="{FF2B5EF4-FFF2-40B4-BE49-F238E27FC236}">
                  <a16:creationId xmlns:a16="http://schemas.microsoft.com/office/drawing/2014/main" id="{274CA83B-9419-45E8-9C60-AE7B3573F693}"/>
                </a:ext>
              </a:extLst>
            </p:cNvPr>
            <p:cNvSpPr>
              <a:spLocks/>
            </p:cNvSpPr>
            <p:nvPr/>
          </p:nvSpPr>
          <p:spPr bwMode="auto">
            <a:xfrm>
              <a:off x="5636" y="1476"/>
              <a:ext cx="43" cy="63"/>
            </a:xfrm>
            <a:custGeom>
              <a:avLst/>
              <a:gdLst>
                <a:gd name="T0" fmla="*/ 3 w 43"/>
                <a:gd name="T1" fmla="*/ 0 h 63"/>
                <a:gd name="T2" fmla="*/ 4 w 43"/>
                <a:gd name="T3" fmla="*/ 7 h 63"/>
                <a:gd name="T4" fmla="*/ 0 w 43"/>
                <a:gd name="T5" fmla="*/ 17 h 63"/>
                <a:gd name="T6" fmla="*/ 2 w 43"/>
                <a:gd name="T7" fmla="*/ 39 h 63"/>
                <a:gd name="T8" fmla="*/ 8 w 43"/>
                <a:gd name="T9" fmla="*/ 42 h 63"/>
                <a:gd name="T10" fmla="*/ 8 w 43"/>
                <a:gd name="T11" fmla="*/ 58 h 63"/>
                <a:gd name="T12" fmla="*/ 16 w 43"/>
                <a:gd name="T13" fmla="*/ 62 h 63"/>
                <a:gd name="T14" fmla="*/ 42 w 43"/>
                <a:gd name="T15" fmla="*/ 31 h 63"/>
                <a:gd name="T16" fmla="*/ 27 w 43"/>
                <a:gd name="T17" fmla="*/ 41 h 63"/>
                <a:gd name="T18" fmla="*/ 14 w 43"/>
                <a:gd name="T19" fmla="*/ 36 h 63"/>
                <a:gd name="T20" fmla="*/ 39 w 43"/>
                <a:gd name="T21" fmla="*/ 20 h 63"/>
                <a:gd name="T22" fmla="*/ 32 w 43"/>
                <a:gd name="T23" fmla="*/ 15 h 63"/>
                <a:gd name="T24" fmla="*/ 15 w 43"/>
                <a:gd name="T25" fmla="*/ 25 h 63"/>
                <a:gd name="T26" fmla="*/ 20 w 43"/>
                <a:gd name="T27" fmla="*/ 15 h 63"/>
                <a:gd name="T28" fmla="*/ 11 w 43"/>
                <a:gd name="T29" fmla="*/ 8 h 63"/>
                <a:gd name="T30" fmla="*/ 3 w 43"/>
                <a:gd name="T31" fmla="*/ 0 h 63"/>
                <a:gd name="T32" fmla="*/ 3 w 43"/>
                <a:gd name="T3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3">
                  <a:moveTo>
                    <a:pt x="3" y="0"/>
                  </a:moveTo>
                  <a:lnTo>
                    <a:pt x="4" y="7"/>
                  </a:lnTo>
                  <a:lnTo>
                    <a:pt x="0" y="17"/>
                  </a:lnTo>
                  <a:lnTo>
                    <a:pt x="2" y="39"/>
                  </a:lnTo>
                  <a:lnTo>
                    <a:pt x="8" y="42"/>
                  </a:lnTo>
                  <a:lnTo>
                    <a:pt x="8" y="58"/>
                  </a:lnTo>
                  <a:lnTo>
                    <a:pt x="16" y="62"/>
                  </a:lnTo>
                  <a:lnTo>
                    <a:pt x="42" y="31"/>
                  </a:lnTo>
                  <a:lnTo>
                    <a:pt x="27" y="41"/>
                  </a:lnTo>
                  <a:lnTo>
                    <a:pt x="14" y="36"/>
                  </a:lnTo>
                  <a:lnTo>
                    <a:pt x="39" y="20"/>
                  </a:lnTo>
                  <a:lnTo>
                    <a:pt x="32" y="15"/>
                  </a:lnTo>
                  <a:lnTo>
                    <a:pt x="15" y="25"/>
                  </a:lnTo>
                  <a:lnTo>
                    <a:pt x="20" y="15"/>
                  </a:lnTo>
                  <a:lnTo>
                    <a:pt x="11" y="8"/>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9" name="Freeform 1944">
              <a:extLst>
                <a:ext uri="{FF2B5EF4-FFF2-40B4-BE49-F238E27FC236}">
                  <a16:creationId xmlns:a16="http://schemas.microsoft.com/office/drawing/2014/main" id="{D3506168-81B8-48CA-8B86-8EE48D87CF08}"/>
                </a:ext>
              </a:extLst>
            </p:cNvPr>
            <p:cNvSpPr>
              <a:spLocks/>
            </p:cNvSpPr>
            <p:nvPr/>
          </p:nvSpPr>
          <p:spPr bwMode="auto">
            <a:xfrm>
              <a:off x="5702" y="1463"/>
              <a:ext cx="12" cy="42"/>
            </a:xfrm>
            <a:custGeom>
              <a:avLst/>
              <a:gdLst>
                <a:gd name="T0" fmla="*/ 5 w 12"/>
                <a:gd name="T1" fmla="*/ 0 h 42"/>
                <a:gd name="T2" fmla="*/ 5 w 12"/>
                <a:gd name="T3" fmla="*/ 12 h 42"/>
                <a:gd name="T4" fmla="*/ 0 w 12"/>
                <a:gd name="T5" fmla="*/ 21 h 42"/>
                <a:gd name="T6" fmla="*/ 0 w 12"/>
                <a:gd name="T7" fmla="*/ 37 h 42"/>
                <a:gd name="T8" fmla="*/ 2 w 12"/>
                <a:gd name="T9" fmla="*/ 41 h 42"/>
                <a:gd name="T10" fmla="*/ 11 w 12"/>
                <a:gd name="T11" fmla="*/ 27 h 42"/>
                <a:gd name="T12" fmla="*/ 9 w 12"/>
                <a:gd name="T13" fmla="*/ 11 h 42"/>
                <a:gd name="T14" fmla="*/ 8 w 12"/>
                <a:gd name="T15" fmla="*/ 4 h 42"/>
                <a:gd name="T16" fmla="*/ 5 w 12"/>
                <a:gd name="T17" fmla="*/ 0 h 42"/>
                <a:gd name="T18" fmla="*/ 5 w 12"/>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42">
                  <a:moveTo>
                    <a:pt x="5" y="0"/>
                  </a:moveTo>
                  <a:lnTo>
                    <a:pt x="5" y="12"/>
                  </a:lnTo>
                  <a:lnTo>
                    <a:pt x="0" y="21"/>
                  </a:lnTo>
                  <a:lnTo>
                    <a:pt x="0" y="37"/>
                  </a:lnTo>
                  <a:lnTo>
                    <a:pt x="2" y="41"/>
                  </a:lnTo>
                  <a:lnTo>
                    <a:pt x="11" y="27"/>
                  </a:lnTo>
                  <a:lnTo>
                    <a:pt x="9" y="11"/>
                  </a:lnTo>
                  <a:lnTo>
                    <a:pt x="8" y="4"/>
                  </a:lnTo>
                  <a:lnTo>
                    <a:pt x="5" y="0"/>
                  </a:lnTo>
                  <a:lnTo>
                    <a:pt x="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0" name="Freeform 1945">
              <a:extLst>
                <a:ext uri="{FF2B5EF4-FFF2-40B4-BE49-F238E27FC236}">
                  <a16:creationId xmlns:a16="http://schemas.microsoft.com/office/drawing/2014/main" id="{4A789A3A-33A0-441E-B173-D5F27598A10D}"/>
                </a:ext>
              </a:extLst>
            </p:cNvPr>
            <p:cNvSpPr>
              <a:spLocks/>
            </p:cNvSpPr>
            <p:nvPr/>
          </p:nvSpPr>
          <p:spPr bwMode="auto">
            <a:xfrm>
              <a:off x="5652" y="1530"/>
              <a:ext cx="45" cy="70"/>
            </a:xfrm>
            <a:custGeom>
              <a:avLst/>
              <a:gdLst>
                <a:gd name="T0" fmla="*/ 0 w 45"/>
                <a:gd name="T1" fmla="*/ 9 h 70"/>
                <a:gd name="T2" fmla="*/ 13 w 45"/>
                <a:gd name="T3" fmla="*/ 38 h 70"/>
                <a:gd name="T4" fmla="*/ 4 w 45"/>
                <a:gd name="T5" fmla="*/ 51 h 70"/>
                <a:gd name="T6" fmla="*/ 1 w 45"/>
                <a:gd name="T7" fmla="*/ 65 h 70"/>
                <a:gd name="T8" fmla="*/ 10 w 45"/>
                <a:gd name="T9" fmla="*/ 69 h 70"/>
                <a:gd name="T10" fmla="*/ 37 w 45"/>
                <a:gd name="T11" fmla="*/ 59 h 70"/>
                <a:gd name="T12" fmla="*/ 20 w 45"/>
                <a:gd name="T13" fmla="*/ 47 h 70"/>
                <a:gd name="T14" fmla="*/ 26 w 45"/>
                <a:gd name="T15" fmla="*/ 39 h 70"/>
                <a:gd name="T16" fmla="*/ 16 w 45"/>
                <a:gd name="T17" fmla="*/ 21 h 70"/>
                <a:gd name="T18" fmla="*/ 44 w 45"/>
                <a:gd name="T19" fmla="*/ 0 h 70"/>
                <a:gd name="T20" fmla="*/ 29 w 45"/>
                <a:gd name="T21" fmla="*/ 0 h 70"/>
                <a:gd name="T22" fmla="*/ 8 w 45"/>
                <a:gd name="T23" fmla="*/ 12 h 70"/>
                <a:gd name="T24" fmla="*/ 0 w 45"/>
                <a:gd name="T25" fmla="*/ 9 h 70"/>
                <a:gd name="T26" fmla="*/ 0 w 45"/>
                <a:gd name="T27" fmla="*/ 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70">
                  <a:moveTo>
                    <a:pt x="0" y="9"/>
                  </a:moveTo>
                  <a:lnTo>
                    <a:pt x="13" y="38"/>
                  </a:lnTo>
                  <a:lnTo>
                    <a:pt x="4" y="51"/>
                  </a:lnTo>
                  <a:lnTo>
                    <a:pt x="1" y="65"/>
                  </a:lnTo>
                  <a:lnTo>
                    <a:pt x="10" y="69"/>
                  </a:lnTo>
                  <a:lnTo>
                    <a:pt x="37" y="59"/>
                  </a:lnTo>
                  <a:lnTo>
                    <a:pt x="20" y="47"/>
                  </a:lnTo>
                  <a:lnTo>
                    <a:pt x="26" y="39"/>
                  </a:lnTo>
                  <a:lnTo>
                    <a:pt x="16" y="21"/>
                  </a:lnTo>
                  <a:lnTo>
                    <a:pt x="44" y="0"/>
                  </a:lnTo>
                  <a:lnTo>
                    <a:pt x="29" y="0"/>
                  </a:lnTo>
                  <a:lnTo>
                    <a:pt x="8" y="12"/>
                  </a:lnTo>
                  <a:lnTo>
                    <a:pt x="0" y="9"/>
                  </a:lnTo>
                  <a:lnTo>
                    <a:pt x="0" y="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1" name="Freeform 1946">
              <a:extLst>
                <a:ext uri="{FF2B5EF4-FFF2-40B4-BE49-F238E27FC236}">
                  <a16:creationId xmlns:a16="http://schemas.microsoft.com/office/drawing/2014/main" id="{F5118DAE-6B58-4C58-A590-88113BFD761F}"/>
                </a:ext>
              </a:extLst>
            </p:cNvPr>
            <p:cNvSpPr>
              <a:spLocks/>
            </p:cNvSpPr>
            <p:nvPr/>
          </p:nvSpPr>
          <p:spPr bwMode="auto">
            <a:xfrm>
              <a:off x="5705" y="1476"/>
              <a:ext cx="75" cy="81"/>
            </a:xfrm>
            <a:custGeom>
              <a:avLst/>
              <a:gdLst>
                <a:gd name="T0" fmla="*/ 11 w 75"/>
                <a:gd name="T1" fmla="*/ 24 h 81"/>
                <a:gd name="T2" fmla="*/ 0 w 75"/>
                <a:gd name="T3" fmla="*/ 41 h 81"/>
                <a:gd name="T4" fmla="*/ 3 w 75"/>
                <a:gd name="T5" fmla="*/ 53 h 81"/>
                <a:gd name="T6" fmla="*/ 21 w 75"/>
                <a:gd name="T7" fmla="*/ 62 h 81"/>
                <a:gd name="T8" fmla="*/ 30 w 75"/>
                <a:gd name="T9" fmla="*/ 58 h 81"/>
                <a:gd name="T10" fmla="*/ 31 w 75"/>
                <a:gd name="T11" fmla="*/ 66 h 81"/>
                <a:gd name="T12" fmla="*/ 42 w 75"/>
                <a:gd name="T13" fmla="*/ 73 h 81"/>
                <a:gd name="T14" fmla="*/ 45 w 75"/>
                <a:gd name="T15" fmla="*/ 80 h 81"/>
                <a:gd name="T16" fmla="*/ 54 w 75"/>
                <a:gd name="T17" fmla="*/ 78 h 81"/>
                <a:gd name="T18" fmla="*/ 74 w 75"/>
                <a:gd name="T19" fmla="*/ 75 h 81"/>
                <a:gd name="T20" fmla="*/ 74 w 75"/>
                <a:gd name="T21" fmla="*/ 48 h 81"/>
                <a:gd name="T22" fmla="*/ 71 w 75"/>
                <a:gd name="T23" fmla="*/ 20 h 81"/>
                <a:gd name="T24" fmla="*/ 69 w 75"/>
                <a:gd name="T25" fmla="*/ 45 h 81"/>
                <a:gd name="T26" fmla="*/ 60 w 75"/>
                <a:gd name="T27" fmla="*/ 62 h 81"/>
                <a:gd name="T28" fmla="*/ 58 w 75"/>
                <a:gd name="T29" fmla="*/ 48 h 81"/>
                <a:gd name="T30" fmla="*/ 46 w 75"/>
                <a:gd name="T31" fmla="*/ 53 h 81"/>
                <a:gd name="T32" fmla="*/ 44 w 75"/>
                <a:gd name="T33" fmla="*/ 40 h 81"/>
                <a:gd name="T34" fmla="*/ 44 w 75"/>
                <a:gd name="T35" fmla="*/ 28 h 81"/>
                <a:gd name="T36" fmla="*/ 41 w 75"/>
                <a:gd name="T37" fmla="*/ 0 h 81"/>
                <a:gd name="T38" fmla="*/ 32 w 75"/>
                <a:gd name="T39" fmla="*/ 24 h 81"/>
                <a:gd name="T40" fmla="*/ 20 w 75"/>
                <a:gd name="T41" fmla="*/ 38 h 81"/>
                <a:gd name="T42" fmla="*/ 15 w 75"/>
                <a:gd name="T43" fmla="*/ 28 h 81"/>
                <a:gd name="T44" fmla="*/ 11 w 75"/>
                <a:gd name="T45" fmla="*/ 24 h 81"/>
                <a:gd name="T46" fmla="*/ 11 w 75"/>
                <a:gd name="T47" fmla="*/ 2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5" h="81">
                  <a:moveTo>
                    <a:pt x="11" y="24"/>
                  </a:moveTo>
                  <a:lnTo>
                    <a:pt x="0" y="41"/>
                  </a:lnTo>
                  <a:lnTo>
                    <a:pt x="3" y="53"/>
                  </a:lnTo>
                  <a:lnTo>
                    <a:pt x="21" y="62"/>
                  </a:lnTo>
                  <a:lnTo>
                    <a:pt x="30" y="58"/>
                  </a:lnTo>
                  <a:lnTo>
                    <a:pt x="31" y="66"/>
                  </a:lnTo>
                  <a:lnTo>
                    <a:pt x="42" y="73"/>
                  </a:lnTo>
                  <a:lnTo>
                    <a:pt x="45" y="80"/>
                  </a:lnTo>
                  <a:lnTo>
                    <a:pt x="54" y="78"/>
                  </a:lnTo>
                  <a:lnTo>
                    <a:pt x="74" y="75"/>
                  </a:lnTo>
                  <a:lnTo>
                    <a:pt x="74" y="48"/>
                  </a:lnTo>
                  <a:lnTo>
                    <a:pt x="71" y="20"/>
                  </a:lnTo>
                  <a:lnTo>
                    <a:pt x="69" y="45"/>
                  </a:lnTo>
                  <a:lnTo>
                    <a:pt x="60" y="62"/>
                  </a:lnTo>
                  <a:lnTo>
                    <a:pt x="58" y="48"/>
                  </a:lnTo>
                  <a:lnTo>
                    <a:pt x="46" y="53"/>
                  </a:lnTo>
                  <a:lnTo>
                    <a:pt x="44" y="40"/>
                  </a:lnTo>
                  <a:lnTo>
                    <a:pt x="44" y="28"/>
                  </a:lnTo>
                  <a:lnTo>
                    <a:pt x="41" y="0"/>
                  </a:lnTo>
                  <a:lnTo>
                    <a:pt x="32" y="24"/>
                  </a:lnTo>
                  <a:lnTo>
                    <a:pt x="20" y="38"/>
                  </a:lnTo>
                  <a:lnTo>
                    <a:pt x="15" y="28"/>
                  </a:lnTo>
                  <a:lnTo>
                    <a:pt x="11" y="24"/>
                  </a:lnTo>
                  <a:lnTo>
                    <a:pt x="11" y="2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 name="Freeform 1947">
              <a:extLst>
                <a:ext uri="{FF2B5EF4-FFF2-40B4-BE49-F238E27FC236}">
                  <a16:creationId xmlns:a16="http://schemas.microsoft.com/office/drawing/2014/main" id="{60A2858F-FDB7-4861-87BE-9F39AFBBC964}"/>
                </a:ext>
              </a:extLst>
            </p:cNvPr>
            <p:cNvSpPr>
              <a:spLocks/>
            </p:cNvSpPr>
            <p:nvPr/>
          </p:nvSpPr>
          <p:spPr bwMode="auto">
            <a:xfrm>
              <a:off x="5673" y="1552"/>
              <a:ext cx="177" cy="62"/>
            </a:xfrm>
            <a:custGeom>
              <a:avLst/>
              <a:gdLst>
                <a:gd name="T0" fmla="*/ 67 w 177"/>
                <a:gd name="T1" fmla="*/ 14 h 62"/>
                <a:gd name="T2" fmla="*/ 73 w 177"/>
                <a:gd name="T3" fmla="*/ 11 h 62"/>
                <a:gd name="T4" fmla="*/ 51 w 177"/>
                <a:gd name="T5" fmla="*/ 4 h 62"/>
                <a:gd name="T6" fmla="*/ 55 w 177"/>
                <a:gd name="T7" fmla="*/ 2 h 62"/>
                <a:gd name="T8" fmla="*/ 67 w 177"/>
                <a:gd name="T9" fmla="*/ 0 h 62"/>
                <a:gd name="T10" fmla="*/ 54 w 177"/>
                <a:gd name="T11" fmla="*/ 0 h 62"/>
                <a:gd name="T12" fmla="*/ 34 w 177"/>
                <a:gd name="T13" fmla="*/ 9 h 62"/>
                <a:gd name="T14" fmla="*/ 21 w 177"/>
                <a:gd name="T15" fmla="*/ 25 h 62"/>
                <a:gd name="T16" fmla="*/ 27 w 177"/>
                <a:gd name="T17" fmla="*/ 34 h 62"/>
                <a:gd name="T18" fmla="*/ 48 w 177"/>
                <a:gd name="T19" fmla="*/ 39 h 62"/>
                <a:gd name="T20" fmla="*/ 0 w 177"/>
                <a:gd name="T21" fmla="*/ 39 h 62"/>
                <a:gd name="T22" fmla="*/ 41 w 177"/>
                <a:gd name="T23" fmla="*/ 48 h 62"/>
                <a:gd name="T24" fmla="*/ 65 w 177"/>
                <a:gd name="T25" fmla="*/ 40 h 62"/>
                <a:gd name="T26" fmla="*/ 77 w 177"/>
                <a:gd name="T27" fmla="*/ 43 h 62"/>
                <a:gd name="T28" fmla="*/ 99 w 177"/>
                <a:gd name="T29" fmla="*/ 41 h 62"/>
                <a:gd name="T30" fmla="*/ 112 w 177"/>
                <a:gd name="T31" fmla="*/ 50 h 62"/>
                <a:gd name="T32" fmla="*/ 131 w 177"/>
                <a:gd name="T33" fmla="*/ 55 h 62"/>
                <a:gd name="T34" fmla="*/ 143 w 177"/>
                <a:gd name="T35" fmla="*/ 61 h 62"/>
                <a:gd name="T36" fmla="*/ 150 w 177"/>
                <a:gd name="T37" fmla="*/ 58 h 62"/>
                <a:gd name="T38" fmla="*/ 151 w 177"/>
                <a:gd name="T39" fmla="*/ 53 h 62"/>
                <a:gd name="T40" fmla="*/ 157 w 177"/>
                <a:gd name="T41" fmla="*/ 55 h 62"/>
                <a:gd name="T42" fmla="*/ 158 w 177"/>
                <a:gd name="T43" fmla="*/ 50 h 62"/>
                <a:gd name="T44" fmla="*/ 157 w 177"/>
                <a:gd name="T45" fmla="*/ 41 h 62"/>
                <a:gd name="T46" fmla="*/ 171 w 177"/>
                <a:gd name="T47" fmla="*/ 57 h 62"/>
                <a:gd name="T48" fmla="*/ 174 w 177"/>
                <a:gd name="T49" fmla="*/ 57 h 62"/>
                <a:gd name="T50" fmla="*/ 176 w 177"/>
                <a:gd name="T51" fmla="*/ 51 h 62"/>
                <a:gd name="T52" fmla="*/ 167 w 177"/>
                <a:gd name="T53" fmla="*/ 43 h 62"/>
                <a:gd name="T54" fmla="*/ 163 w 177"/>
                <a:gd name="T55" fmla="*/ 41 h 62"/>
                <a:gd name="T56" fmla="*/ 155 w 177"/>
                <a:gd name="T57" fmla="*/ 25 h 62"/>
                <a:gd name="T58" fmla="*/ 129 w 177"/>
                <a:gd name="T59" fmla="*/ 9 h 62"/>
                <a:gd name="T60" fmla="*/ 123 w 177"/>
                <a:gd name="T61" fmla="*/ 12 h 62"/>
                <a:gd name="T62" fmla="*/ 115 w 177"/>
                <a:gd name="T63" fmla="*/ 12 h 62"/>
                <a:gd name="T64" fmla="*/ 110 w 177"/>
                <a:gd name="T65" fmla="*/ 17 h 62"/>
                <a:gd name="T66" fmla="*/ 110 w 177"/>
                <a:gd name="T67" fmla="*/ 23 h 62"/>
                <a:gd name="T68" fmla="*/ 101 w 177"/>
                <a:gd name="T69" fmla="*/ 25 h 62"/>
                <a:gd name="T70" fmla="*/ 99 w 177"/>
                <a:gd name="T71" fmla="*/ 28 h 62"/>
                <a:gd name="T72" fmla="*/ 90 w 177"/>
                <a:gd name="T73" fmla="*/ 20 h 62"/>
                <a:gd name="T74" fmla="*/ 72 w 177"/>
                <a:gd name="T75" fmla="*/ 17 h 62"/>
                <a:gd name="T76" fmla="*/ 87 w 177"/>
                <a:gd name="T77" fmla="*/ 29 h 62"/>
                <a:gd name="T78" fmla="*/ 33 w 177"/>
                <a:gd name="T79" fmla="*/ 23 h 62"/>
                <a:gd name="T80" fmla="*/ 37 w 177"/>
                <a:gd name="T81" fmla="*/ 14 h 62"/>
                <a:gd name="T82" fmla="*/ 67 w 177"/>
                <a:gd name="T83" fmla="*/ 14 h 62"/>
                <a:gd name="T84" fmla="*/ 67 w 177"/>
                <a:gd name="T85"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7" h="62">
                  <a:moveTo>
                    <a:pt x="67" y="14"/>
                  </a:moveTo>
                  <a:lnTo>
                    <a:pt x="73" y="11"/>
                  </a:lnTo>
                  <a:lnTo>
                    <a:pt x="51" y="4"/>
                  </a:lnTo>
                  <a:lnTo>
                    <a:pt x="55" y="2"/>
                  </a:lnTo>
                  <a:lnTo>
                    <a:pt x="67" y="0"/>
                  </a:lnTo>
                  <a:lnTo>
                    <a:pt x="54" y="0"/>
                  </a:lnTo>
                  <a:lnTo>
                    <a:pt x="34" y="9"/>
                  </a:lnTo>
                  <a:lnTo>
                    <a:pt x="21" y="25"/>
                  </a:lnTo>
                  <a:lnTo>
                    <a:pt x="27" y="34"/>
                  </a:lnTo>
                  <a:lnTo>
                    <a:pt x="48" y="39"/>
                  </a:lnTo>
                  <a:lnTo>
                    <a:pt x="0" y="39"/>
                  </a:lnTo>
                  <a:lnTo>
                    <a:pt x="41" y="48"/>
                  </a:lnTo>
                  <a:lnTo>
                    <a:pt x="65" y="40"/>
                  </a:lnTo>
                  <a:lnTo>
                    <a:pt x="77" y="43"/>
                  </a:lnTo>
                  <a:lnTo>
                    <a:pt x="99" y="41"/>
                  </a:lnTo>
                  <a:lnTo>
                    <a:pt x="112" y="50"/>
                  </a:lnTo>
                  <a:lnTo>
                    <a:pt x="131" y="55"/>
                  </a:lnTo>
                  <a:lnTo>
                    <a:pt x="143" y="61"/>
                  </a:lnTo>
                  <a:lnTo>
                    <a:pt x="150" y="58"/>
                  </a:lnTo>
                  <a:lnTo>
                    <a:pt x="151" y="53"/>
                  </a:lnTo>
                  <a:lnTo>
                    <a:pt x="157" y="55"/>
                  </a:lnTo>
                  <a:lnTo>
                    <a:pt x="158" y="50"/>
                  </a:lnTo>
                  <a:lnTo>
                    <a:pt x="157" y="41"/>
                  </a:lnTo>
                  <a:lnTo>
                    <a:pt x="171" y="57"/>
                  </a:lnTo>
                  <a:lnTo>
                    <a:pt x="174" y="57"/>
                  </a:lnTo>
                  <a:lnTo>
                    <a:pt x="176" y="51"/>
                  </a:lnTo>
                  <a:lnTo>
                    <a:pt x="167" y="43"/>
                  </a:lnTo>
                  <a:lnTo>
                    <a:pt x="163" y="41"/>
                  </a:lnTo>
                  <a:lnTo>
                    <a:pt x="155" y="25"/>
                  </a:lnTo>
                  <a:lnTo>
                    <a:pt x="129" y="9"/>
                  </a:lnTo>
                  <a:lnTo>
                    <a:pt x="123" y="12"/>
                  </a:lnTo>
                  <a:lnTo>
                    <a:pt x="115" y="12"/>
                  </a:lnTo>
                  <a:lnTo>
                    <a:pt x="110" y="17"/>
                  </a:lnTo>
                  <a:lnTo>
                    <a:pt x="110" y="23"/>
                  </a:lnTo>
                  <a:lnTo>
                    <a:pt x="101" y="25"/>
                  </a:lnTo>
                  <a:lnTo>
                    <a:pt x="99" y="28"/>
                  </a:lnTo>
                  <a:lnTo>
                    <a:pt x="90" y="20"/>
                  </a:lnTo>
                  <a:lnTo>
                    <a:pt x="72" y="17"/>
                  </a:lnTo>
                  <a:lnTo>
                    <a:pt x="87" y="29"/>
                  </a:lnTo>
                  <a:lnTo>
                    <a:pt x="33" y="23"/>
                  </a:lnTo>
                  <a:lnTo>
                    <a:pt x="37" y="14"/>
                  </a:lnTo>
                  <a:lnTo>
                    <a:pt x="67" y="14"/>
                  </a:lnTo>
                  <a:lnTo>
                    <a:pt x="67" y="1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 name="Freeform 1948">
              <a:extLst>
                <a:ext uri="{FF2B5EF4-FFF2-40B4-BE49-F238E27FC236}">
                  <a16:creationId xmlns:a16="http://schemas.microsoft.com/office/drawing/2014/main" id="{DE336185-6D02-421D-94FA-C3CA2B800297}"/>
                </a:ext>
              </a:extLst>
            </p:cNvPr>
            <p:cNvSpPr>
              <a:spLocks/>
            </p:cNvSpPr>
            <p:nvPr/>
          </p:nvSpPr>
          <p:spPr bwMode="auto">
            <a:xfrm>
              <a:off x="5826" y="1566"/>
              <a:ext cx="36" cy="32"/>
            </a:xfrm>
            <a:custGeom>
              <a:avLst/>
              <a:gdLst>
                <a:gd name="T0" fmla="*/ 0 w 36"/>
                <a:gd name="T1" fmla="*/ 0 h 32"/>
                <a:gd name="T2" fmla="*/ 1 w 36"/>
                <a:gd name="T3" fmla="*/ 4 h 32"/>
                <a:gd name="T4" fmla="*/ 12 w 36"/>
                <a:gd name="T5" fmla="*/ 15 h 32"/>
                <a:gd name="T6" fmla="*/ 18 w 36"/>
                <a:gd name="T7" fmla="*/ 15 h 32"/>
                <a:gd name="T8" fmla="*/ 31 w 36"/>
                <a:gd name="T9" fmla="*/ 31 h 32"/>
                <a:gd name="T10" fmla="*/ 35 w 36"/>
                <a:gd name="T11" fmla="*/ 31 h 32"/>
                <a:gd name="T12" fmla="*/ 22 w 36"/>
                <a:gd name="T13" fmla="*/ 11 h 32"/>
                <a:gd name="T14" fmla="*/ 0 w 36"/>
                <a:gd name="T15" fmla="*/ 0 h 32"/>
                <a:gd name="T16" fmla="*/ 0 w 3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0" y="0"/>
                  </a:moveTo>
                  <a:lnTo>
                    <a:pt x="1" y="4"/>
                  </a:lnTo>
                  <a:lnTo>
                    <a:pt x="12" y="15"/>
                  </a:lnTo>
                  <a:lnTo>
                    <a:pt x="18" y="15"/>
                  </a:lnTo>
                  <a:lnTo>
                    <a:pt x="31" y="31"/>
                  </a:lnTo>
                  <a:lnTo>
                    <a:pt x="35" y="31"/>
                  </a:lnTo>
                  <a:lnTo>
                    <a:pt x="22" y="11"/>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 name="Freeform 1949">
              <a:extLst>
                <a:ext uri="{FF2B5EF4-FFF2-40B4-BE49-F238E27FC236}">
                  <a16:creationId xmlns:a16="http://schemas.microsoft.com/office/drawing/2014/main" id="{D264BA60-43C2-4310-9097-C2AF5F97D4BA}"/>
                </a:ext>
              </a:extLst>
            </p:cNvPr>
            <p:cNvSpPr>
              <a:spLocks/>
            </p:cNvSpPr>
            <p:nvPr/>
          </p:nvSpPr>
          <p:spPr bwMode="auto">
            <a:xfrm>
              <a:off x="5824" y="1554"/>
              <a:ext cx="41" cy="44"/>
            </a:xfrm>
            <a:custGeom>
              <a:avLst/>
              <a:gdLst>
                <a:gd name="T0" fmla="*/ 0 w 41"/>
                <a:gd name="T1" fmla="*/ 0 h 44"/>
                <a:gd name="T2" fmla="*/ 26 w 41"/>
                <a:gd name="T3" fmla="*/ 17 h 44"/>
                <a:gd name="T4" fmla="*/ 40 w 41"/>
                <a:gd name="T5" fmla="*/ 37 h 44"/>
                <a:gd name="T6" fmla="*/ 40 w 41"/>
                <a:gd name="T7" fmla="*/ 41 h 44"/>
                <a:gd name="T8" fmla="*/ 38 w 41"/>
                <a:gd name="T9" fmla="*/ 43 h 44"/>
              </a:gdLst>
              <a:ahLst/>
              <a:cxnLst>
                <a:cxn ang="0">
                  <a:pos x="T0" y="T1"/>
                </a:cxn>
                <a:cxn ang="0">
                  <a:pos x="T2" y="T3"/>
                </a:cxn>
                <a:cxn ang="0">
                  <a:pos x="T4" y="T5"/>
                </a:cxn>
                <a:cxn ang="0">
                  <a:pos x="T6" y="T7"/>
                </a:cxn>
                <a:cxn ang="0">
                  <a:pos x="T8" y="T9"/>
                </a:cxn>
              </a:cxnLst>
              <a:rect l="0" t="0" r="r" b="b"/>
              <a:pathLst>
                <a:path w="41" h="44">
                  <a:moveTo>
                    <a:pt x="0" y="0"/>
                  </a:moveTo>
                  <a:lnTo>
                    <a:pt x="26" y="17"/>
                  </a:lnTo>
                  <a:lnTo>
                    <a:pt x="40" y="37"/>
                  </a:lnTo>
                  <a:lnTo>
                    <a:pt x="40" y="41"/>
                  </a:lnTo>
                  <a:lnTo>
                    <a:pt x="38" y="4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 name="Line 1950">
              <a:extLst>
                <a:ext uri="{FF2B5EF4-FFF2-40B4-BE49-F238E27FC236}">
                  <a16:creationId xmlns:a16="http://schemas.microsoft.com/office/drawing/2014/main" id="{E6836BC5-8BC9-4268-824B-038FFE6E7371}"/>
                </a:ext>
              </a:extLst>
            </p:cNvPr>
            <p:cNvSpPr>
              <a:spLocks noChangeShapeType="1"/>
            </p:cNvSpPr>
            <p:nvPr/>
          </p:nvSpPr>
          <p:spPr bwMode="auto">
            <a:xfrm>
              <a:off x="5838" y="1581"/>
              <a:ext cx="11" cy="22"/>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 name="Freeform 1951">
              <a:extLst>
                <a:ext uri="{FF2B5EF4-FFF2-40B4-BE49-F238E27FC236}">
                  <a16:creationId xmlns:a16="http://schemas.microsoft.com/office/drawing/2014/main" id="{C6E7F332-0415-40F9-A500-D69274D4261E}"/>
                </a:ext>
              </a:extLst>
            </p:cNvPr>
            <p:cNvSpPr>
              <a:spLocks/>
            </p:cNvSpPr>
            <p:nvPr/>
          </p:nvSpPr>
          <p:spPr bwMode="auto">
            <a:xfrm>
              <a:off x="5641" y="1604"/>
              <a:ext cx="41" cy="28"/>
            </a:xfrm>
            <a:custGeom>
              <a:avLst/>
              <a:gdLst>
                <a:gd name="T0" fmla="*/ 0 w 41"/>
                <a:gd name="T1" fmla="*/ 0 h 28"/>
                <a:gd name="T2" fmla="*/ 19 w 41"/>
                <a:gd name="T3" fmla="*/ 7 h 28"/>
                <a:gd name="T4" fmla="*/ 20 w 41"/>
                <a:gd name="T5" fmla="*/ 10 h 28"/>
                <a:gd name="T6" fmla="*/ 18 w 41"/>
                <a:gd name="T7" fmla="*/ 13 h 28"/>
                <a:gd name="T8" fmla="*/ 40 w 41"/>
                <a:gd name="T9" fmla="*/ 23 h 28"/>
                <a:gd name="T10" fmla="*/ 40 w 41"/>
                <a:gd name="T11" fmla="*/ 25 h 28"/>
                <a:gd name="T12" fmla="*/ 38 w 41"/>
                <a:gd name="T13" fmla="*/ 27 h 28"/>
                <a:gd name="T14" fmla="*/ 37 w 41"/>
                <a:gd name="T15" fmla="*/ 27 h 28"/>
                <a:gd name="T16" fmla="*/ 8 w 41"/>
                <a:gd name="T17" fmla="*/ 13 h 28"/>
                <a:gd name="T18" fmla="*/ 2 w 41"/>
                <a:gd name="T19" fmla="*/ 12 h 28"/>
                <a:gd name="T20" fmla="*/ 3 w 41"/>
                <a:gd name="T21" fmla="*/ 9 h 28"/>
                <a:gd name="T22" fmla="*/ 1 w 41"/>
                <a:gd name="T23" fmla="*/ 3 h 28"/>
                <a:gd name="T24" fmla="*/ 0 w 41"/>
                <a:gd name="T25" fmla="*/ 0 h 28"/>
                <a:gd name="T26" fmla="*/ 0 w 41"/>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28">
                  <a:moveTo>
                    <a:pt x="0" y="0"/>
                  </a:moveTo>
                  <a:lnTo>
                    <a:pt x="19" y="7"/>
                  </a:lnTo>
                  <a:lnTo>
                    <a:pt x="20" y="10"/>
                  </a:lnTo>
                  <a:lnTo>
                    <a:pt x="18" y="13"/>
                  </a:lnTo>
                  <a:lnTo>
                    <a:pt x="40" y="23"/>
                  </a:lnTo>
                  <a:lnTo>
                    <a:pt x="40" y="25"/>
                  </a:lnTo>
                  <a:lnTo>
                    <a:pt x="38" y="27"/>
                  </a:lnTo>
                  <a:lnTo>
                    <a:pt x="37" y="27"/>
                  </a:lnTo>
                  <a:lnTo>
                    <a:pt x="8" y="13"/>
                  </a:lnTo>
                  <a:lnTo>
                    <a:pt x="2" y="12"/>
                  </a:lnTo>
                  <a:lnTo>
                    <a:pt x="3" y="9"/>
                  </a:lnTo>
                  <a:lnTo>
                    <a:pt x="1" y="3"/>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7" name="Freeform 1952">
              <a:extLst>
                <a:ext uri="{FF2B5EF4-FFF2-40B4-BE49-F238E27FC236}">
                  <a16:creationId xmlns:a16="http://schemas.microsoft.com/office/drawing/2014/main" id="{C4BD56B8-A774-4CA4-BF50-C582DD7C60FF}"/>
                </a:ext>
              </a:extLst>
            </p:cNvPr>
            <p:cNvSpPr>
              <a:spLocks/>
            </p:cNvSpPr>
            <p:nvPr/>
          </p:nvSpPr>
          <p:spPr bwMode="auto">
            <a:xfrm>
              <a:off x="5650" y="1618"/>
              <a:ext cx="6" cy="12"/>
            </a:xfrm>
            <a:custGeom>
              <a:avLst/>
              <a:gdLst>
                <a:gd name="T0" fmla="*/ 3 w 6"/>
                <a:gd name="T1" fmla="*/ 0 h 12"/>
                <a:gd name="T2" fmla="*/ 3 w 6"/>
                <a:gd name="T3" fmla="*/ 4 h 12"/>
                <a:gd name="T4" fmla="*/ 0 w 6"/>
                <a:gd name="T5" fmla="*/ 11 h 12"/>
                <a:gd name="T6" fmla="*/ 2 w 6"/>
                <a:gd name="T7" fmla="*/ 11 h 12"/>
                <a:gd name="T8" fmla="*/ 4 w 6"/>
                <a:gd name="T9" fmla="*/ 6 h 12"/>
                <a:gd name="T10" fmla="*/ 5 w 6"/>
                <a:gd name="T11" fmla="*/ 2 h 12"/>
                <a:gd name="T12" fmla="*/ 3 w 6"/>
                <a:gd name="T13" fmla="*/ 0 h 12"/>
                <a:gd name="T14" fmla="*/ 3 w 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3" y="0"/>
                  </a:moveTo>
                  <a:lnTo>
                    <a:pt x="3" y="4"/>
                  </a:lnTo>
                  <a:lnTo>
                    <a:pt x="0" y="11"/>
                  </a:lnTo>
                  <a:lnTo>
                    <a:pt x="2" y="11"/>
                  </a:lnTo>
                  <a:lnTo>
                    <a:pt x="4" y="6"/>
                  </a:lnTo>
                  <a:lnTo>
                    <a:pt x="5" y="2"/>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 name="Freeform 1953">
              <a:extLst>
                <a:ext uri="{FF2B5EF4-FFF2-40B4-BE49-F238E27FC236}">
                  <a16:creationId xmlns:a16="http://schemas.microsoft.com/office/drawing/2014/main" id="{75698471-4997-4066-BD96-141AA4A23B6C}"/>
                </a:ext>
              </a:extLst>
            </p:cNvPr>
            <p:cNvSpPr>
              <a:spLocks/>
            </p:cNvSpPr>
            <p:nvPr/>
          </p:nvSpPr>
          <p:spPr bwMode="auto">
            <a:xfrm>
              <a:off x="5690" y="1633"/>
              <a:ext cx="5" cy="3"/>
            </a:xfrm>
            <a:custGeom>
              <a:avLst/>
              <a:gdLst>
                <a:gd name="T0" fmla="*/ 1 w 5"/>
                <a:gd name="T1" fmla="*/ 0 h 3"/>
                <a:gd name="T2" fmla="*/ 0 w 5"/>
                <a:gd name="T3" fmla="*/ 1 h 3"/>
                <a:gd name="T4" fmla="*/ 4 w 5"/>
                <a:gd name="T5" fmla="*/ 2 h 3"/>
                <a:gd name="T6" fmla="*/ 1 w 5"/>
                <a:gd name="T7" fmla="*/ 0 h 3"/>
                <a:gd name="T8" fmla="*/ 1 w 5"/>
                <a:gd name="T9" fmla="*/ 0 h 3"/>
              </a:gdLst>
              <a:ahLst/>
              <a:cxnLst>
                <a:cxn ang="0">
                  <a:pos x="T0" y="T1"/>
                </a:cxn>
                <a:cxn ang="0">
                  <a:pos x="T2" y="T3"/>
                </a:cxn>
                <a:cxn ang="0">
                  <a:pos x="T4" y="T5"/>
                </a:cxn>
                <a:cxn ang="0">
                  <a:pos x="T6" y="T7"/>
                </a:cxn>
                <a:cxn ang="0">
                  <a:pos x="T8" y="T9"/>
                </a:cxn>
              </a:cxnLst>
              <a:rect l="0" t="0" r="r" b="b"/>
              <a:pathLst>
                <a:path w="5" h="3">
                  <a:moveTo>
                    <a:pt x="1" y="0"/>
                  </a:moveTo>
                  <a:lnTo>
                    <a:pt x="0" y="1"/>
                  </a:lnTo>
                  <a:lnTo>
                    <a:pt x="4" y="2"/>
                  </a:lnTo>
                  <a:lnTo>
                    <a:pt x="1" y="0"/>
                  </a:lnTo>
                  <a:lnTo>
                    <a:pt x="1"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9" name="Freeform 1954">
              <a:extLst>
                <a:ext uri="{FF2B5EF4-FFF2-40B4-BE49-F238E27FC236}">
                  <a16:creationId xmlns:a16="http://schemas.microsoft.com/office/drawing/2014/main" id="{97184A0B-BEEC-4F86-94BD-0D8366B89B8A}"/>
                </a:ext>
              </a:extLst>
            </p:cNvPr>
            <p:cNvSpPr>
              <a:spLocks/>
            </p:cNvSpPr>
            <p:nvPr/>
          </p:nvSpPr>
          <p:spPr bwMode="auto">
            <a:xfrm>
              <a:off x="5645" y="1641"/>
              <a:ext cx="19" cy="4"/>
            </a:xfrm>
            <a:custGeom>
              <a:avLst/>
              <a:gdLst>
                <a:gd name="T0" fmla="*/ 1 w 19"/>
                <a:gd name="T1" fmla="*/ 2 h 4"/>
                <a:gd name="T2" fmla="*/ 18 w 19"/>
                <a:gd name="T3" fmla="*/ 0 h 4"/>
                <a:gd name="T4" fmla="*/ 18 w 19"/>
                <a:gd name="T5" fmla="*/ 0 h 4"/>
                <a:gd name="T6" fmla="*/ 8 w 19"/>
                <a:gd name="T7" fmla="*/ 3 h 4"/>
                <a:gd name="T8" fmla="*/ 0 w 19"/>
                <a:gd name="T9" fmla="*/ 3 h 4"/>
                <a:gd name="T10" fmla="*/ 1 w 19"/>
                <a:gd name="T11" fmla="*/ 2 h 4"/>
                <a:gd name="T12" fmla="*/ 1 w 19"/>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 y="2"/>
                  </a:moveTo>
                  <a:lnTo>
                    <a:pt x="18" y="0"/>
                  </a:lnTo>
                  <a:lnTo>
                    <a:pt x="18" y="0"/>
                  </a:lnTo>
                  <a:lnTo>
                    <a:pt x="8" y="3"/>
                  </a:lnTo>
                  <a:lnTo>
                    <a:pt x="0" y="3"/>
                  </a:lnTo>
                  <a:lnTo>
                    <a:pt x="1" y="2"/>
                  </a:lnTo>
                  <a:lnTo>
                    <a:pt x="1" y="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 name="Freeform 1955">
              <a:extLst>
                <a:ext uri="{FF2B5EF4-FFF2-40B4-BE49-F238E27FC236}">
                  <a16:creationId xmlns:a16="http://schemas.microsoft.com/office/drawing/2014/main" id="{44A5B93B-233C-4400-9A4A-8B2780E4C432}"/>
                </a:ext>
              </a:extLst>
            </p:cNvPr>
            <p:cNvSpPr>
              <a:spLocks/>
            </p:cNvSpPr>
            <p:nvPr/>
          </p:nvSpPr>
          <p:spPr bwMode="auto">
            <a:xfrm>
              <a:off x="5663" y="1625"/>
              <a:ext cx="6" cy="5"/>
            </a:xfrm>
            <a:custGeom>
              <a:avLst/>
              <a:gdLst>
                <a:gd name="T0" fmla="*/ 3 w 6"/>
                <a:gd name="T1" fmla="*/ 0 h 5"/>
                <a:gd name="T2" fmla="*/ 0 w 6"/>
                <a:gd name="T3" fmla="*/ 4 h 5"/>
                <a:gd name="T4" fmla="*/ 5 w 6"/>
                <a:gd name="T5" fmla="*/ 0 h 5"/>
                <a:gd name="T6" fmla="*/ 3 w 6"/>
                <a:gd name="T7" fmla="*/ 0 h 5"/>
                <a:gd name="T8" fmla="*/ 3 w 6"/>
                <a:gd name="T9" fmla="*/ 0 h 5"/>
              </a:gdLst>
              <a:ahLst/>
              <a:cxnLst>
                <a:cxn ang="0">
                  <a:pos x="T0" y="T1"/>
                </a:cxn>
                <a:cxn ang="0">
                  <a:pos x="T2" y="T3"/>
                </a:cxn>
                <a:cxn ang="0">
                  <a:pos x="T4" y="T5"/>
                </a:cxn>
                <a:cxn ang="0">
                  <a:pos x="T6" y="T7"/>
                </a:cxn>
                <a:cxn ang="0">
                  <a:pos x="T8" y="T9"/>
                </a:cxn>
              </a:cxnLst>
              <a:rect l="0" t="0" r="r" b="b"/>
              <a:pathLst>
                <a:path w="6" h="5">
                  <a:moveTo>
                    <a:pt x="3" y="0"/>
                  </a:moveTo>
                  <a:lnTo>
                    <a:pt x="0" y="4"/>
                  </a:lnTo>
                  <a:lnTo>
                    <a:pt x="5" y="0"/>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 name="Freeform 1956">
              <a:extLst>
                <a:ext uri="{FF2B5EF4-FFF2-40B4-BE49-F238E27FC236}">
                  <a16:creationId xmlns:a16="http://schemas.microsoft.com/office/drawing/2014/main" id="{C035BA84-9256-427A-BF32-14B94F91D43A}"/>
                </a:ext>
              </a:extLst>
            </p:cNvPr>
            <p:cNvSpPr>
              <a:spLocks/>
            </p:cNvSpPr>
            <p:nvPr/>
          </p:nvSpPr>
          <p:spPr bwMode="auto">
            <a:xfrm>
              <a:off x="5663" y="1636"/>
              <a:ext cx="4" cy="6"/>
            </a:xfrm>
            <a:custGeom>
              <a:avLst/>
              <a:gdLst>
                <a:gd name="T0" fmla="*/ 3 w 4"/>
                <a:gd name="T1" fmla="*/ 0 h 6"/>
                <a:gd name="T2" fmla="*/ 0 w 4"/>
                <a:gd name="T3" fmla="*/ 5 h 6"/>
                <a:gd name="T4" fmla="*/ 2 w 4"/>
                <a:gd name="T5" fmla="*/ 4 h 6"/>
                <a:gd name="T6" fmla="*/ 3 w 4"/>
                <a:gd name="T7" fmla="*/ 0 h 6"/>
                <a:gd name="T8" fmla="*/ 3 w 4"/>
                <a:gd name="T9" fmla="*/ 0 h 6"/>
              </a:gdLst>
              <a:ahLst/>
              <a:cxnLst>
                <a:cxn ang="0">
                  <a:pos x="T0" y="T1"/>
                </a:cxn>
                <a:cxn ang="0">
                  <a:pos x="T2" y="T3"/>
                </a:cxn>
                <a:cxn ang="0">
                  <a:pos x="T4" y="T5"/>
                </a:cxn>
                <a:cxn ang="0">
                  <a:pos x="T6" y="T7"/>
                </a:cxn>
                <a:cxn ang="0">
                  <a:pos x="T8" y="T9"/>
                </a:cxn>
              </a:cxnLst>
              <a:rect l="0" t="0" r="r" b="b"/>
              <a:pathLst>
                <a:path w="4" h="6">
                  <a:moveTo>
                    <a:pt x="3" y="0"/>
                  </a:moveTo>
                  <a:lnTo>
                    <a:pt x="0" y="5"/>
                  </a:lnTo>
                  <a:lnTo>
                    <a:pt x="2" y="4"/>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2" name="Freeform 1957">
              <a:extLst>
                <a:ext uri="{FF2B5EF4-FFF2-40B4-BE49-F238E27FC236}">
                  <a16:creationId xmlns:a16="http://schemas.microsoft.com/office/drawing/2014/main" id="{BE5324AF-AD5C-4699-A8CF-53B312552FF1}"/>
                </a:ext>
              </a:extLst>
            </p:cNvPr>
            <p:cNvSpPr>
              <a:spLocks/>
            </p:cNvSpPr>
            <p:nvPr/>
          </p:nvSpPr>
          <p:spPr bwMode="auto">
            <a:xfrm>
              <a:off x="5643" y="1647"/>
              <a:ext cx="25" cy="6"/>
            </a:xfrm>
            <a:custGeom>
              <a:avLst/>
              <a:gdLst>
                <a:gd name="T0" fmla="*/ 24 w 25"/>
                <a:gd name="T1" fmla="*/ 0 h 6"/>
                <a:gd name="T2" fmla="*/ 17 w 25"/>
                <a:gd name="T3" fmla="*/ 3 h 6"/>
                <a:gd name="T4" fmla="*/ 0 w 25"/>
                <a:gd name="T5" fmla="*/ 3 h 6"/>
                <a:gd name="T6" fmla="*/ 18 w 25"/>
                <a:gd name="T7" fmla="*/ 5 h 6"/>
                <a:gd name="T8" fmla="*/ 24 w 25"/>
                <a:gd name="T9" fmla="*/ 0 h 6"/>
                <a:gd name="T10" fmla="*/ 24 w 25"/>
                <a:gd name="T11" fmla="*/ 0 h 6"/>
              </a:gdLst>
              <a:ahLst/>
              <a:cxnLst>
                <a:cxn ang="0">
                  <a:pos x="T0" y="T1"/>
                </a:cxn>
                <a:cxn ang="0">
                  <a:pos x="T2" y="T3"/>
                </a:cxn>
                <a:cxn ang="0">
                  <a:pos x="T4" y="T5"/>
                </a:cxn>
                <a:cxn ang="0">
                  <a:pos x="T6" y="T7"/>
                </a:cxn>
                <a:cxn ang="0">
                  <a:pos x="T8" y="T9"/>
                </a:cxn>
                <a:cxn ang="0">
                  <a:pos x="T10" y="T11"/>
                </a:cxn>
              </a:cxnLst>
              <a:rect l="0" t="0" r="r" b="b"/>
              <a:pathLst>
                <a:path w="25" h="6">
                  <a:moveTo>
                    <a:pt x="24" y="0"/>
                  </a:moveTo>
                  <a:lnTo>
                    <a:pt x="17" y="3"/>
                  </a:lnTo>
                  <a:lnTo>
                    <a:pt x="0" y="3"/>
                  </a:lnTo>
                  <a:lnTo>
                    <a:pt x="18" y="5"/>
                  </a:lnTo>
                  <a:lnTo>
                    <a:pt x="24" y="0"/>
                  </a:lnTo>
                  <a:lnTo>
                    <a:pt x="2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 name="Freeform 1958">
              <a:extLst>
                <a:ext uri="{FF2B5EF4-FFF2-40B4-BE49-F238E27FC236}">
                  <a16:creationId xmlns:a16="http://schemas.microsoft.com/office/drawing/2014/main" id="{6D8D1B8C-995A-41F3-BBA5-2148D37EA59B}"/>
                </a:ext>
              </a:extLst>
            </p:cNvPr>
            <p:cNvSpPr>
              <a:spLocks/>
            </p:cNvSpPr>
            <p:nvPr/>
          </p:nvSpPr>
          <p:spPr bwMode="auto">
            <a:xfrm>
              <a:off x="5678" y="1641"/>
              <a:ext cx="65" cy="20"/>
            </a:xfrm>
            <a:custGeom>
              <a:avLst/>
              <a:gdLst>
                <a:gd name="T0" fmla="*/ 0 w 65"/>
                <a:gd name="T1" fmla="*/ 0 h 20"/>
                <a:gd name="T2" fmla="*/ 64 w 65"/>
                <a:gd name="T3" fmla="*/ 17 h 20"/>
                <a:gd name="T4" fmla="*/ 51 w 65"/>
                <a:gd name="T5" fmla="*/ 19 h 20"/>
                <a:gd name="T6" fmla="*/ 35 w 65"/>
                <a:gd name="T7" fmla="*/ 14 h 20"/>
                <a:gd name="T8" fmla="*/ 32 w 65"/>
                <a:gd name="T9" fmla="*/ 11 h 20"/>
                <a:gd name="T10" fmla="*/ 0 w 65"/>
                <a:gd name="T11" fmla="*/ 0 h 20"/>
                <a:gd name="T12" fmla="*/ 0 w 65"/>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65" h="20">
                  <a:moveTo>
                    <a:pt x="0" y="0"/>
                  </a:moveTo>
                  <a:lnTo>
                    <a:pt x="64" y="17"/>
                  </a:lnTo>
                  <a:lnTo>
                    <a:pt x="51" y="19"/>
                  </a:lnTo>
                  <a:lnTo>
                    <a:pt x="35" y="14"/>
                  </a:lnTo>
                  <a:lnTo>
                    <a:pt x="32" y="11"/>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 name="Freeform 1959">
              <a:extLst>
                <a:ext uri="{FF2B5EF4-FFF2-40B4-BE49-F238E27FC236}">
                  <a16:creationId xmlns:a16="http://schemas.microsoft.com/office/drawing/2014/main" id="{002738EB-8669-44D5-B2DC-C1009962F01A}"/>
                </a:ext>
              </a:extLst>
            </p:cNvPr>
            <p:cNvSpPr>
              <a:spLocks/>
            </p:cNvSpPr>
            <p:nvPr/>
          </p:nvSpPr>
          <p:spPr bwMode="auto">
            <a:xfrm>
              <a:off x="5751" y="1637"/>
              <a:ext cx="104" cy="38"/>
            </a:xfrm>
            <a:custGeom>
              <a:avLst/>
              <a:gdLst>
                <a:gd name="T0" fmla="*/ 103 w 104"/>
                <a:gd name="T1" fmla="*/ 0 h 38"/>
                <a:gd name="T2" fmla="*/ 75 w 104"/>
                <a:gd name="T3" fmla="*/ 13 h 38"/>
                <a:gd name="T4" fmla="*/ 47 w 104"/>
                <a:gd name="T5" fmla="*/ 21 h 38"/>
                <a:gd name="T6" fmla="*/ 18 w 104"/>
                <a:gd name="T7" fmla="*/ 23 h 38"/>
                <a:gd name="T8" fmla="*/ 0 w 104"/>
                <a:gd name="T9" fmla="*/ 23 h 38"/>
                <a:gd name="T10" fmla="*/ 15 w 104"/>
                <a:gd name="T11" fmla="*/ 30 h 38"/>
                <a:gd name="T12" fmla="*/ 55 w 104"/>
                <a:gd name="T13" fmla="*/ 37 h 38"/>
                <a:gd name="T14" fmla="*/ 48 w 104"/>
                <a:gd name="T15" fmla="*/ 32 h 38"/>
                <a:gd name="T16" fmla="*/ 69 w 104"/>
                <a:gd name="T17" fmla="*/ 23 h 38"/>
                <a:gd name="T18" fmla="*/ 103 w 104"/>
                <a:gd name="T19" fmla="*/ 0 h 38"/>
                <a:gd name="T20" fmla="*/ 103 w 104"/>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38">
                  <a:moveTo>
                    <a:pt x="103" y="0"/>
                  </a:moveTo>
                  <a:lnTo>
                    <a:pt x="75" y="13"/>
                  </a:lnTo>
                  <a:lnTo>
                    <a:pt x="47" y="21"/>
                  </a:lnTo>
                  <a:lnTo>
                    <a:pt x="18" y="23"/>
                  </a:lnTo>
                  <a:lnTo>
                    <a:pt x="0" y="23"/>
                  </a:lnTo>
                  <a:lnTo>
                    <a:pt x="15" y="30"/>
                  </a:lnTo>
                  <a:lnTo>
                    <a:pt x="55" y="37"/>
                  </a:lnTo>
                  <a:lnTo>
                    <a:pt x="48" y="32"/>
                  </a:lnTo>
                  <a:lnTo>
                    <a:pt x="69" y="23"/>
                  </a:lnTo>
                  <a:lnTo>
                    <a:pt x="103" y="0"/>
                  </a:lnTo>
                  <a:lnTo>
                    <a:pt x="10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 name="Freeform 1960">
              <a:extLst>
                <a:ext uri="{FF2B5EF4-FFF2-40B4-BE49-F238E27FC236}">
                  <a16:creationId xmlns:a16="http://schemas.microsoft.com/office/drawing/2014/main" id="{1B9B7FF1-C13E-4BDC-BB06-D487C6E5760D}"/>
                </a:ext>
              </a:extLst>
            </p:cNvPr>
            <p:cNvSpPr>
              <a:spLocks/>
            </p:cNvSpPr>
            <p:nvPr/>
          </p:nvSpPr>
          <p:spPr bwMode="auto">
            <a:xfrm>
              <a:off x="5899" y="1591"/>
              <a:ext cx="31" cy="24"/>
            </a:xfrm>
            <a:custGeom>
              <a:avLst/>
              <a:gdLst>
                <a:gd name="T0" fmla="*/ 29 w 31"/>
                <a:gd name="T1" fmla="*/ 0 h 24"/>
                <a:gd name="T2" fmla="*/ 30 w 31"/>
                <a:gd name="T3" fmla="*/ 11 h 24"/>
                <a:gd name="T4" fmla="*/ 24 w 31"/>
                <a:gd name="T5" fmla="*/ 15 h 24"/>
                <a:gd name="T6" fmla="*/ 22 w 31"/>
                <a:gd name="T7" fmla="*/ 23 h 24"/>
                <a:gd name="T8" fmla="*/ 0 w 31"/>
                <a:gd name="T9" fmla="*/ 20 h 24"/>
                <a:gd name="T10" fmla="*/ 29 w 31"/>
                <a:gd name="T11" fmla="*/ 0 h 24"/>
                <a:gd name="T12" fmla="*/ 29 w 3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1" h="24">
                  <a:moveTo>
                    <a:pt x="29" y="0"/>
                  </a:moveTo>
                  <a:lnTo>
                    <a:pt x="30" y="11"/>
                  </a:lnTo>
                  <a:lnTo>
                    <a:pt x="24" y="15"/>
                  </a:lnTo>
                  <a:lnTo>
                    <a:pt x="22" y="23"/>
                  </a:lnTo>
                  <a:lnTo>
                    <a:pt x="0" y="20"/>
                  </a:lnTo>
                  <a:lnTo>
                    <a:pt x="29" y="0"/>
                  </a:lnTo>
                  <a:lnTo>
                    <a:pt x="29"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 name="Freeform 1961">
              <a:extLst>
                <a:ext uri="{FF2B5EF4-FFF2-40B4-BE49-F238E27FC236}">
                  <a16:creationId xmlns:a16="http://schemas.microsoft.com/office/drawing/2014/main" id="{30F49CC1-9AEB-471A-9F6C-473AA0C910D7}"/>
                </a:ext>
              </a:extLst>
            </p:cNvPr>
            <p:cNvSpPr>
              <a:spLocks/>
            </p:cNvSpPr>
            <p:nvPr/>
          </p:nvSpPr>
          <p:spPr bwMode="auto">
            <a:xfrm>
              <a:off x="5926" y="1580"/>
              <a:ext cx="17" cy="32"/>
            </a:xfrm>
            <a:custGeom>
              <a:avLst/>
              <a:gdLst>
                <a:gd name="T0" fmla="*/ 0 w 17"/>
                <a:gd name="T1" fmla="*/ 31 h 32"/>
                <a:gd name="T2" fmla="*/ 11 w 17"/>
                <a:gd name="T3" fmla="*/ 20 h 32"/>
                <a:gd name="T4" fmla="*/ 11 w 17"/>
                <a:gd name="T5" fmla="*/ 16 h 32"/>
                <a:gd name="T6" fmla="*/ 16 w 17"/>
                <a:gd name="T7" fmla="*/ 9 h 32"/>
                <a:gd name="T8" fmla="*/ 15 w 17"/>
                <a:gd name="T9" fmla="*/ 0 h 32"/>
              </a:gdLst>
              <a:ahLst/>
              <a:cxnLst>
                <a:cxn ang="0">
                  <a:pos x="T0" y="T1"/>
                </a:cxn>
                <a:cxn ang="0">
                  <a:pos x="T2" y="T3"/>
                </a:cxn>
                <a:cxn ang="0">
                  <a:pos x="T4" y="T5"/>
                </a:cxn>
                <a:cxn ang="0">
                  <a:pos x="T6" y="T7"/>
                </a:cxn>
                <a:cxn ang="0">
                  <a:pos x="T8" y="T9"/>
                </a:cxn>
              </a:cxnLst>
              <a:rect l="0" t="0" r="r" b="b"/>
              <a:pathLst>
                <a:path w="17" h="32">
                  <a:moveTo>
                    <a:pt x="0" y="31"/>
                  </a:moveTo>
                  <a:lnTo>
                    <a:pt x="11" y="20"/>
                  </a:lnTo>
                  <a:lnTo>
                    <a:pt x="11" y="16"/>
                  </a:lnTo>
                  <a:lnTo>
                    <a:pt x="16" y="9"/>
                  </a:lnTo>
                  <a:lnTo>
                    <a:pt x="15"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 name="Freeform 1962">
              <a:extLst>
                <a:ext uri="{FF2B5EF4-FFF2-40B4-BE49-F238E27FC236}">
                  <a16:creationId xmlns:a16="http://schemas.microsoft.com/office/drawing/2014/main" id="{30E238AE-C246-4188-A395-79BE51928F25}"/>
                </a:ext>
              </a:extLst>
            </p:cNvPr>
            <p:cNvSpPr>
              <a:spLocks/>
            </p:cNvSpPr>
            <p:nvPr/>
          </p:nvSpPr>
          <p:spPr bwMode="auto">
            <a:xfrm>
              <a:off x="5928" y="1524"/>
              <a:ext cx="73" cy="68"/>
            </a:xfrm>
            <a:custGeom>
              <a:avLst/>
              <a:gdLst>
                <a:gd name="T0" fmla="*/ 0 w 73"/>
                <a:gd name="T1" fmla="*/ 67 h 68"/>
                <a:gd name="T2" fmla="*/ 72 w 73"/>
                <a:gd name="T3" fmla="*/ 0 h 68"/>
                <a:gd name="T4" fmla="*/ 1 w 73"/>
                <a:gd name="T5" fmla="*/ 53 h 68"/>
              </a:gdLst>
              <a:ahLst/>
              <a:cxnLst>
                <a:cxn ang="0">
                  <a:pos x="T0" y="T1"/>
                </a:cxn>
                <a:cxn ang="0">
                  <a:pos x="T2" y="T3"/>
                </a:cxn>
                <a:cxn ang="0">
                  <a:pos x="T4" y="T5"/>
                </a:cxn>
              </a:cxnLst>
              <a:rect l="0" t="0" r="r" b="b"/>
              <a:pathLst>
                <a:path w="73" h="68">
                  <a:moveTo>
                    <a:pt x="0" y="67"/>
                  </a:moveTo>
                  <a:lnTo>
                    <a:pt x="72" y="0"/>
                  </a:lnTo>
                  <a:lnTo>
                    <a:pt x="1" y="5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 name="Line 1963">
              <a:extLst>
                <a:ext uri="{FF2B5EF4-FFF2-40B4-BE49-F238E27FC236}">
                  <a16:creationId xmlns:a16="http://schemas.microsoft.com/office/drawing/2014/main" id="{3CAA0204-41A1-435D-B997-5BA9A59FBE37}"/>
                </a:ext>
              </a:extLst>
            </p:cNvPr>
            <p:cNvSpPr>
              <a:spLocks noChangeShapeType="1"/>
            </p:cNvSpPr>
            <p:nvPr/>
          </p:nvSpPr>
          <p:spPr bwMode="auto">
            <a:xfrm>
              <a:off x="5854" y="1609"/>
              <a:ext cx="32"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 name="Freeform 1964">
              <a:extLst>
                <a:ext uri="{FF2B5EF4-FFF2-40B4-BE49-F238E27FC236}">
                  <a16:creationId xmlns:a16="http://schemas.microsoft.com/office/drawing/2014/main" id="{35A340DD-1C45-49C4-8D1F-92C65530ABDD}"/>
                </a:ext>
              </a:extLst>
            </p:cNvPr>
            <p:cNvSpPr>
              <a:spLocks/>
            </p:cNvSpPr>
            <p:nvPr/>
          </p:nvSpPr>
          <p:spPr bwMode="auto">
            <a:xfrm>
              <a:off x="5831" y="1676"/>
              <a:ext cx="81" cy="13"/>
            </a:xfrm>
            <a:custGeom>
              <a:avLst/>
              <a:gdLst>
                <a:gd name="T0" fmla="*/ 0 w 81"/>
                <a:gd name="T1" fmla="*/ 2 h 13"/>
                <a:gd name="T2" fmla="*/ 36 w 81"/>
                <a:gd name="T3" fmla="*/ 5 h 13"/>
                <a:gd name="T4" fmla="*/ 64 w 81"/>
                <a:gd name="T5" fmla="*/ 5 h 13"/>
                <a:gd name="T6" fmla="*/ 80 w 81"/>
                <a:gd name="T7" fmla="*/ 0 h 13"/>
                <a:gd name="T8" fmla="*/ 59 w 81"/>
                <a:gd name="T9" fmla="*/ 12 h 13"/>
                <a:gd name="T10" fmla="*/ 0 w 81"/>
                <a:gd name="T11" fmla="*/ 2 h 13"/>
                <a:gd name="T12" fmla="*/ 0 w 81"/>
                <a:gd name="T13" fmla="*/ 2 h 13"/>
              </a:gdLst>
              <a:ahLst/>
              <a:cxnLst>
                <a:cxn ang="0">
                  <a:pos x="T0" y="T1"/>
                </a:cxn>
                <a:cxn ang="0">
                  <a:pos x="T2" y="T3"/>
                </a:cxn>
                <a:cxn ang="0">
                  <a:pos x="T4" y="T5"/>
                </a:cxn>
                <a:cxn ang="0">
                  <a:pos x="T6" y="T7"/>
                </a:cxn>
                <a:cxn ang="0">
                  <a:pos x="T8" y="T9"/>
                </a:cxn>
                <a:cxn ang="0">
                  <a:pos x="T10" y="T11"/>
                </a:cxn>
                <a:cxn ang="0">
                  <a:pos x="T12" y="T13"/>
                </a:cxn>
              </a:cxnLst>
              <a:rect l="0" t="0" r="r" b="b"/>
              <a:pathLst>
                <a:path w="81" h="13">
                  <a:moveTo>
                    <a:pt x="0" y="2"/>
                  </a:moveTo>
                  <a:lnTo>
                    <a:pt x="36" y="5"/>
                  </a:lnTo>
                  <a:lnTo>
                    <a:pt x="64" y="5"/>
                  </a:lnTo>
                  <a:lnTo>
                    <a:pt x="80" y="0"/>
                  </a:lnTo>
                  <a:lnTo>
                    <a:pt x="59" y="12"/>
                  </a:lnTo>
                  <a:lnTo>
                    <a:pt x="0" y="2"/>
                  </a:lnTo>
                  <a:lnTo>
                    <a:pt x="0" y="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0" name="Line 1965">
              <a:extLst>
                <a:ext uri="{FF2B5EF4-FFF2-40B4-BE49-F238E27FC236}">
                  <a16:creationId xmlns:a16="http://schemas.microsoft.com/office/drawing/2014/main" id="{CA979ACE-D113-40B5-B8C5-835ECA874343}"/>
                </a:ext>
              </a:extLst>
            </p:cNvPr>
            <p:cNvSpPr>
              <a:spLocks noChangeShapeType="1"/>
            </p:cNvSpPr>
            <p:nvPr/>
          </p:nvSpPr>
          <p:spPr bwMode="auto">
            <a:xfrm>
              <a:off x="5764" y="1463"/>
              <a:ext cx="12" cy="33"/>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1" name="Line 1966">
              <a:extLst>
                <a:ext uri="{FF2B5EF4-FFF2-40B4-BE49-F238E27FC236}">
                  <a16:creationId xmlns:a16="http://schemas.microsoft.com/office/drawing/2014/main" id="{68B8E0FC-66E2-443D-BB9E-29979F69B5E6}"/>
                </a:ext>
              </a:extLst>
            </p:cNvPr>
            <p:cNvSpPr>
              <a:spLocks noChangeShapeType="1"/>
            </p:cNvSpPr>
            <p:nvPr/>
          </p:nvSpPr>
          <p:spPr bwMode="auto">
            <a:xfrm>
              <a:off x="5852" y="1575"/>
              <a:ext cx="38"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2" name="Line 1967">
              <a:extLst>
                <a:ext uri="{FF2B5EF4-FFF2-40B4-BE49-F238E27FC236}">
                  <a16:creationId xmlns:a16="http://schemas.microsoft.com/office/drawing/2014/main" id="{A71B28FA-3B00-4FB1-98B9-5764CFC1A142}"/>
                </a:ext>
              </a:extLst>
            </p:cNvPr>
            <p:cNvSpPr>
              <a:spLocks noChangeShapeType="1"/>
            </p:cNvSpPr>
            <p:nvPr/>
          </p:nvSpPr>
          <p:spPr bwMode="auto">
            <a:xfrm>
              <a:off x="5946" y="1575"/>
              <a:ext cx="65"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3" name="Freeform 1968">
              <a:extLst>
                <a:ext uri="{FF2B5EF4-FFF2-40B4-BE49-F238E27FC236}">
                  <a16:creationId xmlns:a16="http://schemas.microsoft.com/office/drawing/2014/main" id="{C64F98FF-06F1-4B85-A44C-EA72498DCE6A}"/>
                </a:ext>
              </a:extLst>
            </p:cNvPr>
            <p:cNvSpPr>
              <a:spLocks/>
            </p:cNvSpPr>
            <p:nvPr/>
          </p:nvSpPr>
          <p:spPr bwMode="auto">
            <a:xfrm>
              <a:off x="5583" y="1693"/>
              <a:ext cx="177" cy="21"/>
            </a:xfrm>
            <a:custGeom>
              <a:avLst/>
              <a:gdLst>
                <a:gd name="T0" fmla="*/ 0 w 177"/>
                <a:gd name="T1" fmla="*/ 0 h 21"/>
                <a:gd name="T2" fmla="*/ 174 w 177"/>
                <a:gd name="T3" fmla="*/ 16 h 21"/>
                <a:gd name="T4" fmla="*/ 176 w 177"/>
                <a:gd name="T5" fmla="*/ 20 h 21"/>
                <a:gd name="T6" fmla="*/ 1 w 177"/>
                <a:gd name="T7" fmla="*/ 5 h 21"/>
                <a:gd name="T8" fmla="*/ 0 w 177"/>
                <a:gd name="T9" fmla="*/ 0 h 21"/>
                <a:gd name="T10" fmla="*/ 0 w 177"/>
                <a:gd name="T11" fmla="*/ 0 h 21"/>
              </a:gdLst>
              <a:ahLst/>
              <a:cxnLst>
                <a:cxn ang="0">
                  <a:pos x="T0" y="T1"/>
                </a:cxn>
                <a:cxn ang="0">
                  <a:pos x="T2" y="T3"/>
                </a:cxn>
                <a:cxn ang="0">
                  <a:pos x="T4" y="T5"/>
                </a:cxn>
                <a:cxn ang="0">
                  <a:pos x="T6" y="T7"/>
                </a:cxn>
                <a:cxn ang="0">
                  <a:pos x="T8" y="T9"/>
                </a:cxn>
                <a:cxn ang="0">
                  <a:pos x="T10" y="T11"/>
                </a:cxn>
              </a:cxnLst>
              <a:rect l="0" t="0" r="r" b="b"/>
              <a:pathLst>
                <a:path w="177" h="21">
                  <a:moveTo>
                    <a:pt x="0" y="0"/>
                  </a:moveTo>
                  <a:lnTo>
                    <a:pt x="174" y="16"/>
                  </a:lnTo>
                  <a:lnTo>
                    <a:pt x="176" y="20"/>
                  </a:lnTo>
                  <a:lnTo>
                    <a:pt x="1" y="5"/>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 name="Freeform 1969">
              <a:extLst>
                <a:ext uri="{FF2B5EF4-FFF2-40B4-BE49-F238E27FC236}">
                  <a16:creationId xmlns:a16="http://schemas.microsoft.com/office/drawing/2014/main" id="{FE24EEDC-D1E5-423E-9DB8-71EDC69BB044}"/>
                </a:ext>
              </a:extLst>
            </p:cNvPr>
            <p:cNvSpPr>
              <a:spLocks/>
            </p:cNvSpPr>
            <p:nvPr/>
          </p:nvSpPr>
          <p:spPr bwMode="auto">
            <a:xfrm>
              <a:off x="5624" y="1599"/>
              <a:ext cx="42" cy="22"/>
            </a:xfrm>
            <a:custGeom>
              <a:avLst/>
              <a:gdLst>
                <a:gd name="T0" fmla="*/ 0 w 42"/>
                <a:gd name="T1" fmla="*/ 0 h 22"/>
                <a:gd name="T2" fmla="*/ 17 w 42"/>
                <a:gd name="T3" fmla="*/ 0 h 22"/>
                <a:gd name="T4" fmla="*/ 38 w 42"/>
                <a:gd name="T5" fmla="*/ 7 h 22"/>
                <a:gd name="T6" fmla="*/ 41 w 42"/>
                <a:gd name="T7" fmla="*/ 21 h 22"/>
              </a:gdLst>
              <a:ahLst/>
              <a:cxnLst>
                <a:cxn ang="0">
                  <a:pos x="T0" y="T1"/>
                </a:cxn>
                <a:cxn ang="0">
                  <a:pos x="T2" y="T3"/>
                </a:cxn>
                <a:cxn ang="0">
                  <a:pos x="T4" y="T5"/>
                </a:cxn>
                <a:cxn ang="0">
                  <a:pos x="T6" y="T7"/>
                </a:cxn>
              </a:cxnLst>
              <a:rect l="0" t="0" r="r" b="b"/>
              <a:pathLst>
                <a:path w="42" h="22">
                  <a:moveTo>
                    <a:pt x="0" y="0"/>
                  </a:moveTo>
                  <a:lnTo>
                    <a:pt x="17" y="0"/>
                  </a:lnTo>
                  <a:lnTo>
                    <a:pt x="38" y="7"/>
                  </a:lnTo>
                  <a:lnTo>
                    <a:pt x="41" y="21"/>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 name="Line 1970">
              <a:extLst>
                <a:ext uri="{FF2B5EF4-FFF2-40B4-BE49-F238E27FC236}">
                  <a16:creationId xmlns:a16="http://schemas.microsoft.com/office/drawing/2014/main" id="{9A3B2F36-3935-4269-8D7B-5AE9111DA936}"/>
                </a:ext>
              </a:extLst>
            </p:cNvPr>
            <p:cNvSpPr>
              <a:spLocks noChangeShapeType="1"/>
            </p:cNvSpPr>
            <p:nvPr/>
          </p:nvSpPr>
          <p:spPr bwMode="auto">
            <a:xfrm>
              <a:off x="5759" y="1279"/>
              <a:ext cx="22" cy="1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 name="Line 1971">
              <a:extLst>
                <a:ext uri="{FF2B5EF4-FFF2-40B4-BE49-F238E27FC236}">
                  <a16:creationId xmlns:a16="http://schemas.microsoft.com/office/drawing/2014/main" id="{C243F1F6-E0A6-4A8E-AE7B-D68B1F3023BF}"/>
                </a:ext>
              </a:extLst>
            </p:cNvPr>
            <p:cNvSpPr>
              <a:spLocks noChangeShapeType="1"/>
            </p:cNvSpPr>
            <p:nvPr/>
          </p:nvSpPr>
          <p:spPr bwMode="auto">
            <a:xfrm flipV="1">
              <a:off x="5776" y="1304"/>
              <a:ext cx="7" cy="7"/>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7" name="Freeform 1972">
              <a:extLst>
                <a:ext uri="{FF2B5EF4-FFF2-40B4-BE49-F238E27FC236}">
                  <a16:creationId xmlns:a16="http://schemas.microsoft.com/office/drawing/2014/main" id="{D992DF8C-51B7-4A54-9AA9-B2DA90F62ACA}"/>
                </a:ext>
              </a:extLst>
            </p:cNvPr>
            <p:cNvSpPr>
              <a:spLocks/>
            </p:cNvSpPr>
            <p:nvPr/>
          </p:nvSpPr>
          <p:spPr bwMode="auto">
            <a:xfrm>
              <a:off x="5577" y="1413"/>
              <a:ext cx="37" cy="34"/>
            </a:xfrm>
            <a:custGeom>
              <a:avLst/>
              <a:gdLst>
                <a:gd name="T0" fmla="*/ 35 w 37"/>
                <a:gd name="T1" fmla="*/ 16 h 34"/>
                <a:gd name="T2" fmla="*/ 33 w 37"/>
                <a:gd name="T3" fmla="*/ 20 h 34"/>
                <a:gd name="T4" fmla="*/ 36 w 37"/>
                <a:gd name="T5" fmla="*/ 26 h 34"/>
                <a:gd name="T6" fmla="*/ 36 w 37"/>
                <a:gd name="T7" fmla="*/ 26 h 34"/>
                <a:gd name="T8" fmla="*/ 29 w 37"/>
                <a:gd name="T9" fmla="*/ 26 h 34"/>
                <a:gd name="T10" fmla="*/ 19 w 37"/>
                <a:gd name="T11" fmla="*/ 33 h 34"/>
                <a:gd name="T12" fmla="*/ 17 w 37"/>
                <a:gd name="T13" fmla="*/ 31 h 34"/>
                <a:gd name="T14" fmla="*/ 19 w 37"/>
                <a:gd name="T15" fmla="*/ 25 h 34"/>
                <a:gd name="T16" fmla="*/ 25 w 37"/>
                <a:gd name="T17" fmla="*/ 18 h 34"/>
                <a:gd name="T18" fmla="*/ 24 w 37"/>
                <a:gd name="T19" fmla="*/ 11 h 34"/>
                <a:gd name="T20" fmla="*/ 17 w 37"/>
                <a:gd name="T21" fmla="*/ 14 h 34"/>
                <a:gd name="T22" fmla="*/ 22 w 37"/>
                <a:gd name="T23" fmla="*/ 5 h 34"/>
                <a:gd name="T24" fmla="*/ 10 w 37"/>
                <a:gd name="T25" fmla="*/ 10 h 34"/>
                <a:gd name="T26" fmla="*/ 0 w 37"/>
                <a:gd name="T27" fmla="*/ 6 h 34"/>
                <a:gd name="T28" fmla="*/ 10 w 37"/>
                <a:gd name="T29" fmla="*/ 7 h 34"/>
                <a:gd name="T30" fmla="*/ 18 w 37"/>
                <a:gd name="T31" fmla="*/ 3 h 34"/>
                <a:gd name="T32" fmla="*/ 27 w 37"/>
                <a:gd name="T33" fmla="*/ 3 h 34"/>
                <a:gd name="T34" fmla="*/ 31 w 37"/>
                <a:gd name="T35" fmla="*/ 0 h 34"/>
                <a:gd name="T36" fmla="*/ 34 w 37"/>
                <a:gd name="T37" fmla="*/ 0 h 34"/>
                <a:gd name="T38" fmla="*/ 31 w 37"/>
                <a:gd name="T39" fmla="*/ 7 h 34"/>
                <a:gd name="T40" fmla="*/ 35 w 37"/>
                <a:gd name="T41" fmla="*/ 16 h 34"/>
                <a:gd name="T42" fmla="*/ 35 w 37"/>
                <a:gd name="T43"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4">
                  <a:moveTo>
                    <a:pt x="35" y="16"/>
                  </a:moveTo>
                  <a:lnTo>
                    <a:pt x="33" y="20"/>
                  </a:lnTo>
                  <a:lnTo>
                    <a:pt x="36" y="26"/>
                  </a:lnTo>
                  <a:lnTo>
                    <a:pt x="36" y="26"/>
                  </a:lnTo>
                  <a:lnTo>
                    <a:pt x="29" y="26"/>
                  </a:lnTo>
                  <a:lnTo>
                    <a:pt x="19" y="33"/>
                  </a:lnTo>
                  <a:lnTo>
                    <a:pt x="17" y="31"/>
                  </a:lnTo>
                  <a:lnTo>
                    <a:pt x="19" y="25"/>
                  </a:lnTo>
                  <a:lnTo>
                    <a:pt x="25" y="18"/>
                  </a:lnTo>
                  <a:lnTo>
                    <a:pt x="24" y="11"/>
                  </a:lnTo>
                  <a:lnTo>
                    <a:pt x="17" y="14"/>
                  </a:lnTo>
                  <a:lnTo>
                    <a:pt x="22" y="5"/>
                  </a:lnTo>
                  <a:lnTo>
                    <a:pt x="10" y="10"/>
                  </a:lnTo>
                  <a:lnTo>
                    <a:pt x="0" y="6"/>
                  </a:lnTo>
                  <a:lnTo>
                    <a:pt x="10" y="7"/>
                  </a:lnTo>
                  <a:lnTo>
                    <a:pt x="18" y="3"/>
                  </a:lnTo>
                  <a:lnTo>
                    <a:pt x="27" y="3"/>
                  </a:lnTo>
                  <a:lnTo>
                    <a:pt x="31" y="0"/>
                  </a:lnTo>
                  <a:lnTo>
                    <a:pt x="34" y="0"/>
                  </a:lnTo>
                  <a:lnTo>
                    <a:pt x="31" y="7"/>
                  </a:lnTo>
                  <a:lnTo>
                    <a:pt x="35" y="16"/>
                  </a:lnTo>
                  <a:lnTo>
                    <a:pt x="35" y="1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8" name="Line 1973">
              <a:extLst>
                <a:ext uri="{FF2B5EF4-FFF2-40B4-BE49-F238E27FC236}">
                  <a16:creationId xmlns:a16="http://schemas.microsoft.com/office/drawing/2014/main" id="{DA94B696-87F6-4DE0-B625-BE8F76454E1B}"/>
                </a:ext>
              </a:extLst>
            </p:cNvPr>
            <p:cNvSpPr>
              <a:spLocks noChangeShapeType="1"/>
            </p:cNvSpPr>
            <p:nvPr/>
          </p:nvSpPr>
          <p:spPr bwMode="auto">
            <a:xfrm flipH="1">
              <a:off x="5614" y="1398"/>
              <a:ext cx="2" cy="11"/>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79" name="Group 514">
            <a:extLst>
              <a:ext uri="{FF2B5EF4-FFF2-40B4-BE49-F238E27FC236}">
                <a16:creationId xmlns:a16="http://schemas.microsoft.com/office/drawing/2014/main" id="{56AA8F46-629A-4E7A-B6F0-74A95336A009}"/>
              </a:ext>
            </a:extLst>
          </p:cNvPr>
          <p:cNvGrpSpPr>
            <a:grpSpLocks/>
          </p:cNvGrpSpPr>
          <p:nvPr/>
        </p:nvGrpSpPr>
        <p:grpSpPr bwMode="auto">
          <a:xfrm>
            <a:off x="537136" y="2250132"/>
            <a:ext cx="906463" cy="696913"/>
            <a:chOff x="3924" y="628"/>
            <a:chExt cx="571" cy="439"/>
          </a:xfrm>
        </p:grpSpPr>
        <p:sp>
          <p:nvSpPr>
            <p:cNvPr id="180" name="Freeform 387">
              <a:extLst>
                <a:ext uri="{FF2B5EF4-FFF2-40B4-BE49-F238E27FC236}">
                  <a16:creationId xmlns:a16="http://schemas.microsoft.com/office/drawing/2014/main" id="{EAB483C3-EEAA-47F5-B19A-C75C8468EEC0}"/>
                </a:ext>
              </a:extLst>
            </p:cNvPr>
            <p:cNvSpPr>
              <a:spLocks/>
            </p:cNvSpPr>
            <p:nvPr/>
          </p:nvSpPr>
          <p:spPr bwMode="auto">
            <a:xfrm>
              <a:off x="4194" y="674"/>
              <a:ext cx="273" cy="297"/>
            </a:xfrm>
            <a:custGeom>
              <a:avLst/>
              <a:gdLst>
                <a:gd name="T0" fmla="*/ 203 w 273"/>
                <a:gd name="T1" fmla="*/ 296 h 297"/>
                <a:gd name="T2" fmla="*/ 0 w 273"/>
                <a:gd name="T3" fmla="*/ 231 h 297"/>
                <a:gd name="T4" fmla="*/ 0 w 273"/>
                <a:gd name="T5" fmla="*/ 227 h 297"/>
                <a:gd name="T6" fmla="*/ 48 w 273"/>
                <a:gd name="T7" fmla="*/ 203 h 297"/>
                <a:gd name="T8" fmla="*/ 39 w 273"/>
                <a:gd name="T9" fmla="*/ 203 h 297"/>
                <a:gd name="T10" fmla="*/ 39 w 273"/>
                <a:gd name="T11" fmla="*/ 198 h 297"/>
                <a:gd name="T12" fmla="*/ 71 w 273"/>
                <a:gd name="T13" fmla="*/ 184 h 297"/>
                <a:gd name="T14" fmla="*/ 14 w 273"/>
                <a:gd name="T15" fmla="*/ 184 h 297"/>
                <a:gd name="T16" fmla="*/ 14 w 273"/>
                <a:gd name="T17" fmla="*/ 0 h 297"/>
                <a:gd name="T18" fmla="*/ 235 w 273"/>
                <a:gd name="T19" fmla="*/ 0 h 297"/>
                <a:gd name="T20" fmla="*/ 235 w 273"/>
                <a:gd name="T21" fmla="*/ 184 h 297"/>
                <a:gd name="T22" fmla="*/ 181 w 273"/>
                <a:gd name="T23" fmla="*/ 184 h 297"/>
                <a:gd name="T24" fmla="*/ 212 w 273"/>
                <a:gd name="T25" fmla="*/ 198 h 297"/>
                <a:gd name="T26" fmla="*/ 212 w 273"/>
                <a:gd name="T27" fmla="*/ 203 h 297"/>
                <a:gd name="T28" fmla="*/ 106 w 273"/>
                <a:gd name="T29" fmla="*/ 203 h 297"/>
                <a:gd name="T30" fmla="*/ 272 w 273"/>
                <a:gd name="T31" fmla="*/ 246 h 297"/>
                <a:gd name="T32" fmla="*/ 272 w 273"/>
                <a:gd name="T33" fmla="*/ 250 h 297"/>
                <a:gd name="T34" fmla="*/ 203 w 273"/>
                <a:gd name="T35" fmla="*/ 296 h 297"/>
                <a:gd name="T36" fmla="*/ 203 w 273"/>
                <a:gd name="T37" fmla="*/ 29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3" h="297">
                  <a:moveTo>
                    <a:pt x="203" y="296"/>
                  </a:moveTo>
                  <a:lnTo>
                    <a:pt x="0" y="231"/>
                  </a:lnTo>
                  <a:lnTo>
                    <a:pt x="0" y="227"/>
                  </a:lnTo>
                  <a:lnTo>
                    <a:pt x="48" y="203"/>
                  </a:lnTo>
                  <a:lnTo>
                    <a:pt x="39" y="203"/>
                  </a:lnTo>
                  <a:lnTo>
                    <a:pt x="39" y="198"/>
                  </a:lnTo>
                  <a:lnTo>
                    <a:pt x="71" y="184"/>
                  </a:lnTo>
                  <a:lnTo>
                    <a:pt x="14" y="184"/>
                  </a:lnTo>
                  <a:lnTo>
                    <a:pt x="14" y="0"/>
                  </a:lnTo>
                  <a:lnTo>
                    <a:pt x="235" y="0"/>
                  </a:lnTo>
                  <a:lnTo>
                    <a:pt x="235" y="184"/>
                  </a:lnTo>
                  <a:lnTo>
                    <a:pt x="181" y="184"/>
                  </a:lnTo>
                  <a:lnTo>
                    <a:pt x="212" y="198"/>
                  </a:lnTo>
                  <a:lnTo>
                    <a:pt x="212" y="203"/>
                  </a:lnTo>
                  <a:lnTo>
                    <a:pt x="106" y="203"/>
                  </a:lnTo>
                  <a:lnTo>
                    <a:pt x="272" y="246"/>
                  </a:lnTo>
                  <a:lnTo>
                    <a:pt x="272" y="250"/>
                  </a:lnTo>
                  <a:lnTo>
                    <a:pt x="203" y="296"/>
                  </a:lnTo>
                  <a:lnTo>
                    <a:pt x="203" y="296"/>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1" name="Freeform 388">
              <a:extLst>
                <a:ext uri="{FF2B5EF4-FFF2-40B4-BE49-F238E27FC236}">
                  <a16:creationId xmlns:a16="http://schemas.microsoft.com/office/drawing/2014/main" id="{C8ACAC3E-C979-4371-B3CD-FD5EE8F62600}"/>
                </a:ext>
              </a:extLst>
            </p:cNvPr>
            <p:cNvSpPr>
              <a:spLocks/>
            </p:cNvSpPr>
            <p:nvPr/>
          </p:nvSpPr>
          <p:spPr bwMode="auto">
            <a:xfrm>
              <a:off x="4227" y="694"/>
              <a:ext cx="185" cy="145"/>
            </a:xfrm>
            <a:custGeom>
              <a:avLst/>
              <a:gdLst>
                <a:gd name="T0" fmla="*/ 0 w 185"/>
                <a:gd name="T1" fmla="*/ 144 h 145"/>
                <a:gd name="T2" fmla="*/ 0 w 185"/>
                <a:gd name="T3" fmla="*/ 0 h 145"/>
                <a:gd name="T4" fmla="*/ 184 w 185"/>
                <a:gd name="T5" fmla="*/ 0 h 145"/>
                <a:gd name="T6" fmla="*/ 184 w 185"/>
                <a:gd name="T7" fmla="*/ 144 h 145"/>
                <a:gd name="T8" fmla="*/ 0 w 185"/>
                <a:gd name="T9" fmla="*/ 144 h 145"/>
                <a:gd name="T10" fmla="*/ 0 w 185"/>
                <a:gd name="T11" fmla="*/ 144 h 145"/>
              </a:gdLst>
              <a:ahLst/>
              <a:cxnLst>
                <a:cxn ang="0">
                  <a:pos x="T0" y="T1"/>
                </a:cxn>
                <a:cxn ang="0">
                  <a:pos x="T2" y="T3"/>
                </a:cxn>
                <a:cxn ang="0">
                  <a:pos x="T4" y="T5"/>
                </a:cxn>
                <a:cxn ang="0">
                  <a:pos x="T6" y="T7"/>
                </a:cxn>
                <a:cxn ang="0">
                  <a:pos x="T8" y="T9"/>
                </a:cxn>
                <a:cxn ang="0">
                  <a:pos x="T10" y="T11"/>
                </a:cxn>
              </a:cxnLst>
              <a:rect l="0" t="0" r="r" b="b"/>
              <a:pathLst>
                <a:path w="185" h="145">
                  <a:moveTo>
                    <a:pt x="0" y="144"/>
                  </a:moveTo>
                  <a:lnTo>
                    <a:pt x="0" y="0"/>
                  </a:lnTo>
                  <a:lnTo>
                    <a:pt x="184" y="0"/>
                  </a:lnTo>
                  <a:lnTo>
                    <a:pt x="184" y="144"/>
                  </a:lnTo>
                  <a:lnTo>
                    <a:pt x="0" y="144"/>
                  </a:lnTo>
                  <a:lnTo>
                    <a:pt x="0" y="144"/>
                  </a:lnTo>
                </a:path>
              </a:pathLst>
            </a:custGeom>
            <a:solidFill>
              <a:srgbClr val="4F4F4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2" name="Freeform 389">
              <a:extLst>
                <a:ext uri="{FF2B5EF4-FFF2-40B4-BE49-F238E27FC236}">
                  <a16:creationId xmlns:a16="http://schemas.microsoft.com/office/drawing/2014/main" id="{D28BC144-BED6-4758-85A0-9BE3B92C9CBB}"/>
                </a:ext>
              </a:extLst>
            </p:cNvPr>
            <p:cNvSpPr>
              <a:spLocks/>
            </p:cNvSpPr>
            <p:nvPr/>
          </p:nvSpPr>
          <p:spPr bwMode="auto">
            <a:xfrm>
              <a:off x="4374" y="991"/>
              <a:ext cx="65" cy="31"/>
            </a:xfrm>
            <a:custGeom>
              <a:avLst/>
              <a:gdLst>
                <a:gd name="T0" fmla="*/ 36 w 65"/>
                <a:gd name="T1" fmla="*/ 0 h 31"/>
                <a:gd name="T2" fmla="*/ 53 w 65"/>
                <a:gd name="T3" fmla="*/ 0 h 31"/>
                <a:gd name="T4" fmla="*/ 64 w 65"/>
                <a:gd name="T5" fmla="*/ 21 h 31"/>
                <a:gd name="T6" fmla="*/ 61 w 65"/>
                <a:gd name="T7" fmla="*/ 30 h 31"/>
                <a:gd name="T8" fmla="*/ 0 w 65"/>
                <a:gd name="T9" fmla="*/ 30 h 31"/>
                <a:gd name="T10" fmla="*/ 0 w 65"/>
                <a:gd name="T11" fmla="*/ 21 h 31"/>
                <a:gd name="T12" fmla="*/ 36 w 65"/>
                <a:gd name="T13" fmla="*/ 0 h 31"/>
                <a:gd name="T14" fmla="*/ 36 w 65"/>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1">
                  <a:moveTo>
                    <a:pt x="36" y="0"/>
                  </a:moveTo>
                  <a:lnTo>
                    <a:pt x="53" y="0"/>
                  </a:lnTo>
                  <a:lnTo>
                    <a:pt x="64" y="21"/>
                  </a:lnTo>
                  <a:lnTo>
                    <a:pt x="61" y="30"/>
                  </a:lnTo>
                  <a:lnTo>
                    <a:pt x="0" y="30"/>
                  </a:lnTo>
                  <a:lnTo>
                    <a:pt x="0" y="21"/>
                  </a:lnTo>
                  <a:lnTo>
                    <a:pt x="36" y="0"/>
                  </a:lnTo>
                  <a:lnTo>
                    <a:pt x="36"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3" name="Freeform 390">
              <a:extLst>
                <a:ext uri="{FF2B5EF4-FFF2-40B4-BE49-F238E27FC236}">
                  <a16:creationId xmlns:a16="http://schemas.microsoft.com/office/drawing/2014/main" id="{1AF01414-A214-44B1-82F3-E73A2D5EC967}"/>
                </a:ext>
              </a:extLst>
            </p:cNvPr>
            <p:cNvSpPr>
              <a:spLocks/>
            </p:cNvSpPr>
            <p:nvPr/>
          </p:nvSpPr>
          <p:spPr bwMode="auto">
            <a:xfrm>
              <a:off x="4195" y="919"/>
              <a:ext cx="87" cy="45"/>
            </a:xfrm>
            <a:custGeom>
              <a:avLst/>
              <a:gdLst>
                <a:gd name="T0" fmla="*/ 73 w 87"/>
                <a:gd name="T1" fmla="*/ 44 h 45"/>
                <a:gd name="T2" fmla="*/ 75 w 87"/>
                <a:gd name="T3" fmla="*/ 38 h 45"/>
                <a:gd name="T4" fmla="*/ 79 w 87"/>
                <a:gd name="T5" fmla="*/ 36 h 45"/>
                <a:gd name="T6" fmla="*/ 86 w 87"/>
                <a:gd name="T7" fmla="*/ 35 h 45"/>
                <a:gd name="T8" fmla="*/ 86 w 87"/>
                <a:gd name="T9" fmla="*/ 22 h 45"/>
                <a:gd name="T10" fmla="*/ 68 w 87"/>
                <a:gd name="T11" fmla="*/ 0 h 45"/>
                <a:gd name="T12" fmla="*/ 19 w 87"/>
                <a:gd name="T13" fmla="*/ 0 h 45"/>
                <a:gd name="T14" fmla="*/ 0 w 87"/>
                <a:gd name="T15" fmla="*/ 11 h 45"/>
                <a:gd name="T16" fmla="*/ 45 w 87"/>
                <a:gd name="T17" fmla="*/ 36 h 45"/>
                <a:gd name="T18" fmla="*/ 60 w 87"/>
                <a:gd name="T19" fmla="*/ 38 h 45"/>
                <a:gd name="T20" fmla="*/ 73 w 87"/>
                <a:gd name="T21" fmla="*/ 44 h 45"/>
                <a:gd name="T22" fmla="*/ 73 w 87"/>
                <a:gd name="T23"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45">
                  <a:moveTo>
                    <a:pt x="73" y="44"/>
                  </a:moveTo>
                  <a:lnTo>
                    <a:pt x="75" y="38"/>
                  </a:lnTo>
                  <a:lnTo>
                    <a:pt x="79" y="36"/>
                  </a:lnTo>
                  <a:lnTo>
                    <a:pt x="86" y="35"/>
                  </a:lnTo>
                  <a:lnTo>
                    <a:pt x="86" y="22"/>
                  </a:lnTo>
                  <a:lnTo>
                    <a:pt x="68" y="0"/>
                  </a:lnTo>
                  <a:lnTo>
                    <a:pt x="19" y="0"/>
                  </a:lnTo>
                  <a:lnTo>
                    <a:pt x="0" y="11"/>
                  </a:lnTo>
                  <a:lnTo>
                    <a:pt x="45" y="36"/>
                  </a:lnTo>
                  <a:lnTo>
                    <a:pt x="60" y="38"/>
                  </a:lnTo>
                  <a:lnTo>
                    <a:pt x="73" y="44"/>
                  </a:lnTo>
                  <a:lnTo>
                    <a:pt x="73" y="44"/>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 name="Freeform 391">
              <a:extLst>
                <a:ext uri="{FF2B5EF4-FFF2-40B4-BE49-F238E27FC236}">
                  <a16:creationId xmlns:a16="http://schemas.microsoft.com/office/drawing/2014/main" id="{08B2FBE7-C759-424A-ABE5-5021B41AFC82}"/>
                </a:ext>
              </a:extLst>
            </p:cNvPr>
            <p:cNvSpPr>
              <a:spLocks/>
            </p:cNvSpPr>
            <p:nvPr/>
          </p:nvSpPr>
          <p:spPr bwMode="auto">
            <a:xfrm>
              <a:off x="4345" y="963"/>
              <a:ext cx="73" cy="53"/>
            </a:xfrm>
            <a:custGeom>
              <a:avLst/>
              <a:gdLst>
                <a:gd name="T0" fmla="*/ 54 w 73"/>
                <a:gd name="T1" fmla="*/ 52 h 53"/>
                <a:gd name="T2" fmla="*/ 57 w 73"/>
                <a:gd name="T3" fmla="*/ 48 h 53"/>
                <a:gd name="T4" fmla="*/ 68 w 73"/>
                <a:gd name="T5" fmla="*/ 52 h 53"/>
                <a:gd name="T6" fmla="*/ 70 w 73"/>
                <a:gd name="T7" fmla="*/ 52 h 53"/>
                <a:gd name="T8" fmla="*/ 72 w 73"/>
                <a:gd name="T9" fmla="*/ 51 h 53"/>
                <a:gd name="T10" fmla="*/ 72 w 73"/>
                <a:gd name="T11" fmla="*/ 46 h 53"/>
                <a:gd name="T12" fmla="*/ 67 w 73"/>
                <a:gd name="T13" fmla="*/ 31 h 53"/>
                <a:gd name="T14" fmla="*/ 45 w 73"/>
                <a:gd name="T15" fmla="*/ 12 h 53"/>
                <a:gd name="T16" fmla="*/ 14 w 73"/>
                <a:gd name="T17" fmla="*/ 0 h 53"/>
                <a:gd name="T18" fmla="*/ 0 w 73"/>
                <a:gd name="T19" fmla="*/ 7 h 53"/>
                <a:gd name="T20" fmla="*/ 0 w 73"/>
                <a:gd name="T21" fmla="*/ 37 h 53"/>
                <a:gd name="T22" fmla="*/ 15 w 73"/>
                <a:gd name="T23" fmla="*/ 48 h 53"/>
                <a:gd name="T24" fmla="*/ 36 w 73"/>
                <a:gd name="T25" fmla="*/ 49 h 53"/>
                <a:gd name="T26" fmla="*/ 48 w 73"/>
                <a:gd name="T27" fmla="*/ 52 h 53"/>
                <a:gd name="T28" fmla="*/ 54 w 73"/>
                <a:gd name="T29" fmla="*/ 52 h 53"/>
                <a:gd name="T30" fmla="*/ 54 w 73"/>
                <a:gd name="T31" fmla="*/ 5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3" h="53">
                  <a:moveTo>
                    <a:pt x="54" y="52"/>
                  </a:moveTo>
                  <a:lnTo>
                    <a:pt x="57" y="48"/>
                  </a:lnTo>
                  <a:lnTo>
                    <a:pt x="68" y="52"/>
                  </a:lnTo>
                  <a:lnTo>
                    <a:pt x="70" y="52"/>
                  </a:lnTo>
                  <a:lnTo>
                    <a:pt x="72" y="51"/>
                  </a:lnTo>
                  <a:lnTo>
                    <a:pt x="72" y="46"/>
                  </a:lnTo>
                  <a:lnTo>
                    <a:pt x="67" y="31"/>
                  </a:lnTo>
                  <a:lnTo>
                    <a:pt x="45" y="12"/>
                  </a:lnTo>
                  <a:lnTo>
                    <a:pt x="14" y="0"/>
                  </a:lnTo>
                  <a:lnTo>
                    <a:pt x="0" y="7"/>
                  </a:lnTo>
                  <a:lnTo>
                    <a:pt x="0" y="37"/>
                  </a:lnTo>
                  <a:lnTo>
                    <a:pt x="15" y="48"/>
                  </a:lnTo>
                  <a:lnTo>
                    <a:pt x="36" y="49"/>
                  </a:lnTo>
                  <a:lnTo>
                    <a:pt x="48" y="52"/>
                  </a:lnTo>
                  <a:lnTo>
                    <a:pt x="54" y="52"/>
                  </a:lnTo>
                  <a:lnTo>
                    <a:pt x="54" y="52"/>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 name="Freeform 392">
              <a:extLst>
                <a:ext uri="{FF2B5EF4-FFF2-40B4-BE49-F238E27FC236}">
                  <a16:creationId xmlns:a16="http://schemas.microsoft.com/office/drawing/2014/main" id="{E0A24652-FAA7-4107-8189-048EEC96E6DA}"/>
                </a:ext>
              </a:extLst>
            </p:cNvPr>
            <p:cNvSpPr>
              <a:spLocks/>
            </p:cNvSpPr>
            <p:nvPr/>
          </p:nvSpPr>
          <p:spPr bwMode="auto">
            <a:xfrm>
              <a:off x="3924" y="743"/>
              <a:ext cx="372" cy="301"/>
            </a:xfrm>
            <a:custGeom>
              <a:avLst/>
              <a:gdLst>
                <a:gd name="T0" fmla="*/ 341 w 372"/>
                <a:gd name="T1" fmla="*/ 284 h 301"/>
                <a:gd name="T2" fmla="*/ 347 w 372"/>
                <a:gd name="T3" fmla="*/ 284 h 301"/>
                <a:gd name="T4" fmla="*/ 358 w 372"/>
                <a:gd name="T5" fmla="*/ 277 h 301"/>
                <a:gd name="T6" fmla="*/ 371 w 372"/>
                <a:gd name="T7" fmla="*/ 246 h 301"/>
                <a:gd name="T8" fmla="*/ 371 w 372"/>
                <a:gd name="T9" fmla="*/ 234 h 301"/>
                <a:gd name="T10" fmla="*/ 347 w 372"/>
                <a:gd name="T11" fmla="*/ 229 h 301"/>
                <a:gd name="T12" fmla="*/ 279 w 372"/>
                <a:gd name="T13" fmla="*/ 192 h 301"/>
                <a:gd name="T14" fmla="*/ 279 w 372"/>
                <a:gd name="T15" fmla="*/ 182 h 301"/>
                <a:gd name="T16" fmla="*/ 289 w 372"/>
                <a:gd name="T17" fmla="*/ 175 h 301"/>
                <a:gd name="T18" fmla="*/ 273 w 372"/>
                <a:gd name="T19" fmla="*/ 175 h 301"/>
                <a:gd name="T20" fmla="*/ 260 w 372"/>
                <a:gd name="T21" fmla="*/ 172 h 301"/>
                <a:gd name="T22" fmla="*/ 232 w 372"/>
                <a:gd name="T23" fmla="*/ 172 h 301"/>
                <a:gd name="T24" fmla="*/ 206 w 372"/>
                <a:gd name="T25" fmla="*/ 157 h 301"/>
                <a:gd name="T26" fmla="*/ 197 w 372"/>
                <a:gd name="T27" fmla="*/ 134 h 301"/>
                <a:gd name="T28" fmla="*/ 181 w 372"/>
                <a:gd name="T29" fmla="*/ 126 h 301"/>
                <a:gd name="T30" fmla="*/ 169 w 372"/>
                <a:gd name="T31" fmla="*/ 91 h 301"/>
                <a:gd name="T32" fmla="*/ 169 w 372"/>
                <a:gd name="T33" fmla="*/ 78 h 301"/>
                <a:gd name="T34" fmla="*/ 160 w 372"/>
                <a:gd name="T35" fmla="*/ 56 h 301"/>
                <a:gd name="T36" fmla="*/ 152 w 372"/>
                <a:gd name="T37" fmla="*/ 48 h 301"/>
                <a:gd name="T38" fmla="*/ 147 w 372"/>
                <a:gd name="T39" fmla="*/ 38 h 301"/>
                <a:gd name="T40" fmla="*/ 137 w 372"/>
                <a:gd name="T41" fmla="*/ 28 h 301"/>
                <a:gd name="T42" fmla="*/ 74 w 372"/>
                <a:gd name="T43" fmla="*/ 0 h 301"/>
                <a:gd name="T44" fmla="*/ 60 w 372"/>
                <a:gd name="T45" fmla="*/ 4 h 301"/>
                <a:gd name="T46" fmla="*/ 58 w 372"/>
                <a:gd name="T47" fmla="*/ 15 h 301"/>
                <a:gd name="T48" fmla="*/ 45 w 372"/>
                <a:gd name="T49" fmla="*/ 17 h 301"/>
                <a:gd name="T50" fmla="*/ 40 w 372"/>
                <a:gd name="T51" fmla="*/ 23 h 301"/>
                <a:gd name="T52" fmla="*/ 40 w 372"/>
                <a:gd name="T53" fmla="*/ 28 h 301"/>
                <a:gd name="T54" fmla="*/ 31 w 372"/>
                <a:gd name="T55" fmla="*/ 34 h 301"/>
                <a:gd name="T56" fmla="*/ 31 w 372"/>
                <a:gd name="T57" fmla="*/ 42 h 301"/>
                <a:gd name="T58" fmla="*/ 15 w 372"/>
                <a:gd name="T59" fmla="*/ 61 h 301"/>
                <a:gd name="T60" fmla="*/ 1 w 372"/>
                <a:gd name="T61" fmla="*/ 100 h 301"/>
                <a:gd name="T62" fmla="*/ 0 w 372"/>
                <a:gd name="T63" fmla="*/ 122 h 301"/>
                <a:gd name="T64" fmla="*/ 4 w 372"/>
                <a:gd name="T65" fmla="*/ 161 h 301"/>
                <a:gd name="T66" fmla="*/ 4 w 372"/>
                <a:gd name="T67" fmla="*/ 197 h 301"/>
                <a:gd name="T68" fmla="*/ 6 w 372"/>
                <a:gd name="T69" fmla="*/ 205 h 301"/>
                <a:gd name="T70" fmla="*/ 19 w 372"/>
                <a:gd name="T71" fmla="*/ 228 h 301"/>
                <a:gd name="T72" fmla="*/ 50 w 372"/>
                <a:gd name="T73" fmla="*/ 266 h 301"/>
                <a:gd name="T74" fmla="*/ 59 w 372"/>
                <a:gd name="T75" fmla="*/ 297 h 301"/>
                <a:gd name="T76" fmla="*/ 64 w 372"/>
                <a:gd name="T77" fmla="*/ 300 h 301"/>
                <a:gd name="T78" fmla="*/ 74 w 372"/>
                <a:gd name="T79" fmla="*/ 300 h 301"/>
                <a:gd name="T80" fmla="*/ 287 w 372"/>
                <a:gd name="T81" fmla="*/ 265 h 301"/>
                <a:gd name="T82" fmla="*/ 326 w 372"/>
                <a:gd name="T83" fmla="*/ 275 h 301"/>
                <a:gd name="T84" fmla="*/ 341 w 372"/>
                <a:gd name="T85" fmla="*/ 284 h 301"/>
                <a:gd name="T86" fmla="*/ 341 w 372"/>
                <a:gd name="T87" fmla="*/ 28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2" h="301">
                  <a:moveTo>
                    <a:pt x="341" y="284"/>
                  </a:moveTo>
                  <a:lnTo>
                    <a:pt x="347" y="284"/>
                  </a:lnTo>
                  <a:lnTo>
                    <a:pt x="358" y="277"/>
                  </a:lnTo>
                  <a:lnTo>
                    <a:pt x="371" y="246"/>
                  </a:lnTo>
                  <a:lnTo>
                    <a:pt x="371" y="234"/>
                  </a:lnTo>
                  <a:lnTo>
                    <a:pt x="347" y="229"/>
                  </a:lnTo>
                  <a:lnTo>
                    <a:pt x="279" y="192"/>
                  </a:lnTo>
                  <a:lnTo>
                    <a:pt x="279" y="182"/>
                  </a:lnTo>
                  <a:lnTo>
                    <a:pt x="289" y="175"/>
                  </a:lnTo>
                  <a:lnTo>
                    <a:pt x="273" y="175"/>
                  </a:lnTo>
                  <a:lnTo>
                    <a:pt x="260" y="172"/>
                  </a:lnTo>
                  <a:lnTo>
                    <a:pt x="232" y="172"/>
                  </a:lnTo>
                  <a:lnTo>
                    <a:pt x="206" y="157"/>
                  </a:lnTo>
                  <a:lnTo>
                    <a:pt x="197" y="134"/>
                  </a:lnTo>
                  <a:lnTo>
                    <a:pt x="181" y="126"/>
                  </a:lnTo>
                  <a:lnTo>
                    <a:pt x="169" y="91"/>
                  </a:lnTo>
                  <a:lnTo>
                    <a:pt x="169" y="78"/>
                  </a:lnTo>
                  <a:lnTo>
                    <a:pt x="160" y="56"/>
                  </a:lnTo>
                  <a:lnTo>
                    <a:pt x="152" y="48"/>
                  </a:lnTo>
                  <a:lnTo>
                    <a:pt x="147" y="38"/>
                  </a:lnTo>
                  <a:lnTo>
                    <a:pt x="137" y="28"/>
                  </a:lnTo>
                  <a:lnTo>
                    <a:pt x="74" y="0"/>
                  </a:lnTo>
                  <a:lnTo>
                    <a:pt x="60" y="4"/>
                  </a:lnTo>
                  <a:lnTo>
                    <a:pt x="58" y="15"/>
                  </a:lnTo>
                  <a:lnTo>
                    <a:pt x="45" y="17"/>
                  </a:lnTo>
                  <a:lnTo>
                    <a:pt x="40" y="23"/>
                  </a:lnTo>
                  <a:lnTo>
                    <a:pt x="40" y="28"/>
                  </a:lnTo>
                  <a:lnTo>
                    <a:pt x="31" y="34"/>
                  </a:lnTo>
                  <a:lnTo>
                    <a:pt x="31" y="42"/>
                  </a:lnTo>
                  <a:lnTo>
                    <a:pt x="15" y="61"/>
                  </a:lnTo>
                  <a:lnTo>
                    <a:pt x="1" y="100"/>
                  </a:lnTo>
                  <a:lnTo>
                    <a:pt x="0" y="122"/>
                  </a:lnTo>
                  <a:lnTo>
                    <a:pt x="4" y="161"/>
                  </a:lnTo>
                  <a:lnTo>
                    <a:pt x="4" y="197"/>
                  </a:lnTo>
                  <a:lnTo>
                    <a:pt x="6" y="205"/>
                  </a:lnTo>
                  <a:lnTo>
                    <a:pt x="19" y="228"/>
                  </a:lnTo>
                  <a:lnTo>
                    <a:pt x="50" y="266"/>
                  </a:lnTo>
                  <a:lnTo>
                    <a:pt x="59" y="297"/>
                  </a:lnTo>
                  <a:lnTo>
                    <a:pt x="64" y="300"/>
                  </a:lnTo>
                  <a:lnTo>
                    <a:pt x="74" y="300"/>
                  </a:lnTo>
                  <a:lnTo>
                    <a:pt x="287" y="265"/>
                  </a:lnTo>
                  <a:lnTo>
                    <a:pt x="326" y="275"/>
                  </a:lnTo>
                  <a:lnTo>
                    <a:pt x="341" y="284"/>
                  </a:lnTo>
                  <a:lnTo>
                    <a:pt x="341" y="284"/>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 name="Freeform 393">
              <a:extLst>
                <a:ext uri="{FF2B5EF4-FFF2-40B4-BE49-F238E27FC236}">
                  <a16:creationId xmlns:a16="http://schemas.microsoft.com/office/drawing/2014/main" id="{7BB8482B-232F-42CB-92AE-7937C7F2409A}"/>
                </a:ext>
              </a:extLst>
            </p:cNvPr>
            <p:cNvSpPr>
              <a:spLocks/>
            </p:cNvSpPr>
            <p:nvPr/>
          </p:nvSpPr>
          <p:spPr bwMode="auto">
            <a:xfrm>
              <a:off x="3991" y="771"/>
              <a:ext cx="81" cy="97"/>
            </a:xfrm>
            <a:custGeom>
              <a:avLst/>
              <a:gdLst>
                <a:gd name="T0" fmla="*/ 0 w 81"/>
                <a:gd name="T1" fmla="*/ 0 h 97"/>
                <a:gd name="T2" fmla="*/ 4 w 81"/>
                <a:gd name="T3" fmla="*/ 7 h 97"/>
                <a:gd name="T4" fmla="*/ 4 w 81"/>
                <a:gd name="T5" fmla="*/ 16 h 97"/>
                <a:gd name="T6" fmla="*/ 27 w 81"/>
                <a:gd name="T7" fmla="*/ 40 h 97"/>
                <a:gd name="T8" fmla="*/ 42 w 81"/>
                <a:gd name="T9" fmla="*/ 40 h 97"/>
                <a:gd name="T10" fmla="*/ 58 w 81"/>
                <a:gd name="T11" fmla="*/ 63 h 97"/>
                <a:gd name="T12" fmla="*/ 65 w 81"/>
                <a:gd name="T13" fmla="*/ 47 h 97"/>
                <a:gd name="T14" fmla="*/ 65 w 81"/>
                <a:gd name="T15" fmla="*/ 58 h 97"/>
                <a:gd name="T16" fmla="*/ 71 w 81"/>
                <a:gd name="T17" fmla="*/ 78 h 97"/>
                <a:gd name="T18" fmla="*/ 72 w 81"/>
                <a:gd name="T19" fmla="*/ 89 h 97"/>
                <a:gd name="T20" fmla="*/ 80 w 81"/>
                <a:gd name="T21" fmla="*/ 96 h 97"/>
                <a:gd name="T22" fmla="*/ 69 w 81"/>
                <a:gd name="T23" fmla="*/ 36 h 97"/>
                <a:gd name="T24" fmla="*/ 64 w 81"/>
                <a:gd name="T25" fmla="*/ 34 h 97"/>
                <a:gd name="T26" fmla="*/ 58 w 81"/>
                <a:gd name="T27" fmla="*/ 49 h 97"/>
                <a:gd name="T28" fmla="*/ 44 w 81"/>
                <a:gd name="T29" fmla="*/ 33 h 97"/>
                <a:gd name="T30" fmla="*/ 10 w 81"/>
                <a:gd name="T31" fmla="*/ 6 h 97"/>
                <a:gd name="T32" fmla="*/ 0 w 81"/>
                <a:gd name="T33" fmla="*/ 0 h 97"/>
                <a:gd name="T34" fmla="*/ 0 w 81"/>
                <a:gd name="T3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97">
                  <a:moveTo>
                    <a:pt x="0" y="0"/>
                  </a:moveTo>
                  <a:lnTo>
                    <a:pt x="4" y="7"/>
                  </a:lnTo>
                  <a:lnTo>
                    <a:pt x="4" y="16"/>
                  </a:lnTo>
                  <a:lnTo>
                    <a:pt x="27" y="40"/>
                  </a:lnTo>
                  <a:lnTo>
                    <a:pt x="42" y="40"/>
                  </a:lnTo>
                  <a:lnTo>
                    <a:pt x="58" y="63"/>
                  </a:lnTo>
                  <a:lnTo>
                    <a:pt x="65" y="47"/>
                  </a:lnTo>
                  <a:lnTo>
                    <a:pt x="65" y="58"/>
                  </a:lnTo>
                  <a:lnTo>
                    <a:pt x="71" y="78"/>
                  </a:lnTo>
                  <a:lnTo>
                    <a:pt x="72" y="89"/>
                  </a:lnTo>
                  <a:lnTo>
                    <a:pt x="80" y="96"/>
                  </a:lnTo>
                  <a:lnTo>
                    <a:pt x="69" y="36"/>
                  </a:lnTo>
                  <a:lnTo>
                    <a:pt x="64" y="34"/>
                  </a:lnTo>
                  <a:lnTo>
                    <a:pt x="58" y="49"/>
                  </a:lnTo>
                  <a:lnTo>
                    <a:pt x="44" y="33"/>
                  </a:lnTo>
                  <a:lnTo>
                    <a:pt x="10" y="6"/>
                  </a:lnTo>
                  <a:lnTo>
                    <a:pt x="0" y="0"/>
                  </a:lnTo>
                  <a:lnTo>
                    <a:pt x="0" y="0"/>
                  </a:lnTo>
                </a:path>
              </a:pathLst>
            </a:custGeom>
            <a:solidFill>
              <a:srgbClr val="B2B2B2"/>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 name="Freeform 394">
              <a:extLst>
                <a:ext uri="{FF2B5EF4-FFF2-40B4-BE49-F238E27FC236}">
                  <a16:creationId xmlns:a16="http://schemas.microsoft.com/office/drawing/2014/main" id="{48787FBB-FA5E-4278-8EFF-55E44E384D16}"/>
                </a:ext>
              </a:extLst>
            </p:cNvPr>
            <p:cNvSpPr>
              <a:spLocks/>
            </p:cNvSpPr>
            <p:nvPr/>
          </p:nvSpPr>
          <p:spPr bwMode="auto">
            <a:xfrm>
              <a:off x="3955" y="745"/>
              <a:ext cx="34" cy="41"/>
            </a:xfrm>
            <a:custGeom>
              <a:avLst/>
              <a:gdLst>
                <a:gd name="T0" fmla="*/ 0 w 34"/>
                <a:gd name="T1" fmla="*/ 40 h 41"/>
                <a:gd name="T2" fmla="*/ 3 w 34"/>
                <a:gd name="T3" fmla="*/ 33 h 41"/>
                <a:gd name="T4" fmla="*/ 16 w 34"/>
                <a:gd name="T5" fmla="*/ 26 h 41"/>
                <a:gd name="T6" fmla="*/ 16 w 34"/>
                <a:gd name="T7" fmla="*/ 19 h 41"/>
                <a:gd name="T8" fmla="*/ 25 w 34"/>
                <a:gd name="T9" fmla="*/ 19 h 41"/>
                <a:gd name="T10" fmla="*/ 33 w 34"/>
                <a:gd name="T11" fmla="*/ 29 h 41"/>
                <a:gd name="T12" fmla="*/ 30 w 34"/>
                <a:gd name="T13" fmla="*/ 18 h 41"/>
                <a:gd name="T14" fmla="*/ 30 w 34"/>
                <a:gd name="T15" fmla="*/ 10 h 41"/>
                <a:gd name="T16" fmla="*/ 33 w 34"/>
                <a:gd name="T17" fmla="*/ 2 h 41"/>
                <a:gd name="T18" fmla="*/ 30 w 34"/>
                <a:gd name="T19" fmla="*/ 0 h 41"/>
                <a:gd name="T20" fmla="*/ 27 w 34"/>
                <a:gd name="T21" fmla="*/ 12 h 41"/>
                <a:gd name="T22" fmla="*/ 14 w 34"/>
                <a:gd name="T23" fmla="*/ 15 h 41"/>
                <a:gd name="T24" fmla="*/ 9 w 34"/>
                <a:gd name="T25" fmla="*/ 21 h 41"/>
                <a:gd name="T26" fmla="*/ 9 w 34"/>
                <a:gd name="T27" fmla="*/ 26 h 41"/>
                <a:gd name="T28" fmla="*/ 0 w 34"/>
                <a:gd name="T29" fmla="*/ 32 h 41"/>
                <a:gd name="T30" fmla="*/ 0 w 34"/>
                <a:gd name="T31" fmla="*/ 40 h 41"/>
                <a:gd name="T32" fmla="*/ 0 w 34"/>
                <a:gd name="T33"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41">
                  <a:moveTo>
                    <a:pt x="0" y="40"/>
                  </a:moveTo>
                  <a:lnTo>
                    <a:pt x="3" y="33"/>
                  </a:lnTo>
                  <a:lnTo>
                    <a:pt x="16" y="26"/>
                  </a:lnTo>
                  <a:lnTo>
                    <a:pt x="16" y="19"/>
                  </a:lnTo>
                  <a:lnTo>
                    <a:pt x="25" y="19"/>
                  </a:lnTo>
                  <a:lnTo>
                    <a:pt x="33" y="29"/>
                  </a:lnTo>
                  <a:lnTo>
                    <a:pt x="30" y="18"/>
                  </a:lnTo>
                  <a:lnTo>
                    <a:pt x="30" y="10"/>
                  </a:lnTo>
                  <a:lnTo>
                    <a:pt x="33" y="2"/>
                  </a:lnTo>
                  <a:lnTo>
                    <a:pt x="30" y="0"/>
                  </a:lnTo>
                  <a:lnTo>
                    <a:pt x="27" y="12"/>
                  </a:lnTo>
                  <a:lnTo>
                    <a:pt x="14" y="15"/>
                  </a:lnTo>
                  <a:lnTo>
                    <a:pt x="9" y="21"/>
                  </a:lnTo>
                  <a:lnTo>
                    <a:pt x="9" y="26"/>
                  </a:lnTo>
                  <a:lnTo>
                    <a:pt x="0" y="32"/>
                  </a:lnTo>
                  <a:lnTo>
                    <a:pt x="0" y="40"/>
                  </a:lnTo>
                  <a:lnTo>
                    <a:pt x="0" y="40"/>
                  </a:lnTo>
                </a:path>
              </a:pathLst>
            </a:custGeom>
            <a:solidFill>
              <a:srgbClr val="B2B2B2"/>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 name="Freeform 395">
              <a:extLst>
                <a:ext uri="{FF2B5EF4-FFF2-40B4-BE49-F238E27FC236}">
                  <a16:creationId xmlns:a16="http://schemas.microsoft.com/office/drawing/2014/main" id="{2582DE0A-659E-48D8-B2B3-FBA7389735E8}"/>
                </a:ext>
              </a:extLst>
            </p:cNvPr>
            <p:cNvSpPr>
              <a:spLocks/>
            </p:cNvSpPr>
            <p:nvPr/>
          </p:nvSpPr>
          <p:spPr bwMode="auto">
            <a:xfrm>
              <a:off x="3929" y="811"/>
              <a:ext cx="354" cy="233"/>
            </a:xfrm>
            <a:custGeom>
              <a:avLst/>
              <a:gdLst>
                <a:gd name="T0" fmla="*/ 34 w 354"/>
                <a:gd name="T1" fmla="*/ 12 h 233"/>
                <a:gd name="T2" fmla="*/ 119 w 354"/>
                <a:gd name="T3" fmla="*/ 44 h 233"/>
                <a:gd name="T4" fmla="*/ 112 w 354"/>
                <a:gd name="T5" fmla="*/ 56 h 233"/>
                <a:gd name="T6" fmla="*/ 145 w 354"/>
                <a:gd name="T7" fmla="*/ 64 h 233"/>
                <a:gd name="T8" fmla="*/ 165 w 354"/>
                <a:gd name="T9" fmla="*/ 94 h 233"/>
                <a:gd name="T10" fmla="*/ 202 w 354"/>
                <a:gd name="T11" fmla="*/ 105 h 233"/>
                <a:gd name="T12" fmla="*/ 216 w 354"/>
                <a:gd name="T13" fmla="*/ 114 h 233"/>
                <a:gd name="T14" fmla="*/ 233 w 354"/>
                <a:gd name="T15" fmla="*/ 129 h 233"/>
                <a:gd name="T16" fmla="*/ 282 w 354"/>
                <a:gd name="T17" fmla="*/ 141 h 233"/>
                <a:gd name="T18" fmla="*/ 284 w 354"/>
                <a:gd name="T19" fmla="*/ 152 h 233"/>
                <a:gd name="T20" fmla="*/ 273 w 354"/>
                <a:gd name="T21" fmla="*/ 179 h 233"/>
                <a:gd name="T22" fmla="*/ 300 w 354"/>
                <a:gd name="T23" fmla="*/ 167 h 233"/>
                <a:gd name="T24" fmla="*/ 305 w 354"/>
                <a:gd name="T25" fmla="*/ 186 h 233"/>
                <a:gd name="T26" fmla="*/ 317 w 354"/>
                <a:gd name="T27" fmla="*/ 149 h 233"/>
                <a:gd name="T28" fmla="*/ 319 w 354"/>
                <a:gd name="T29" fmla="*/ 178 h 233"/>
                <a:gd name="T30" fmla="*/ 340 w 354"/>
                <a:gd name="T31" fmla="*/ 159 h 233"/>
                <a:gd name="T32" fmla="*/ 353 w 354"/>
                <a:gd name="T33" fmla="*/ 207 h 233"/>
                <a:gd name="T34" fmla="*/ 336 w 354"/>
                <a:gd name="T35" fmla="*/ 216 h 233"/>
                <a:gd name="T36" fmla="*/ 303 w 354"/>
                <a:gd name="T37" fmla="*/ 209 h 233"/>
                <a:gd name="T38" fmla="*/ 183 w 354"/>
                <a:gd name="T39" fmla="*/ 186 h 233"/>
                <a:gd name="T40" fmla="*/ 153 w 354"/>
                <a:gd name="T41" fmla="*/ 184 h 233"/>
                <a:gd name="T42" fmla="*/ 105 w 354"/>
                <a:gd name="T43" fmla="*/ 210 h 233"/>
                <a:gd name="T44" fmla="*/ 130 w 354"/>
                <a:gd name="T45" fmla="*/ 149 h 233"/>
                <a:gd name="T46" fmla="*/ 80 w 354"/>
                <a:gd name="T47" fmla="*/ 198 h 233"/>
                <a:gd name="T48" fmla="*/ 68 w 354"/>
                <a:gd name="T49" fmla="*/ 212 h 233"/>
                <a:gd name="T50" fmla="*/ 58 w 354"/>
                <a:gd name="T51" fmla="*/ 167 h 233"/>
                <a:gd name="T52" fmla="*/ 62 w 354"/>
                <a:gd name="T53" fmla="*/ 223 h 233"/>
                <a:gd name="T54" fmla="*/ 65 w 354"/>
                <a:gd name="T55" fmla="*/ 232 h 233"/>
                <a:gd name="T56" fmla="*/ 52 w 354"/>
                <a:gd name="T57" fmla="*/ 228 h 233"/>
                <a:gd name="T58" fmla="*/ 12 w 354"/>
                <a:gd name="T59" fmla="*/ 157 h 233"/>
                <a:gd name="T60" fmla="*/ 13 w 354"/>
                <a:gd name="T61" fmla="*/ 152 h 233"/>
                <a:gd name="T62" fmla="*/ 9 w 354"/>
                <a:gd name="T63" fmla="*/ 125 h 233"/>
                <a:gd name="T64" fmla="*/ 21 w 354"/>
                <a:gd name="T65" fmla="*/ 106 h 233"/>
                <a:gd name="T66" fmla="*/ 21 w 354"/>
                <a:gd name="T67" fmla="*/ 90 h 233"/>
                <a:gd name="T68" fmla="*/ 15 w 354"/>
                <a:gd name="T69" fmla="*/ 71 h 233"/>
                <a:gd name="T70" fmla="*/ 28 w 354"/>
                <a:gd name="T71" fmla="*/ 12 h 233"/>
                <a:gd name="T72" fmla="*/ 45 w 354"/>
                <a:gd name="T7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233">
                  <a:moveTo>
                    <a:pt x="45" y="0"/>
                  </a:moveTo>
                  <a:lnTo>
                    <a:pt x="34" y="12"/>
                  </a:lnTo>
                  <a:lnTo>
                    <a:pt x="34" y="18"/>
                  </a:lnTo>
                  <a:lnTo>
                    <a:pt x="119" y="44"/>
                  </a:lnTo>
                  <a:lnTo>
                    <a:pt x="99" y="50"/>
                  </a:lnTo>
                  <a:lnTo>
                    <a:pt x="112" y="56"/>
                  </a:lnTo>
                  <a:lnTo>
                    <a:pt x="122" y="64"/>
                  </a:lnTo>
                  <a:lnTo>
                    <a:pt x="145" y="64"/>
                  </a:lnTo>
                  <a:lnTo>
                    <a:pt x="116" y="84"/>
                  </a:lnTo>
                  <a:lnTo>
                    <a:pt x="165" y="94"/>
                  </a:lnTo>
                  <a:lnTo>
                    <a:pt x="139" y="112"/>
                  </a:lnTo>
                  <a:lnTo>
                    <a:pt x="202" y="105"/>
                  </a:lnTo>
                  <a:lnTo>
                    <a:pt x="210" y="106"/>
                  </a:lnTo>
                  <a:lnTo>
                    <a:pt x="216" y="114"/>
                  </a:lnTo>
                  <a:lnTo>
                    <a:pt x="213" y="129"/>
                  </a:lnTo>
                  <a:lnTo>
                    <a:pt x="233" y="129"/>
                  </a:lnTo>
                  <a:lnTo>
                    <a:pt x="271" y="146"/>
                  </a:lnTo>
                  <a:lnTo>
                    <a:pt x="282" y="141"/>
                  </a:lnTo>
                  <a:lnTo>
                    <a:pt x="296" y="139"/>
                  </a:lnTo>
                  <a:lnTo>
                    <a:pt x="284" y="152"/>
                  </a:lnTo>
                  <a:lnTo>
                    <a:pt x="284" y="163"/>
                  </a:lnTo>
                  <a:lnTo>
                    <a:pt x="273" y="179"/>
                  </a:lnTo>
                  <a:lnTo>
                    <a:pt x="290" y="167"/>
                  </a:lnTo>
                  <a:lnTo>
                    <a:pt x="300" y="167"/>
                  </a:lnTo>
                  <a:lnTo>
                    <a:pt x="298" y="173"/>
                  </a:lnTo>
                  <a:lnTo>
                    <a:pt x="305" y="186"/>
                  </a:lnTo>
                  <a:lnTo>
                    <a:pt x="305" y="160"/>
                  </a:lnTo>
                  <a:lnTo>
                    <a:pt x="317" y="149"/>
                  </a:lnTo>
                  <a:lnTo>
                    <a:pt x="324" y="152"/>
                  </a:lnTo>
                  <a:lnTo>
                    <a:pt x="319" y="178"/>
                  </a:lnTo>
                  <a:lnTo>
                    <a:pt x="333" y="157"/>
                  </a:lnTo>
                  <a:lnTo>
                    <a:pt x="340" y="159"/>
                  </a:lnTo>
                  <a:lnTo>
                    <a:pt x="329" y="198"/>
                  </a:lnTo>
                  <a:lnTo>
                    <a:pt x="353" y="207"/>
                  </a:lnTo>
                  <a:lnTo>
                    <a:pt x="343" y="216"/>
                  </a:lnTo>
                  <a:lnTo>
                    <a:pt x="336" y="216"/>
                  </a:lnTo>
                  <a:lnTo>
                    <a:pt x="320" y="209"/>
                  </a:lnTo>
                  <a:lnTo>
                    <a:pt x="303" y="209"/>
                  </a:lnTo>
                  <a:lnTo>
                    <a:pt x="284" y="205"/>
                  </a:lnTo>
                  <a:lnTo>
                    <a:pt x="183" y="186"/>
                  </a:lnTo>
                  <a:lnTo>
                    <a:pt x="137" y="195"/>
                  </a:lnTo>
                  <a:lnTo>
                    <a:pt x="153" y="184"/>
                  </a:lnTo>
                  <a:lnTo>
                    <a:pt x="153" y="170"/>
                  </a:lnTo>
                  <a:lnTo>
                    <a:pt x="105" y="210"/>
                  </a:lnTo>
                  <a:lnTo>
                    <a:pt x="142" y="160"/>
                  </a:lnTo>
                  <a:lnTo>
                    <a:pt x="130" y="149"/>
                  </a:lnTo>
                  <a:lnTo>
                    <a:pt x="114" y="177"/>
                  </a:lnTo>
                  <a:lnTo>
                    <a:pt x="80" y="198"/>
                  </a:lnTo>
                  <a:lnTo>
                    <a:pt x="80" y="184"/>
                  </a:lnTo>
                  <a:lnTo>
                    <a:pt x="68" y="212"/>
                  </a:lnTo>
                  <a:lnTo>
                    <a:pt x="73" y="152"/>
                  </a:lnTo>
                  <a:lnTo>
                    <a:pt x="58" y="167"/>
                  </a:lnTo>
                  <a:lnTo>
                    <a:pt x="62" y="186"/>
                  </a:lnTo>
                  <a:lnTo>
                    <a:pt x="62" y="223"/>
                  </a:lnTo>
                  <a:lnTo>
                    <a:pt x="100" y="214"/>
                  </a:lnTo>
                  <a:lnTo>
                    <a:pt x="65" y="232"/>
                  </a:lnTo>
                  <a:lnTo>
                    <a:pt x="56" y="232"/>
                  </a:lnTo>
                  <a:lnTo>
                    <a:pt x="52" y="228"/>
                  </a:lnTo>
                  <a:lnTo>
                    <a:pt x="44" y="200"/>
                  </a:lnTo>
                  <a:lnTo>
                    <a:pt x="12" y="157"/>
                  </a:lnTo>
                  <a:lnTo>
                    <a:pt x="0" y="132"/>
                  </a:lnTo>
                  <a:lnTo>
                    <a:pt x="13" y="152"/>
                  </a:lnTo>
                  <a:lnTo>
                    <a:pt x="20" y="155"/>
                  </a:lnTo>
                  <a:lnTo>
                    <a:pt x="9" y="125"/>
                  </a:lnTo>
                  <a:lnTo>
                    <a:pt x="1" y="114"/>
                  </a:lnTo>
                  <a:lnTo>
                    <a:pt x="21" y="106"/>
                  </a:lnTo>
                  <a:lnTo>
                    <a:pt x="7" y="97"/>
                  </a:lnTo>
                  <a:lnTo>
                    <a:pt x="21" y="90"/>
                  </a:lnTo>
                  <a:lnTo>
                    <a:pt x="1" y="71"/>
                  </a:lnTo>
                  <a:lnTo>
                    <a:pt x="15" y="71"/>
                  </a:lnTo>
                  <a:lnTo>
                    <a:pt x="15" y="43"/>
                  </a:lnTo>
                  <a:lnTo>
                    <a:pt x="28" y="12"/>
                  </a:lnTo>
                  <a:lnTo>
                    <a:pt x="45" y="0"/>
                  </a:lnTo>
                  <a:lnTo>
                    <a:pt x="45" y="0"/>
                  </a:lnTo>
                </a:path>
              </a:pathLst>
            </a:custGeom>
            <a:solidFill>
              <a:srgbClr val="B2B2B2"/>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 name="Freeform 396">
              <a:extLst>
                <a:ext uri="{FF2B5EF4-FFF2-40B4-BE49-F238E27FC236}">
                  <a16:creationId xmlns:a16="http://schemas.microsoft.com/office/drawing/2014/main" id="{2D14FFC9-C18F-4489-8EE0-6F74C67DC27E}"/>
                </a:ext>
              </a:extLst>
            </p:cNvPr>
            <p:cNvSpPr>
              <a:spLocks/>
            </p:cNvSpPr>
            <p:nvPr/>
          </p:nvSpPr>
          <p:spPr bwMode="auto">
            <a:xfrm>
              <a:off x="4084" y="865"/>
              <a:ext cx="77" cy="64"/>
            </a:xfrm>
            <a:custGeom>
              <a:avLst/>
              <a:gdLst>
                <a:gd name="T0" fmla="*/ 10 w 77"/>
                <a:gd name="T1" fmla="*/ 0 h 64"/>
                <a:gd name="T2" fmla="*/ 17 w 77"/>
                <a:gd name="T3" fmla="*/ 24 h 64"/>
                <a:gd name="T4" fmla="*/ 19 w 77"/>
                <a:gd name="T5" fmla="*/ 24 h 64"/>
                <a:gd name="T6" fmla="*/ 19 w 77"/>
                <a:gd name="T7" fmla="*/ 2 h 64"/>
                <a:gd name="T8" fmla="*/ 35 w 77"/>
                <a:gd name="T9" fmla="*/ 19 h 64"/>
                <a:gd name="T10" fmla="*/ 35 w 77"/>
                <a:gd name="T11" fmla="*/ 26 h 64"/>
                <a:gd name="T12" fmla="*/ 52 w 77"/>
                <a:gd name="T13" fmla="*/ 40 h 64"/>
                <a:gd name="T14" fmla="*/ 76 w 77"/>
                <a:gd name="T15" fmla="*/ 52 h 64"/>
                <a:gd name="T16" fmla="*/ 65 w 77"/>
                <a:gd name="T17" fmla="*/ 63 h 64"/>
                <a:gd name="T18" fmla="*/ 34 w 77"/>
                <a:gd name="T19" fmla="*/ 39 h 64"/>
                <a:gd name="T20" fmla="*/ 9 w 77"/>
                <a:gd name="T21" fmla="*/ 24 h 64"/>
                <a:gd name="T22" fmla="*/ 0 w 77"/>
                <a:gd name="T23" fmla="*/ 0 h 64"/>
                <a:gd name="T24" fmla="*/ 10 w 77"/>
                <a:gd name="T25" fmla="*/ 0 h 64"/>
                <a:gd name="T26" fmla="*/ 10 w 77"/>
                <a:gd name="T2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4">
                  <a:moveTo>
                    <a:pt x="10" y="0"/>
                  </a:moveTo>
                  <a:lnTo>
                    <a:pt x="17" y="24"/>
                  </a:lnTo>
                  <a:lnTo>
                    <a:pt x="19" y="24"/>
                  </a:lnTo>
                  <a:lnTo>
                    <a:pt x="19" y="2"/>
                  </a:lnTo>
                  <a:lnTo>
                    <a:pt x="35" y="19"/>
                  </a:lnTo>
                  <a:lnTo>
                    <a:pt x="35" y="26"/>
                  </a:lnTo>
                  <a:lnTo>
                    <a:pt x="52" y="40"/>
                  </a:lnTo>
                  <a:lnTo>
                    <a:pt x="76" y="52"/>
                  </a:lnTo>
                  <a:lnTo>
                    <a:pt x="65" y="63"/>
                  </a:lnTo>
                  <a:lnTo>
                    <a:pt x="34" y="39"/>
                  </a:lnTo>
                  <a:lnTo>
                    <a:pt x="9" y="24"/>
                  </a:lnTo>
                  <a:lnTo>
                    <a:pt x="0" y="0"/>
                  </a:lnTo>
                  <a:lnTo>
                    <a:pt x="10" y="0"/>
                  </a:lnTo>
                  <a:lnTo>
                    <a:pt x="10" y="0"/>
                  </a:lnTo>
                </a:path>
              </a:pathLst>
            </a:custGeom>
            <a:solidFill>
              <a:srgbClr val="B2B2B2"/>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 name="Freeform 397">
              <a:extLst>
                <a:ext uri="{FF2B5EF4-FFF2-40B4-BE49-F238E27FC236}">
                  <a16:creationId xmlns:a16="http://schemas.microsoft.com/office/drawing/2014/main" id="{E547BF68-E1E9-43E3-8B65-37163FAFC667}"/>
                </a:ext>
              </a:extLst>
            </p:cNvPr>
            <p:cNvSpPr>
              <a:spLocks/>
            </p:cNvSpPr>
            <p:nvPr/>
          </p:nvSpPr>
          <p:spPr bwMode="auto">
            <a:xfrm>
              <a:off x="4053" y="784"/>
              <a:ext cx="45" cy="110"/>
            </a:xfrm>
            <a:custGeom>
              <a:avLst/>
              <a:gdLst>
                <a:gd name="T0" fmla="*/ 0 w 45"/>
                <a:gd name="T1" fmla="*/ 0 h 110"/>
                <a:gd name="T2" fmla="*/ 3 w 45"/>
                <a:gd name="T3" fmla="*/ 10 h 110"/>
                <a:gd name="T4" fmla="*/ 3 w 45"/>
                <a:gd name="T5" fmla="*/ 18 h 110"/>
                <a:gd name="T6" fmla="*/ 8 w 45"/>
                <a:gd name="T7" fmla="*/ 30 h 110"/>
                <a:gd name="T8" fmla="*/ 16 w 45"/>
                <a:gd name="T9" fmla="*/ 67 h 110"/>
                <a:gd name="T10" fmla="*/ 18 w 45"/>
                <a:gd name="T11" fmla="*/ 81 h 110"/>
                <a:gd name="T12" fmla="*/ 36 w 45"/>
                <a:gd name="T13" fmla="*/ 102 h 110"/>
                <a:gd name="T14" fmla="*/ 44 w 45"/>
                <a:gd name="T15" fmla="*/ 109 h 110"/>
                <a:gd name="T16" fmla="*/ 28 w 45"/>
                <a:gd name="T17" fmla="*/ 59 h 110"/>
                <a:gd name="T18" fmla="*/ 24 w 45"/>
                <a:gd name="T19" fmla="*/ 40 h 110"/>
                <a:gd name="T20" fmla="*/ 16 w 45"/>
                <a:gd name="T21" fmla="*/ 29 h 110"/>
                <a:gd name="T22" fmla="*/ 16 w 45"/>
                <a:gd name="T23" fmla="*/ 23 h 110"/>
                <a:gd name="T24" fmla="*/ 12 w 45"/>
                <a:gd name="T25" fmla="*/ 11 h 110"/>
                <a:gd name="T26" fmla="*/ 3 w 45"/>
                <a:gd name="T27" fmla="*/ 0 h 110"/>
                <a:gd name="T28" fmla="*/ 0 w 45"/>
                <a:gd name="T29" fmla="*/ 0 h 110"/>
                <a:gd name="T30" fmla="*/ 0 w 45"/>
                <a:gd name="T31"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110">
                  <a:moveTo>
                    <a:pt x="0" y="0"/>
                  </a:moveTo>
                  <a:lnTo>
                    <a:pt x="3" y="10"/>
                  </a:lnTo>
                  <a:lnTo>
                    <a:pt x="3" y="18"/>
                  </a:lnTo>
                  <a:lnTo>
                    <a:pt x="8" y="30"/>
                  </a:lnTo>
                  <a:lnTo>
                    <a:pt x="16" y="67"/>
                  </a:lnTo>
                  <a:lnTo>
                    <a:pt x="18" y="81"/>
                  </a:lnTo>
                  <a:lnTo>
                    <a:pt x="36" y="102"/>
                  </a:lnTo>
                  <a:lnTo>
                    <a:pt x="44" y="109"/>
                  </a:lnTo>
                  <a:lnTo>
                    <a:pt x="28" y="59"/>
                  </a:lnTo>
                  <a:lnTo>
                    <a:pt x="24" y="40"/>
                  </a:lnTo>
                  <a:lnTo>
                    <a:pt x="16" y="29"/>
                  </a:lnTo>
                  <a:lnTo>
                    <a:pt x="16" y="23"/>
                  </a:lnTo>
                  <a:lnTo>
                    <a:pt x="12" y="11"/>
                  </a:lnTo>
                  <a:lnTo>
                    <a:pt x="3" y="0"/>
                  </a:lnTo>
                  <a:lnTo>
                    <a:pt x="0" y="0"/>
                  </a:lnTo>
                  <a:lnTo>
                    <a:pt x="0" y="0"/>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1" name="Freeform 398">
              <a:extLst>
                <a:ext uri="{FF2B5EF4-FFF2-40B4-BE49-F238E27FC236}">
                  <a16:creationId xmlns:a16="http://schemas.microsoft.com/office/drawing/2014/main" id="{1F09BCB2-D1D1-462B-A70B-85A014AF0645}"/>
                </a:ext>
              </a:extLst>
            </p:cNvPr>
            <p:cNvSpPr>
              <a:spLocks/>
            </p:cNvSpPr>
            <p:nvPr/>
          </p:nvSpPr>
          <p:spPr bwMode="auto">
            <a:xfrm>
              <a:off x="4056" y="794"/>
              <a:ext cx="25" cy="82"/>
            </a:xfrm>
            <a:custGeom>
              <a:avLst/>
              <a:gdLst>
                <a:gd name="T0" fmla="*/ 0 w 25"/>
                <a:gd name="T1" fmla="*/ 0 h 82"/>
                <a:gd name="T2" fmla="*/ 0 w 25"/>
                <a:gd name="T3" fmla="*/ 6 h 82"/>
                <a:gd name="T4" fmla="*/ 4 w 25"/>
                <a:gd name="T5" fmla="*/ 20 h 82"/>
                <a:gd name="T6" fmla="*/ 13 w 25"/>
                <a:gd name="T7" fmla="*/ 57 h 82"/>
                <a:gd name="T8" fmla="*/ 15 w 25"/>
                <a:gd name="T9" fmla="*/ 72 h 82"/>
                <a:gd name="T10" fmla="*/ 24 w 25"/>
                <a:gd name="T11" fmla="*/ 81 h 82"/>
                <a:gd name="T12" fmla="*/ 16 w 25"/>
                <a:gd name="T13" fmla="*/ 45 h 82"/>
                <a:gd name="T14" fmla="*/ 11 w 25"/>
                <a:gd name="T15" fmla="*/ 26 h 82"/>
                <a:gd name="T16" fmla="*/ 13 w 25"/>
                <a:gd name="T17" fmla="*/ 20 h 82"/>
                <a:gd name="T18" fmla="*/ 12 w 25"/>
                <a:gd name="T19" fmla="*/ 20 h 82"/>
                <a:gd name="T20" fmla="*/ 6 w 25"/>
                <a:gd name="T21" fmla="*/ 8 h 82"/>
                <a:gd name="T22" fmla="*/ 2 w 25"/>
                <a:gd name="T23" fmla="*/ 1 h 82"/>
                <a:gd name="T24" fmla="*/ 0 w 25"/>
                <a:gd name="T25" fmla="*/ 0 h 82"/>
                <a:gd name="T26" fmla="*/ 0 w 25"/>
                <a:gd name="T2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82">
                  <a:moveTo>
                    <a:pt x="0" y="0"/>
                  </a:moveTo>
                  <a:lnTo>
                    <a:pt x="0" y="6"/>
                  </a:lnTo>
                  <a:lnTo>
                    <a:pt x="4" y="20"/>
                  </a:lnTo>
                  <a:lnTo>
                    <a:pt x="13" y="57"/>
                  </a:lnTo>
                  <a:lnTo>
                    <a:pt x="15" y="72"/>
                  </a:lnTo>
                  <a:lnTo>
                    <a:pt x="24" y="81"/>
                  </a:lnTo>
                  <a:lnTo>
                    <a:pt x="16" y="45"/>
                  </a:lnTo>
                  <a:lnTo>
                    <a:pt x="11" y="26"/>
                  </a:lnTo>
                  <a:lnTo>
                    <a:pt x="13" y="20"/>
                  </a:lnTo>
                  <a:lnTo>
                    <a:pt x="12" y="20"/>
                  </a:lnTo>
                  <a:lnTo>
                    <a:pt x="6" y="8"/>
                  </a:lnTo>
                  <a:lnTo>
                    <a:pt x="2" y="1"/>
                  </a:lnTo>
                  <a:lnTo>
                    <a:pt x="0" y="0"/>
                  </a:lnTo>
                  <a:lnTo>
                    <a:pt x="0" y="0"/>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2" name="Freeform 399">
              <a:extLst>
                <a:ext uri="{FF2B5EF4-FFF2-40B4-BE49-F238E27FC236}">
                  <a16:creationId xmlns:a16="http://schemas.microsoft.com/office/drawing/2014/main" id="{BCC1556E-B195-4245-A860-A6CCBCC87137}"/>
                </a:ext>
              </a:extLst>
            </p:cNvPr>
            <p:cNvSpPr>
              <a:spLocks/>
            </p:cNvSpPr>
            <p:nvPr/>
          </p:nvSpPr>
          <p:spPr bwMode="auto">
            <a:xfrm>
              <a:off x="4000" y="628"/>
              <a:ext cx="102" cy="33"/>
            </a:xfrm>
            <a:custGeom>
              <a:avLst/>
              <a:gdLst>
                <a:gd name="T0" fmla="*/ 101 w 102"/>
                <a:gd name="T1" fmla="*/ 25 h 33"/>
                <a:gd name="T2" fmla="*/ 91 w 102"/>
                <a:gd name="T3" fmla="*/ 15 h 33"/>
                <a:gd name="T4" fmla="*/ 65 w 102"/>
                <a:gd name="T5" fmla="*/ 3 h 33"/>
                <a:gd name="T6" fmla="*/ 41 w 102"/>
                <a:gd name="T7" fmla="*/ 0 h 33"/>
                <a:gd name="T8" fmla="*/ 17 w 102"/>
                <a:gd name="T9" fmla="*/ 0 h 33"/>
                <a:gd name="T10" fmla="*/ 0 w 102"/>
                <a:gd name="T11" fmla="*/ 11 h 33"/>
                <a:gd name="T12" fmla="*/ 41 w 102"/>
                <a:gd name="T13" fmla="*/ 28 h 33"/>
                <a:gd name="T14" fmla="*/ 55 w 102"/>
                <a:gd name="T15" fmla="*/ 21 h 33"/>
                <a:gd name="T16" fmla="*/ 82 w 102"/>
                <a:gd name="T17" fmla="*/ 32 h 33"/>
                <a:gd name="T18" fmla="*/ 99 w 102"/>
                <a:gd name="T19" fmla="*/ 29 h 33"/>
                <a:gd name="T20" fmla="*/ 101 w 102"/>
                <a:gd name="T21" fmla="*/ 25 h 33"/>
                <a:gd name="T22" fmla="*/ 101 w 102"/>
                <a:gd name="T23"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33">
                  <a:moveTo>
                    <a:pt x="101" y="25"/>
                  </a:moveTo>
                  <a:lnTo>
                    <a:pt x="91" y="15"/>
                  </a:lnTo>
                  <a:lnTo>
                    <a:pt x="65" y="3"/>
                  </a:lnTo>
                  <a:lnTo>
                    <a:pt x="41" y="0"/>
                  </a:lnTo>
                  <a:lnTo>
                    <a:pt x="17" y="0"/>
                  </a:lnTo>
                  <a:lnTo>
                    <a:pt x="0" y="11"/>
                  </a:lnTo>
                  <a:lnTo>
                    <a:pt x="41" y="28"/>
                  </a:lnTo>
                  <a:lnTo>
                    <a:pt x="55" y="21"/>
                  </a:lnTo>
                  <a:lnTo>
                    <a:pt x="82" y="32"/>
                  </a:lnTo>
                  <a:lnTo>
                    <a:pt x="99" y="29"/>
                  </a:lnTo>
                  <a:lnTo>
                    <a:pt x="101" y="25"/>
                  </a:lnTo>
                  <a:lnTo>
                    <a:pt x="101" y="25"/>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3" name="Freeform 400">
              <a:extLst>
                <a:ext uri="{FF2B5EF4-FFF2-40B4-BE49-F238E27FC236}">
                  <a16:creationId xmlns:a16="http://schemas.microsoft.com/office/drawing/2014/main" id="{B286CD4E-658D-4459-BEDC-D197B8947D82}"/>
                </a:ext>
              </a:extLst>
            </p:cNvPr>
            <p:cNvSpPr>
              <a:spLocks/>
            </p:cNvSpPr>
            <p:nvPr/>
          </p:nvSpPr>
          <p:spPr bwMode="auto">
            <a:xfrm>
              <a:off x="4088" y="742"/>
              <a:ext cx="7" cy="4"/>
            </a:xfrm>
            <a:custGeom>
              <a:avLst/>
              <a:gdLst>
                <a:gd name="T0" fmla="*/ 6 w 7"/>
                <a:gd name="T1" fmla="*/ 0 h 4"/>
                <a:gd name="T2" fmla="*/ 6 w 7"/>
                <a:gd name="T3" fmla="*/ 3 h 4"/>
                <a:gd name="T4" fmla="*/ 0 w 7"/>
                <a:gd name="T5" fmla="*/ 3 h 4"/>
                <a:gd name="T6" fmla="*/ 6 w 7"/>
                <a:gd name="T7" fmla="*/ 0 h 4"/>
                <a:gd name="T8" fmla="*/ 6 w 7"/>
                <a:gd name="T9" fmla="*/ 0 h 4"/>
              </a:gdLst>
              <a:ahLst/>
              <a:cxnLst>
                <a:cxn ang="0">
                  <a:pos x="T0" y="T1"/>
                </a:cxn>
                <a:cxn ang="0">
                  <a:pos x="T2" y="T3"/>
                </a:cxn>
                <a:cxn ang="0">
                  <a:pos x="T4" y="T5"/>
                </a:cxn>
                <a:cxn ang="0">
                  <a:pos x="T6" y="T7"/>
                </a:cxn>
                <a:cxn ang="0">
                  <a:pos x="T8" y="T9"/>
                </a:cxn>
              </a:cxnLst>
              <a:rect l="0" t="0" r="r" b="b"/>
              <a:pathLst>
                <a:path w="7" h="4">
                  <a:moveTo>
                    <a:pt x="6" y="0"/>
                  </a:moveTo>
                  <a:lnTo>
                    <a:pt x="6" y="3"/>
                  </a:lnTo>
                  <a:lnTo>
                    <a:pt x="0" y="3"/>
                  </a:lnTo>
                  <a:lnTo>
                    <a:pt x="6" y="0"/>
                  </a:lnTo>
                  <a:lnTo>
                    <a:pt x="6"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 name="Freeform 401">
              <a:extLst>
                <a:ext uri="{FF2B5EF4-FFF2-40B4-BE49-F238E27FC236}">
                  <a16:creationId xmlns:a16="http://schemas.microsoft.com/office/drawing/2014/main" id="{36A9789F-0E74-4489-B975-7D9CF84D3F1A}"/>
                </a:ext>
              </a:extLst>
            </p:cNvPr>
            <p:cNvSpPr>
              <a:spLocks/>
            </p:cNvSpPr>
            <p:nvPr/>
          </p:nvSpPr>
          <p:spPr bwMode="auto">
            <a:xfrm>
              <a:off x="4003" y="678"/>
              <a:ext cx="107" cy="104"/>
            </a:xfrm>
            <a:custGeom>
              <a:avLst/>
              <a:gdLst>
                <a:gd name="T0" fmla="*/ 100 w 107"/>
                <a:gd name="T1" fmla="*/ 20 h 104"/>
                <a:gd name="T2" fmla="*/ 94 w 107"/>
                <a:gd name="T3" fmla="*/ 0 h 104"/>
                <a:gd name="T4" fmla="*/ 13 w 107"/>
                <a:gd name="T5" fmla="*/ 21 h 104"/>
                <a:gd name="T6" fmla="*/ 0 w 107"/>
                <a:gd name="T7" fmla="*/ 70 h 104"/>
                <a:gd name="T8" fmla="*/ 15 w 107"/>
                <a:gd name="T9" fmla="*/ 78 h 104"/>
                <a:gd name="T10" fmla="*/ 31 w 107"/>
                <a:gd name="T11" fmla="*/ 92 h 104"/>
                <a:gd name="T12" fmla="*/ 49 w 107"/>
                <a:gd name="T13" fmla="*/ 103 h 104"/>
                <a:gd name="T14" fmla="*/ 55 w 107"/>
                <a:gd name="T15" fmla="*/ 93 h 104"/>
                <a:gd name="T16" fmla="*/ 84 w 107"/>
                <a:gd name="T17" fmla="*/ 93 h 104"/>
                <a:gd name="T18" fmla="*/ 89 w 107"/>
                <a:gd name="T19" fmla="*/ 88 h 104"/>
                <a:gd name="T20" fmla="*/ 89 w 107"/>
                <a:gd name="T21" fmla="*/ 81 h 104"/>
                <a:gd name="T22" fmla="*/ 88 w 107"/>
                <a:gd name="T23" fmla="*/ 77 h 104"/>
                <a:gd name="T24" fmla="*/ 91 w 107"/>
                <a:gd name="T25" fmla="*/ 70 h 104"/>
                <a:gd name="T26" fmla="*/ 91 w 107"/>
                <a:gd name="T27" fmla="*/ 67 h 104"/>
                <a:gd name="T28" fmla="*/ 85 w 107"/>
                <a:gd name="T29" fmla="*/ 67 h 104"/>
                <a:gd name="T30" fmla="*/ 93 w 107"/>
                <a:gd name="T31" fmla="*/ 61 h 104"/>
                <a:gd name="T32" fmla="*/ 95 w 107"/>
                <a:gd name="T33" fmla="*/ 52 h 104"/>
                <a:gd name="T34" fmla="*/ 100 w 107"/>
                <a:gd name="T35" fmla="*/ 49 h 104"/>
                <a:gd name="T36" fmla="*/ 105 w 107"/>
                <a:gd name="T37" fmla="*/ 48 h 104"/>
                <a:gd name="T38" fmla="*/ 106 w 107"/>
                <a:gd name="T39" fmla="*/ 46 h 104"/>
                <a:gd name="T40" fmla="*/ 105 w 107"/>
                <a:gd name="T41" fmla="*/ 44 h 104"/>
                <a:gd name="T42" fmla="*/ 95 w 107"/>
                <a:gd name="T43" fmla="*/ 27 h 104"/>
                <a:gd name="T44" fmla="*/ 95 w 107"/>
                <a:gd name="T45" fmla="*/ 25 h 104"/>
                <a:gd name="T46" fmla="*/ 99 w 107"/>
                <a:gd name="T47" fmla="*/ 22 h 104"/>
                <a:gd name="T48" fmla="*/ 100 w 107"/>
                <a:gd name="T49" fmla="*/ 20 h 104"/>
                <a:gd name="T50" fmla="*/ 100 w 107"/>
                <a:gd name="T51"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7" h="104">
                  <a:moveTo>
                    <a:pt x="100" y="20"/>
                  </a:moveTo>
                  <a:lnTo>
                    <a:pt x="94" y="0"/>
                  </a:lnTo>
                  <a:lnTo>
                    <a:pt x="13" y="21"/>
                  </a:lnTo>
                  <a:lnTo>
                    <a:pt x="0" y="70"/>
                  </a:lnTo>
                  <a:lnTo>
                    <a:pt x="15" y="78"/>
                  </a:lnTo>
                  <a:lnTo>
                    <a:pt x="31" y="92"/>
                  </a:lnTo>
                  <a:lnTo>
                    <a:pt x="49" y="103"/>
                  </a:lnTo>
                  <a:lnTo>
                    <a:pt x="55" y="93"/>
                  </a:lnTo>
                  <a:lnTo>
                    <a:pt x="84" y="93"/>
                  </a:lnTo>
                  <a:lnTo>
                    <a:pt x="89" y="88"/>
                  </a:lnTo>
                  <a:lnTo>
                    <a:pt x="89" y="81"/>
                  </a:lnTo>
                  <a:lnTo>
                    <a:pt x="88" y="77"/>
                  </a:lnTo>
                  <a:lnTo>
                    <a:pt x="91" y="70"/>
                  </a:lnTo>
                  <a:lnTo>
                    <a:pt x="91" y="67"/>
                  </a:lnTo>
                  <a:lnTo>
                    <a:pt x="85" y="67"/>
                  </a:lnTo>
                  <a:lnTo>
                    <a:pt x="93" y="61"/>
                  </a:lnTo>
                  <a:lnTo>
                    <a:pt x="95" y="52"/>
                  </a:lnTo>
                  <a:lnTo>
                    <a:pt x="100" y="49"/>
                  </a:lnTo>
                  <a:lnTo>
                    <a:pt x="105" y="48"/>
                  </a:lnTo>
                  <a:lnTo>
                    <a:pt x="106" y="46"/>
                  </a:lnTo>
                  <a:lnTo>
                    <a:pt x="105" y="44"/>
                  </a:lnTo>
                  <a:lnTo>
                    <a:pt x="95" y="27"/>
                  </a:lnTo>
                  <a:lnTo>
                    <a:pt x="95" y="25"/>
                  </a:lnTo>
                  <a:lnTo>
                    <a:pt x="99" y="22"/>
                  </a:lnTo>
                  <a:lnTo>
                    <a:pt x="100" y="20"/>
                  </a:lnTo>
                  <a:lnTo>
                    <a:pt x="100" y="20"/>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 name="Freeform 402">
              <a:extLst>
                <a:ext uri="{FF2B5EF4-FFF2-40B4-BE49-F238E27FC236}">
                  <a16:creationId xmlns:a16="http://schemas.microsoft.com/office/drawing/2014/main" id="{2FAA6D88-3871-4C33-ACE6-A937E17A427F}"/>
                </a:ext>
              </a:extLst>
            </p:cNvPr>
            <p:cNvSpPr>
              <a:spLocks/>
            </p:cNvSpPr>
            <p:nvPr/>
          </p:nvSpPr>
          <p:spPr bwMode="auto">
            <a:xfrm>
              <a:off x="4256" y="806"/>
              <a:ext cx="16" cy="11"/>
            </a:xfrm>
            <a:custGeom>
              <a:avLst/>
              <a:gdLst>
                <a:gd name="T0" fmla="*/ 0 w 16"/>
                <a:gd name="T1" fmla="*/ 10 h 11"/>
                <a:gd name="T2" fmla="*/ 0 w 16"/>
                <a:gd name="T3" fmla="*/ 0 h 11"/>
                <a:gd name="T4" fmla="*/ 15 w 16"/>
                <a:gd name="T5" fmla="*/ 0 h 11"/>
                <a:gd name="T6" fmla="*/ 15 w 16"/>
                <a:gd name="T7" fmla="*/ 10 h 11"/>
                <a:gd name="T8" fmla="*/ 0 w 16"/>
                <a:gd name="T9" fmla="*/ 10 h 11"/>
                <a:gd name="T10" fmla="*/ 0 w 16"/>
                <a:gd name="T11" fmla="*/ 10 h 11"/>
              </a:gdLst>
              <a:ahLst/>
              <a:cxnLst>
                <a:cxn ang="0">
                  <a:pos x="T0" y="T1"/>
                </a:cxn>
                <a:cxn ang="0">
                  <a:pos x="T2" y="T3"/>
                </a:cxn>
                <a:cxn ang="0">
                  <a:pos x="T4" y="T5"/>
                </a:cxn>
                <a:cxn ang="0">
                  <a:pos x="T6" y="T7"/>
                </a:cxn>
                <a:cxn ang="0">
                  <a:pos x="T8" y="T9"/>
                </a:cxn>
                <a:cxn ang="0">
                  <a:pos x="T10" y="T11"/>
                </a:cxn>
              </a:cxnLst>
              <a:rect l="0" t="0" r="r" b="b"/>
              <a:pathLst>
                <a:path w="16" h="11">
                  <a:moveTo>
                    <a:pt x="0" y="10"/>
                  </a:moveTo>
                  <a:lnTo>
                    <a:pt x="0" y="0"/>
                  </a:lnTo>
                  <a:lnTo>
                    <a:pt x="15" y="0"/>
                  </a:lnTo>
                  <a:lnTo>
                    <a:pt x="15" y="10"/>
                  </a:lnTo>
                  <a:lnTo>
                    <a:pt x="0" y="10"/>
                  </a:lnTo>
                  <a:lnTo>
                    <a:pt x="0" y="10"/>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 name="Freeform 403">
              <a:extLst>
                <a:ext uri="{FF2B5EF4-FFF2-40B4-BE49-F238E27FC236}">
                  <a16:creationId xmlns:a16="http://schemas.microsoft.com/office/drawing/2014/main" id="{71C1736B-83ED-49DA-B4DB-F958E7CB022A}"/>
                </a:ext>
              </a:extLst>
            </p:cNvPr>
            <p:cNvSpPr>
              <a:spLocks/>
            </p:cNvSpPr>
            <p:nvPr/>
          </p:nvSpPr>
          <p:spPr bwMode="auto">
            <a:xfrm>
              <a:off x="4271" y="812"/>
              <a:ext cx="16" cy="5"/>
            </a:xfrm>
            <a:custGeom>
              <a:avLst/>
              <a:gdLst>
                <a:gd name="T0" fmla="*/ 0 w 16"/>
                <a:gd name="T1" fmla="*/ 4 h 5"/>
                <a:gd name="T2" fmla="*/ 0 w 16"/>
                <a:gd name="T3" fmla="*/ 0 h 5"/>
                <a:gd name="T4" fmla="*/ 15 w 16"/>
                <a:gd name="T5" fmla="*/ 0 h 5"/>
                <a:gd name="T6" fmla="*/ 15 w 16"/>
                <a:gd name="T7" fmla="*/ 4 h 5"/>
                <a:gd name="T8" fmla="*/ 0 w 16"/>
                <a:gd name="T9" fmla="*/ 4 h 5"/>
                <a:gd name="T10" fmla="*/ 0 w 16"/>
                <a:gd name="T11" fmla="*/ 4 h 5"/>
              </a:gdLst>
              <a:ahLst/>
              <a:cxnLst>
                <a:cxn ang="0">
                  <a:pos x="T0" y="T1"/>
                </a:cxn>
                <a:cxn ang="0">
                  <a:pos x="T2" y="T3"/>
                </a:cxn>
                <a:cxn ang="0">
                  <a:pos x="T4" y="T5"/>
                </a:cxn>
                <a:cxn ang="0">
                  <a:pos x="T6" y="T7"/>
                </a:cxn>
                <a:cxn ang="0">
                  <a:pos x="T8" y="T9"/>
                </a:cxn>
                <a:cxn ang="0">
                  <a:pos x="T10" y="T11"/>
                </a:cxn>
              </a:cxnLst>
              <a:rect l="0" t="0" r="r" b="b"/>
              <a:pathLst>
                <a:path w="16" h="5">
                  <a:moveTo>
                    <a:pt x="0" y="4"/>
                  </a:moveTo>
                  <a:lnTo>
                    <a:pt x="0" y="0"/>
                  </a:lnTo>
                  <a:lnTo>
                    <a:pt x="15" y="0"/>
                  </a:lnTo>
                  <a:lnTo>
                    <a:pt x="15" y="4"/>
                  </a:lnTo>
                  <a:lnTo>
                    <a:pt x="0" y="4"/>
                  </a:lnTo>
                  <a:lnTo>
                    <a:pt x="0" y="4"/>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 name="Freeform 404">
              <a:extLst>
                <a:ext uri="{FF2B5EF4-FFF2-40B4-BE49-F238E27FC236}">
                  <a16:creationId xmlns:a16="http://schemas.microsoft.com/office/drawing/2014/main" id="{65BA71A4-E5E2-4947-9D4F-3316CDAE5B01}"/>
                </a:ext>
              </a:extLst>
            </p:cNvPr>
            <p:cNvSpPr>
              <a:spLocks/>
            </p:cNvSpPr>
            <p:nvPr/>
          </p:nvSpPr>
          <p:spPr bwMode="auto">
            <a:xfrm>
              <a:off x="4286" y="799"/>
              <a:ext cx="17" cy="18"/>
            </a:xfrm>
            <a:custGeom>
              <a:avLst/>
              <a:gdLst>
                <a:gd name="T0" fmla="*/ 0 w 17"/>
                <a:gd name="T1" fmla="*/ 17 h 18"/>
                <a:gd name="T2" fmla="*/ 0 w 17"/>
                <a:gd name="T3" fmla="*/ 0 h 18"/>
                <a:gd name="T4" fmla="*/ 16 w 17"/>
                <a:gd name="T5" fmla="*/ 0 h 18"/>
                <a:gd name="T6" fmla="*/ 16 w 17"/>
                <a:gd name="T7" fmla="*/ 17 h 18"/>
                <a:gd name="T8" fmla="*/ 0 w 17"/>
                <a:gd name="T9" fmla="*/ 17 h 18"/>
                <a:gd name="T10" fmla="*/ 0 w 17"/>
                <a:gd name="T11" fmla="*/ 17 h 18"/>
              </a:gdLst>
              <a:ahLst/>
              <a:cxnLst>
                <a:cxn ang="0">
                  <a:pos x="T0" y="T1"/>
                </a:cxn>
                <a:cxn ang="0">
                  <a:pos x="T2" y="T3"/>
                </a:cxn>
                <a:cxn ang="0">
                  <a:pos x="T4" y="T5"/>
                </a:cxn>
                <a:cxn ang="0">
                  <a:pos x="T6" y="T7"/>
                </a:cxn>
                <a:cxn ang="0">
                  <a:pos x="T8" y="T9"/>
                </a:cxn>
                <a:cxn ang="0">
                  <a:pos x="T10" y="T11"/>
                </a:cxn>
              </a:cxnLst>
              <a:rect l="0" t="0" r="r" b="b"/>
              <a:pathLst>
                <a:path w="17" h="18">
                  <a:moveTo>
                    <a:pt x="0" y="17"/>
                  </a:moveTo>
                  <a:lnTo>
                    <a:pt x="0" y="0"/>
                  </a:lnTo>
                  <a:lnTo>
                    <a:pt x="16" y="0"/>
                  </a:lnTo>
                  <a:lnTo>
                    <a:pt x="16" y="17"/>
                  </a:lnTo>
                  <a:lnTo>
                    <a:pt x="0" y="17"/>
                  </a:lnTo>
                  <a:lnTo>
                    <a:pt x="0" y="17"/>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8" name="Freeform 405">
              <a:extLst>
                <a:ext uri="{FF2B5EF4-FFF2-40B4-BE49-F238E27FC236}">
                  <a16:creationId xmlns:a16="http://schemas.microsoft.com/office/drawing/2014/main" id="{233F01DC-090E-4E8D-A223-7A769293AFF7}"/>
                </a:ext>
              </a:extLst>
            </p:cNvPr>
            <p:cNvSpPr>
              <a:spLocks/>
            </p:cNvSpPr>
            <p:nvPr/>
          </p:nvSpPr>
          <p:spPr bwMode="auto">
            <a:xfrm>
              <a:off x="4302" y="794"/>
              <a:ext cx="16" cy="23"/>
            </a:xfrm>
            <a:custGeom>
              <a:avLst/>
              <a:gdLst>
                <a:gd name="T0" fmla="*/ 0 w 16"/>
                <a:gd name="T1" fmla="*/ 22 h 23"/>
                <a:gd name="T2" fmla="*/ 0 w 16"/>
                <a:gd name="T3" fmla="*/ 0 h 23"/>
                <a:gd name="T4" fmla="*/ 15 w 16"/>
                <a:gd name="T5" fmla="*/ 0 h 23"/>
                <a:gd name="T6" fmla="*/ 15 w 16"/>
                <a:gd name="T7" fmla="*/ 22 h 23"/>
                <a:gd name="T8" fmla="*/ 0 w 16"/>
                <a:gd name="T9" fmla="*/ 22 h 23"/>
                <a:gd name="T10" fmla="*/ 0 w 16"/>
                <a:gd name="T11" fmla="*/ 22 h 23"/>
              </a:gdLst>
              <a:ahLst/>
              <a:cxnLst>
                <a:cxn ang="0">
                  <a:pos x="T0" y="T1"/>
                </a:cxn>
                <a:cxn ang="0">
                  <a:pos x="T2" y="T3"/>
                </a:cxn>
                <a:cxn ang="0">
                  <a:pos x="T4" y="T5"/>
                </a:cxn>
                <a:cxn ang="0">
                  <a:pos x="T6" y="T7"/>
                </a:cxn>
                <a:cxn ang="0">
                  <a:pos x="T8" y="T9"/>
                </a:cxn>
                <a:cxn ang="0">
                  <a:pos x="T10" y="T11"/>
                </a:cxn>
              </a:cxnLst>
              <a:rect l="0" t="0" r="r" b="b"/>
              <a:pathLst>
                <a:path w="16" h="23">
                  <a:moveTo>
                    <a:pt x="0" y="22"/>
                  </a:moveTo>
                  <a:lnTo>
                    <a:pt x="0" y="0"/>
                  </a:lnTo>
                  <a:lnTo>
                    <a:pt x="15" y="0"/>
                  </a:lnTo>
                  <a:lnTo>
                    <a:pt x="15" y="22"/>
                  </a:lnTo>
                  <a:lnTo>
                    <a:pt x="0" y="22"/>
                  </a:lnTo>
                  <a:lnTo>
                    <a:pt x="0" y="22"/>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 name="Freeform 406">
              <a:extLst>
                <a:ext uri="{FF2B5EF4-FFF2-40B4-BE49-F238E27FC236}">
                  <a16:creationId xmlns:a16="http://schemas.microsoft.com/office/drawing/2014/main" id="{CEDA11EF-B4FE-4145-A1B2-E03D6EEAFBE3}"/>
                </a:ext>
              </a:extLst>
            </p:cNvPr>
            <p:cNvSpPr>
              <a:spLocks/>
            </p:cNvSpPr>
            <p:nvPr/>
          </p:nvSpPr>
          <p:spPr bwMode="auto">
            <a:xfrm>
              <a:off x="4317" y="809"/>
              <a:ext cx="17" cy="8"/>
            </a:xfrm>
            <a:custGeom>
              <a:avLst/>
              <a:gdLst>
                <a:gd name="T0" fmla="*/ 0 w 17"/>
                <a:gd name="T1" fmla="*/ 7 h 8"/>
                <a:gd name="T2" fmla="*/ 0 w 17"/>
                <a:gd name="T3" fmla="*/ 0 h 8"/>
                <a:gd name="T4" fmla="*/ 16 w 17"/>
                <a:gd name="T5" fmla="*/ 0 h 8"/>
                <a:gd name="T6" fmla="*/ 16 w 17"/>
                <a:gd name="T7" fmla="*/ 7 h 8"/>
                <a:gd name="T8" fmla="*/ 0 w 17"/>
                <a:gd name="T9" fmla="*/ 7 h 8"/>
                <a:gd name="T10" fmla="*/ 0 w 17"/>
                <a:gd name="T11" fmla="*/ 7 h 8"/>
              </a:gdLst>
              <a:ahLst/>
              <a:cxnLst>
                <a:cxn ang="0">
                  <a:pos x="T0" y="T1"/>
                </a:cxn>
                <a:cxn ang="0">
                  <a:pos x="T2" y="T3"/>
                </a:cxn>
                <a:cxn ang="0">
                  <a:pos x="T4" y="T5"/>
                </a:cxn>
                <a:cxn ang="0">
                  <a:pos x="T6" y="T7"/>
                </a:cxn>
                <a:cxn ang="0">
                  <a:pos x="T8" y="T9"/>
                </a:cxn>
                <a:cxn ang="0">
                  <a:pos x="T10" y="T11"/>
                </a:cxn>
              </a:cxnLst>
              <a:rect l="0" t="0" r="r" b="b"/>
              <a:pathLst>
                <a:path w="17" h="8">
                  <a:moveTo>
                    <a:pt x="0" y="7"/>
                  </a:moveTo>
                  <a:lnTo>
                    <a:pt x="0" y="0"/>
                  </a:lnTo>
                  <a:lnTo>
                    <a:pt x="16" y="0"/>
                  </a:lnTo>
                  <a:lnTo>
                    <a:pt x="16" y="7"/>
                  </a:lnTo>
                  <a:lnTo>
                    <a:pt x="0" y="7"/>
                  </a:lnTo>
                  <a:lnTo>
                    <a:pt x="0" y="7"/>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 name="Freeform 407">
              <a:extLst>
                <a:ext uri="{FF2B5EF4-FFF2-40B4-BE49-F238E27FC236}">
                  <a16:creationId xmlns:a16="http://schemas.microsoft.com/office/drawing/2014/main" id="{A53885E3-48B4-45A2-A7EB-D217B2F5DDAC}"/>
                </a:ext>
              </a:extLst>
            </p:cNvPr>
            <p:cNvSpPr>
              <a:spLocks/>
            </p:cNvSpPr>
            <p:nvPr/>
          </p:nvSpPr>
          <p:spPr bwMode="auto">
            <a:xfrm>
              <a:off x="4333" y="767"/>
              <a:ext cx="16" cy="50"/>
            </a:xfrm>
            <a:custGeom>
              <a:avLst/>
              <a:gdLst>
                <a:gd name="T0" fmla="*/ 0 w 16"/>
                <a:gd name="T1" fmla="*/ 49 h 50"/>
                <a:gd name="T2" fmla="*/ 0 w 16"/>
                <a:gd name="T3" fmla="*/ 0 h 50"/>
                <a:gd name="T4" fmla="*/ 15 w 16"/>
                <a:gd name="T5" fmla="*/ 0 h 50"/>
                <a:gd name="T6" fmla="*/ 15 w 16"/>
                <a:gd name="T7" fmla="*/ 49 h 50"/>
                <a:gd name="T8" fmla="*/ 0 w 16"/>
                <a:gd name="T9" fmla="*/ 49 h 50"/>
                <a:gd name="T10" fmla="*/ 0 w 16"/>
                <a:gd name="T11" fmla="*/ 49 h 50"/>
              </a:gdLst>
              <a:ahLst/>
              <a:cxnLst>
                <a:cxn ang="0">
                  <a:pos x="T0" y="T1"/>
                </a:cxn>
                <a:cxn ang="0">
                  <a:pos x="T2" y="T3"/>
                </a:cxn>
                <a:cxn ang="0">
                  <a:pos x="T4" y="T5"/>
                </a:cxn>
                <a:cxn ang="0">
                  <a:pos x="T6" y="T7"/>
                </a:cxn>
                <a:cxn ang="0">
                  <a:pos x="T8" y="T9"/>
                </a:cxn>
                <a:cxn ang="0">
                  <a:pos x="T10" y="T11"/>
                </a:cxn>
              </a:cxnLst>
              <a:rect l="0" t="0" r="r" b="b"/>
              <a:pathLst>
                <a:path w="16" h="50">
                  <a:moveTo>
                    <a:pt x="0" y="49"/>
                  </a:moveTo>
                  <a:lnTo>
                    <a:pt x="0" y="0"/>
                  </a:lnTo>
                  <a:lnTo>
                    <a:pt x="15" y="0"/>
                  </a:lnTo>
                  <a:lnTo>
                    <a:pt x="15" y="49"/>
                  </a:lnTo>
                  <a:lnTo>
                    <a:pt x="0" y="49"/>
                  </a:lnTo>
                  <a:lnTo>
                    <a:pt x="0" y="49"/>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 name="Freeform 408">
              <a:extLst>
                <a:ext uri="{FF2B5EF4-FFF2-40B4-BE49-F238E27FC236}">
                  <a16:creationId xmlns:a16="http://schemas.microsoft.com/office/drawing/2014/main" id="{42B0D193-8078-48F5-BB3F-65C64AFDA238}"/>
                </a:ext>
              </a:extLst>
            </p:cNvPr>
            <p:cNvSpPr>
              <a:spLocks/>
            </p:cNvSpPr>
            <p:nvPr/>
          </p:nvSpPr>
          <p:spPr bwMode="auto">
            <a:xfrm>
              <a:off x="4348" y="719"/>
              <a:ext cx="16" cy="98"/>
            </a:xfrm>
            <a:custGeom>
              <a:avLst/>
              <a:gdLst>
                <a:gd name="T0" fmla="*/ 0 w 16"/>
                <a:gd name="T1" fmla="*/ 97 h 98"/>
                <a:gd name="T2" fmla="*/ 0 w 16"/>
                <a:gd name="T3" fmla="*/ 0 h 98"/>
                <a:gd name="T4" fmla="*/ 15 w 16"/>
                <a:gd name="T5" fmla="*/ 0 h 98"/>
                <a:gd name="T6" fmla="*/ 15 w 16"/>
                <a:gd name="T7" fmla="*/ 97 h 98"/>
                <a:gd name="T8" fmla="*/ 0 w 16"/>
                <a:gd name="T9" fmla="*/ 97 h 98"/>
                <a:gd name="T10" fmla="*/ 0 w 16"/>
                <a:gd name="T11" fmla="*/ 97 h 98"/>
              </a:gdLst>
              <a:ahLst/>
              <a:cxnLst>
                <a:cxn ang="0">
                  <a:pos x="T0" y="T1"/>
                </a:cxn>
                <a:cxn ang="0">
                  <a:pos x="T2" y="T3"/>
                </a:cxn>
                <a:cxn ang="0">
                  <a:pos x="T4" y="T5"/>
                </a:cxn>
                <a:cxn ang="0">
                  <a:pos x="T6" y="T7"/>
                </a:cxn>
                <a:cxn ang="0">
                  <a:pos x="T8" y="T9"/>
                </a:cxn>
                <a:cxn ang="0">
                  <a:pos x="T10" y="T11"/>
                </a:cxn>
              </a:cxnLst>
              <a:rect l="0" t="0" r="r" b="b"/>
              <a:pathLst>
                <a:path w="16" h="98">
                  <a:moveTo>
                    <a:pt x="0" y="97"/>
                  </a:moveTo>
                  <a:lnTo>
                    <a:pt x="0" y="0"/>
                  </a:lnTo>
                  <a:lnTo>
                    <a:pt x="15" y="0"/>
                  </a:lnTo>
                  <a:lnTo>
                    <a:pt x="15" y="97"/>
                  </a:lnTo>
                  <a:lnTo>
                    <a:pt x="0" y="97"/>
                  </a:lnTo>
                  <a:lnTo>
                    <a:pt x="0" y="97"/>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 name="Freeform 409">
              <a:extLst>
                <a:ext uri="{FF2B5EF4-FFF2-40B4-BE49-F238E27FC236}">
                  <a16:creationId xmlns:a16="http://schemas.microsoft.com/office/drawing/2014/main" id="{B9B9ECF5-96CA-4488-8667-50E1844FAA89}"/>
                </a:ext>
              </a:extLst>
            </p:cNvPr>
            <p:cNvSpPr>
              <a:spLocks/>
            </p:cNvSpPr>
            <p:nvPr/>
          </p:nvSpPr>
          <p:spPr bwMode="auto">
            <a:xfrm>
              <a:off x="4363" y="726"/>
              <a:ext cx="16" cy="91"/>
            </a:xfrm>
            <a:custGeom>
              <a:avLst/>
              <a:gdLst>
                <a:gd name="T0" fmla="*/ 0 w 16"/>
                <a:gd name="T1" fmla="*/ 90 h 91"/>
                <a:gd name="T2" fmla="*/ 0 w 16"/>
                <a:gd name="T3" fmla="*/ 0 h 91"/>
                <a:gd name="T4" fmla="*/ 15 w 16"/>
                <a:gd name="T5" fmla="*/ 0 h 91"/>
                <a:gd name="T6" fmla="*/ 15 w 16"/>
                <a:gd name="T7" fmla="*/ 90 h 91"/>
                <a:gd name="T8" fmla="*/ 0 w 16"/>
                <a:gd name="T9" fmla="*/ 90 h 91"/>
                <a:gd name="T10" fmla="*/ 0 w 16"/>
                <a:gd name="T11" fmla="*/ 90 h 91"/>
              </a:gdLst>
              <a:ahLst/>
              <a:cxnLst>
                <a:cxn ang="0">
                  <a:pos x="T0" y="T1"/>
                </a:cxn>
                <a:cxn ang="0">
                  <a:pos x="T2" y="T3"/>
                </a:cxn>
                <a:cxn ang="0">
                  <a:pos x="T4" y="T5"/>
                </a:cxn>
                <a:cxn ang="0">
                  <a:pos x="T6" y="T7"/>
                </a:cxn>
                <a:cxn ang="0">
                  <a:pos x="T8" y="T9"/>
                </a:cxn>
                <a:cxn ang="0">
                  <a:pos x="T10" y="T11"/>
                </a:cxn>
              </a:cxnLst>
              <a:rect l="0" t="0" r="r" b="b"/>
              <a:pathLst>
                <a:path w="16" h="91">
                  <a:moveTo>
                    <a:pt x="0" y="90"/>
                  </a:moveTo>
                  <a:lnTo>
                    <a:pt x="0" y="0"/>
                  </a:lnTo>
                  <a:lnTo>
                    <a:pt x="15" y="0"/>
                  </a:lnTo>
                  <a:lnTo>
                    <a:pt x="15" y="90"/>
                  </a:lnTo>
                  <a:lnTo>
                    <a:pt x="0" y="90"/>
                  </a:lnTo>
                  <a:lnTo>
                    <a:pt x="0" y="90"/>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 name="Freeform 410">
              <a:extLst>
                <a:ext uri="{FF2B5EF4-FFF2-40B4-BE49-F238E27FC236}">
                  <a16:creationId xmlns:a16="http://schemas.microsoft.com/office/drawing/2014/main" id="{0454609F-0F31-4F57-B02C-DB60478D2562}"/>
                </a:ext>
              </a:extLst>
            </p:cNvPr>
            <p:cNvSpPr>
              <a:spLocks/>
            </p:cNvSpPr>
            <p:nvPr/>
          </p:nvSpPr>
          <p:spPr bwMode="auto">
            <a:xfrm>
              <a:off x="4378" y="721"/>
              <a:ext cx="17" cy="96"/>
            </a:xfrm>
            <a:custGeom>
              <a:avLst/>
              <a:gdLst>
                <a:gd name="T0" fmla="*/ 0 w 17"/>
                <a:gd name="T1" fmla="*/ 95 h 96"/>
                <a:gd name="T2" fmla="*/ 0 w 17"/>
                <a:gd name="T3" fmla="*/ 0 h 96"/>
                <a:gd name="T4" fmla="*/ 16 w 17"/>
                <a:gd name="T5" fmla="*/ 0 h 96"/>
                <a:gd name="T6" fmla="*/ 16 w 17"/>
                <a:gd name="T7" fmla="*/ 95 h 96"/>
                <a:gd name="T8" fmla="*/ 0 w 17"/>
                <a:gd name="T9" fmla="*/ 95 h 96"/>
                <a:gd name="T10" fmla="*/ 0 w 17"/>
                <a:gd name="T11" fmla="*/ 95 h 96"/>
              </a:gdLst>
              <a:ahLst/>
              <a:cxnLst>
                <a:cxn ang="0">
                  <a:pos x="T0" y="T1"/>
                </a:cxn>
                <a:cxn ang="0">
                  <a:pos x="T2" y="T3"/>
                </a:cxn>
                <a:cxn ang="0">
                  <a:pos x="T4" y="T5"/>
                </a:cxn>
                <a:cxn ang="0">
                  <a:pos x="T6" y="T7"/>
                </a:cxn>
                <a:cxn ang="0">
                  <a:pos x="T8" y="T9"/>
                </a:cxn>
                <a:cxn ang="0">
                  <a:pos x="T10" y="T11"/>
                </a:cxn>
              </a:cxnLst>
              <a:rect l="0" t="0" r="r" b="b"/>
              <a:pathLst>
                <a:path w="17" h="96">
                  <a:moveTo>
                    <a:pt x="0" y="95"/>
                  </a:moveTo>
                  <a:lnTo>
                    <a:pt x="0" y="0"/>
                  </a:lnTo>
                  <a:lnTo>
                    <a:pt x="16" y="0"/>
                  </a:lnTo>
                  <a:lnTo>
                    <a:pt x="16" y="95"/>
                  </a:lnTo>
                  <a:lnTo>
                    <a:pt x="0" y="95"/>
                  </a:lnTo>
                  <a:lnTo>
                    <a:pt x="0" y="95"/>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 name="Freeform 411">
              <a:extLst>
                <a:ext uri="{FF2B5EF4-FFF2-40B4-BE49-F238E27FC236}">
                  <a16:creationId xmlns:a16="http://schemas.microsoft.com/office/drawing/2014/main" id="{03153D8B-2D78-4E12-A781-AA6C2C245D59}"/>
                </a:ext>
              </a:extLst>
            </p:cNvPr>
            <p:cNvSpPr>
              <a:spLocks/>
            </p:cNvSpPr>
            <p:nvPr/>
          </p:nvSpPr>
          <p:spPr bwMode="auto">
            <a:xfrm>
              <a:off x="4254" y="716"/>
              <a:ext cx="9" cy="6"/>
            </a:xfrm>
            <a:custGeom>
              <a:avLst/>
              <a:gdLst>
                <a:gd name="T0" fmla="*/ 0 w 9"/>
                <a:gd name="T1" fmla="*/ 5 h 6"/>
                <a:gd name="T2" fmla="*/ 0 w 9"/>
                <a:gd name="T3" fmla="*/ 0 h 6"/>
                <a:gd name="T4" fmla="*/ 8 w 9"/>
                <a:gd name="T5" fmla="*/ 0 h 6"/>
                <a:gd name="T6" fmla="*/ 8 w 9"/>
                <a:gd name="T7" fmla="*/ 5 h 6"/>
                <a:gd name="T8" fmla="*/ 0 w 9"/>
                <a:gd name="T9" fmla="*/ 5 h 6"/>
                <a:gd name="T10" fmla="*/ 0 w 9"/>
                <a:gd name="T11" fmla="*/ 5 h 6"/>
              </a:gdLst>
              <a:ahLst/>
              <a:cxnLst>
                <a:cxn ang="0">
                  <a:pos x="T0" y="T1"/>
                </a:cxn>
                <a:cxn ang="0">
                  <a:pos x="T2" y="T3"/>
                </a:cxn>
                <a:cxn ang="0">
                  <a:pos x="T4" y="T5"/>
                </a:cxn>
                <a:cxn ang="0">
                  <a:pos x="T6" y="T7"/>
                </a:cxn>
                <a:cxn ang="0">
                  <a:pos x="T8" y="T9"/>
                </a:cxn>
                <a:cxn ang="0">
                  <a:pos x="T10" y="T11"/>
                </a:cxn>
              </a:cxnLst>
              <a:rect l="0" t="0" r="r" b="b"/>
              <a:pathLst>
                <a:path w="9" h="6">
                  <a:moveTo>
                    <a:pt x="0" y="5"/>
                  </a:moveTo>
                  <a:lnTo>
                    <a:pt x="0" y="0"/>
                  </a:lnTo>
                  <a:lnTo>
                    <a:pt x="8" y="0"/>
                  </a:lnTo>
                  <a:lnTo>
                    <a:pt x="8" y="5"/>
                  </a:lnTo>
                  <a:lnTo>
                    <a:pt x="0" y="5"/>
                  </a:lnTo>
                  <a:lnTo>
                    <a:pt x="0" y="5"/>
                  </a:lnTo>
                </a:path>
              </a:pathLst>
            </a:custGeom>
            <a:solidFill>
              <a:srgbClr val="00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 name="Freeform 412">
              <a:extLst>
                <a:ext uri="{FF2B5EF4-FFF2-40B4-BE49-F238E27FC236}">
                  <a16:creationId xmlns:a16="http://schemas.microsoft.com/office/drawing/2014/main" id="{B0133E84-5715-4798-B3EA-DABB771E6878}"/>
                </a:ext>
              </a:extLst>
            </p:cNvPr>
            <p:cNvSpPr>
              <a:spLocks/>
            </p:cNvSpPr>
            <p:nvPr/>
          </p:nvSpPr>
          <p:spPr bwMode="auto">
            <a:xfrm>
              <a:off x="4254" y="726"/>
              <a:ext cx="9" cy="6"/>
            </a:xfrm>
            <a:custGeom>
              <a:avLst/>
              <a:gdLst>
                <a:gd name="T0" fmla="*/ 0 w 9"/>
                <a:gd name="T1" fmla="*/ 5 h 6"/>
                <a:gd name="T2" fmla="*/ 0 w 9"/>
                <a:gd name="T3" fmla="*/ 0 h 6"/>
                <a:gd name="T4" fmla="*/ 8 w 9"/>
                <a:gd name="T5" fmla="*/ 0 h 6"/>
                <a:gd name="T6" fmla="*/ 8 w 9"/>
                <a:gd name="T7" fmla="*/ 5 h 6"/>
                <a:gd name="T8" fmla="*/ 0 w 9"/>
                <a:gd name="T9" fmla="*/ 5 h 6"/>
                <a:gd name="T10" fmla="*/ 0 w 9"/>
                <a:gd name="T11" fmla="*/ 5 h 6"/>
              </a:gdLst>
              <a:ahLst/>
              <a:cxnLst>
                <a:cxn ang="0">
                  <a:pos x="T0" y="T1"/>
                </a:cxn>
                <a:cxn ang="0">
                  <a:pos x="T2" y="T3"/>
                </a:cxn>
                <a:cxn ang="0">
                  <a:pos x="T4" y="T5"/>
                </a:cxn>
                <a:cxn ang="0">
                  <a:pos x="T6" y="T7"/>
                </a:cxn>
                <a:cxn ang="0">
                  <a:pos x="T8" y="T9"/>
                </a:cxn>
                <a:cxn ang="0">
                  <a:pos x="T10" y="T11"/>
                </a:cxn>
              </a:cxnLst>
              <a:rect l="0" t="0" r="r" b="b"/>
              <a:pathLst>
                <a:path w="9" h="6">
                  <a:moveTo>
                    <a:pt x="0" y="5"/>
                  </a:moveTo>
                  <a:lnTo>
                    <a:pt x="0" y="0"/>
                  </a:lnTo>
                  <a:lnTo>
                    <a:pt x="8" y="0"/>
                  </a:lnTo>
                  <a:lnTo>
                    <a:pt x="8" y="5"/>
                  </a:lnTo>
                  <a:lnTo>
                    <a:pt x="0" y="5"/>
                  </a:lnTo>
                  <a:lnTo>
                    <a:pt x="0" y="5"/>
                  </a:lnTo>
                </a:path>
              </a:pathLst>
            </a:custGeom>
            <a:solidFill>
              <a:srgbClr val="FF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6" name="Freeform 413">
              <a:extLst>
                <a:ext uri="{FF2B5EF4-FFF2-40B4-BE49-F238E27FC236}">
                  <a16:creationId xmlns:a16="http://schemas.microsoft.com/office/drawing/2014/main" id="{A1D52468-12A9-4E37-ACAD-5B74A0F4D794}"/>
                </a:ext>
              </a:extLst>
            </p:cNvPr>
            <p:cNvSpPr>
              <a:spLocks/>
            </p:cNvSpPr>
            <p:nvPr/>
          </p:nvSpPr>
          <p:spPr bwMode="auto">
            <a:xfrm>
              <a:off x="4095" y="719"/>
              <a:ext cx="15" cy="15"/>
            </a:xfrm>
            <a:custGeom>
              <a:avLst/>
              <a:gdLst>
                <a:gd name="T0" fmla="*/ 5 w 15"/>
                <a:gd name="T1" fmla="*/ 0 h 15"/>
                <a:gd name="T2" fmla="*/ 8 w 15"/>
                <a:gd name="T3" fmla="*/ 5 h 15"/>
                <a:gd name="T4" fmla="*/ 3 w 15"/>
                <a:gd name="T5" fmla="*/ 5 h 15"/>
                <a:gd name="T6" fmla="*/ 3 w 15"/>
                <a:gd name="T7" fmla="*/ 10 h 15"/>
                <a:gd name="T8" fmla="*/ 8 w 15"/>
                <a:gd name="T9" fmla="*/ 8 h 15"/>
                <a:gd name="T10" fmla="*/ 14 w 15"/>
                <a:gd name="T11" fmla="*/ 8 h 15"/>
                <a:gd name="T12" fmla="*/ 14 w 15"/>
                <a:gd name="T13" fmla="*/ 9 h 15"/>
                <a:gd name="T14" fmla="*/ 12 w 15"/>
                <a:gd name="T15" fmla="*/ 10 h 15"/>
                <a:gd name="T16" fmla="*/ 8 w 15"/>
                <a:gd name="T17" fmla="*/ 10 h 15"/>
                <a:gd name="T18" fmla="*/ 5 w 15"/>
                <a:gd name="T19" fmla="*/ 14 h 15"/>
                <a:gd name="T20" fmla="*/ 3 w 15"/>
                <a:gd name="T21" fmla="*/ 14 h 15"/>
                <a:gd name="T22" fmla="*/ 0 w 15"/>
                <a:gd name="T23" fmla="*/ 10 h 15"/>
                <a:gd name="T24" fmla="*/ 1 w 15"/>
                <a:gd name="T25" fmla="*/ 4 h 15"/>
                <a:gd name="T26" fmla="*/ 3 w 15"/>
                <a:gd name="T27" fmla="*/ 4 h 15"/>
                <a:gd name="T28" fmla="*/ 5 w 15"/>
                <a:gd name="T29" fmla="*/ 0 h 15"/>
                <a:gd name="T30" fmla="*/ 5 w 15"/>
                <a:gd name="T3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15">
                  <a:moveTo>
                    <a:pt x="5" y="0"/>
                  </a:moveTo>
                  <a:lnTo>
                    <a:pt x="8" y="5"/>
                  </a:lnTo>
                  <a:lnTo>
                    <a:pt x="3" y="5"/>
                  </a:lnTo>
                  <a:lnTo>
                    <a:pt x="3" y="10"/>
                  </a:lnTo>
                  <a:lnTo>
                    <a:pt x="8" y="8"/>
                  </a:lnTo>
                  <a:lnTo>
                    <a:pt x="14" y="8"/>
                  </a:lnTo>
                  <a:lnTo>
                    <a:pt x="14" y="9"/>
                  </a:lnTo>
                  <a:lnTo>
                    <a:pt x="12" y="10"/>
                  </a:lnTo>
                  <a:lnTo>
                    <a:pt x="8" y="10"/>
                  </a:lnTo>
                  <a:lnTo>
                    <a:pt x="5" y="14"/>
                  </a:lnTo>
                  <a:lnTo>
                    <a:pt x="3" y="14"/>
                  </a:lnTo>
                  <a:lnTo>
                    <a:pt x="0" y="10"/>
                  </a:lnTo>
                  <a:lnTo>
                    <a:pt x="1" y="4"/>
                  </a:lnTo>
                  <a:lnTo>
                    <a:pt x="3" y="4"/>
                  </a:lnTo>
                  <a:lnTo>
                    <a:pt x="5" y="0"/>
                  </a:lnTo>
                  <a:lnTo>
                    <a:pt x="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 name="Freeform 414">
              <a:extLst>
                <a:ext uri="{FF2B5EF4-FFF2-40B4-BE49-F238E27FC236}">
                  <a16:creationId xmlns:a16="http://schemas.microsoft.com/office/drawing/2014/main" id="{9F8DE0AC-A8DD-40CE-80B3-B0E49771D486}"/>
                </a:ext>
              </a:extLst>
            </p:cNvPr>
            <p:cNvSpPr>
              <a:spLocks/>
            </p:cNvSpPr>
            <p:nvPr/>
          </p:nvSpPr>
          <p:spPr bwMode="auto">
            <a:xfrm>
              <a:off x="4092" y="746"/>
              <a:ext cx="5" cy="8"/>
            </a:xfrm>
            <a:custGeom>
              <a:avLst/>
              <a:gdLst>
                <a:gd name="T0" fmla="*/ 2 w 5"/>
                <a:gd name="T1" fmla="*/ 0 h 8"/>
                <a:gd name="T2" fmla="*/ 2 w 5"/>
                <a:gd name="T3" fmla="*/ 2 h 8"/>
                <a:gd name="T4" fmla="*/ 0 w 5"/>
                <a:gd name="T5" fmla="*/ 7 h 8"/>
                <a:gd name="T6" fmla="*/ 4 w 5"/>
                <a:gd name="T7" fmla="*/ 2 h 8"/>
                <a:gd name="T8" fmla="*/ 4 w 5"/>
                <a:gd name="T9" fmla="*/ 0 h 8"/>
                <a:gd name="T10" fmla="*/ 2 w 5"/>
                <a:gd name="T11" fmla="*/ 0 h 8"/>
                <a:gd name="T12" fmla="*/ 2 w 5"/>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2" y="0"/>
                  </a:moveTo>
                  <a:lnTo>
                    <a:pt x="2" y="2"/>
                  </a:lnTo>
                  <a:lnTo>
                    <a:pt x="0" y="7"/>
                  </a:lnTo>
                  <a:lnTo>
                    <a:pt x="4" y="2"/>
                  </a:lnTo>
                  <a:lnTo>
                    <a:pt x="4" y="0"/>
                  </a:lnTo>
                  <a:lnTo>
                    <a:pt x="2" y="0"/>
                  </a:lnTo>
                  <a:lnTo>
                    <a:pt x="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8" name="Freeform 415">
              <a:extLst>
                <a:ext uri="{FF2B5EF4-FFF2-40B4-BE49-F238E27FC236}">
                  <a16:creationId xmlns:a16="http://schemas.microsoft.com/office/drawing/2014/main" id="{95BBC1A5-9663-42F2-A9D0-7833C249F6D5}"/>
                </a:ext>
              </a:extLst>
            </p:cNvPr>
            <p:cNvSpPr>
              <a:spLocks/>
            </p:cNvSpPr>
            <p:nvPr/>
          </p:nvSpPr>
          <p:spPr bwMode="auto">
            <a:xfrm>
              <a:off x="4088" y="740"/>
              <a:ext cx="11" cy="7"/>
            </a:xfrm>
            <a:custGeom>
              <a:avLst/>
              <a:gdLst>
                <a:gd name="T0" fmla="*/ 6 w 11"/>
                <a:gd name="T1" fmla="*/ 6 h 7"/>
                <a:gd name="T2" fmla="*/ 0 w 11"/>
                <a:gd name="T3" fmla="*/ 6 h 7"/>
                <a:gd name="T4" fmla="*/ 10 w 11"/>
                <a:gd name="T5" fmla="*/ 0 h 7"/>
              </a:gdLst>
              <a:ahLst/>
              <a:cxnLst>
                <a:cxn ang="0">
                  <a:pos x="T0" y="T1"/>
                </a:cxn>
                <a:cxn ang="0">
                  <a:pos x="T2" y="T3"/>
                </a:cxn>
                <a:cxn ang="0">
                  <a:pos x="T4" y="T5"/>
                </a:cxn>
              </a:cxnLst>
              <a:rect l="0" t="0" r="r" b="b"/>
              <a:pathLst>
                <a:path w="11" h="7">
                  <a:moveTo>
                    <a:pt x="6" y="6"/>
                  </a:moveTo>
                  <a:lnTo>
                    <a:pt x="0" y="6"/>
                  </a:lnTo>
                  <a:lnTo>
                    <a:pt x="10"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 name="Line 416">
              <a:extLst>
                <a:ext uri="{FF2B5EF4-FFF2-40B4-BE49-F238E27FC236}">
                  <a16:creationId xmlns:a16="http://schemas.microsoft.com/office/drawing/2014/main" id="{12156887-AC2A-4C58-972E-01CF385B9291}"/>
                </a:ext>
              </a:extLst>
            </p:cNvPr>
            <p:cNvSpPr>
              <a:spLocks noChangeShapeType="1"/>
            </p:cNvSpPr>
            <p:nvPr/>
          </p:nvSpPr>
          <p:spPr bwMode="auto">
            <a:xfrm flipV="1">
              <a:off x="4094" y="743"/>
              <a:ext cx="0" cy="3"/>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 name="Freeform 417">
              <a:extLst>
                <a:ext uri="{FF2B5EF4-FFF2-40B4-BE49-F238E27FC236}">
                  <a16:creationId xmlns:a16="http://schemas.microsoft.com/office/drawing/2014/main" id="{B421A387-9A19-421D-9B33-9A58277B3259}"/>
                </a:ext>
              </a:extLst>
            </p:cNvPr>
            <p:cNvSpPr>
              <a:spLocks/>
            </p:cNvSpPr>
            <p:nvPr/>
          </p:nvSpPr>
          <p:spPr bwMode="auto">
            <a:xfrm>
              <a:off x="4088" y="705"/>
              <a:ext cx="11" cy="8"/>
            </a:xfrm>
            <a:custGeom>
              <a:avLst/>
              <a:gdLst>
                <a:gd name="T0" fmla="*/ 0 w 11"/>
                <a:gd name="T1" fmla="*/ 4 h 8"/>
                <a:gd name="T2" fmla="*/ 5 w 11"/>
                <a:gd name="T3" fmla="*/ 7 h 8"/>
                <a:gd name="T4" fmla="*/ 5 w 11"/>
                <a:gd name="T5" fmla="*/ 4 h 8"/>
                <a:gd name="T6" fmla="*/ 10 w 11"/>
                <a:gd name="T7" fmla="*/ 2 h 8"/>
                <a:gd name="T8" fmla="*/ 8 w 11"/>
                <a:gd name="T9" fmla="*/ 0 h 8"/>
                <a:gd name="T10" fmla="*/ 0 w 11"/>
                <a:gd name="T11" fmla="*/ 4 h 8"/>
                <a:gd name="T12" fmla="*/ 0 w 11"/>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0" y="4"/>
                  </a:moveTo>
                  <a:lnTo>
                    <a:pt x="5" y="7"/>
                  </a:lnTo>
                  <a:lnTo>
                    <a:pt x="5" y="4"/>
                  </a:lnTo>
                  <a:lnTo>
                    <a:pt x="10" y="2"/>
                  </a:lnTo>
                  <a:lnTo>
                    <a:pt x="8" y="0"/>
                  </a:lnTo>
                  <a:lnTo>
                    <a:pt x="0" y="4"/>
                  </a:lnTo>
                  <a:lnTo>
                    <a:pt x="0" y="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1" name="Freeform 418">
              <a:extLst>
                <a:ext uri="{FF2B5EF4-FFF2-40B4-BE49-F238E27FC236}">
                  <a16:creationId xmlns:a16="http://schemas.microsoft.com/office/drawing/2014/main" id="{63586F5A-72CB-4818-BEE4-0E8CA96B1546}"/>
                </a:ext>
              </a:extLst>
            </p:cNvPr>
            <p:cNvSpPr>
              <a:spLocks/>
            </p:cNvSpPr>
            <p:nvPr/>
          </p:nvSpPr>
          <p:spPr bwMode="auto">
            <a:xfrm>
              <a:off x="4082" y="697"/>
              <a:ext cx="23" cy="9"/>
            </a:xfrm>
            <a:custGeom>
              <a:avLst/>
              <a:gdLst>
                <a:gd name="T0" fmla="*/ 22 w 23"/>
                <a:gd name="T1" fmla="*/ 0 h 9"/>
                <a:gd name="T2" fmla="*/ 22 w 23"/>
                <a:gd name="T3" fmla="*/ 2 h 9"/>
                <a:gd name="T4" fmla="*/ 16 w 23"/>
                <a:gd name="T5" fmla="*/ 5 h 9"/>
                <a:gd name="T6" fmla="*/ 11 w 23"/>
                <a:gd name="T7" fmla="*/ 5 h 9"/>
                <a:gd name="T8" fmla="*/ 4 w 23"/>
                <a:gd name="T9" fmla="*/ 8 h 9"/>
                <a:gd name="T10" fmla="*/ 0 w 23"/>
                <a:gd name="T11" fmla="*/ 8 h 9"/>
                <a:gd name="T12" fmla="*/ 11 w 23"/>
                <a:gd name="T13" fmla="*/ 3 h 9"/>
                <a:gd name="T14" fmla="*/ 16 w 23"/>
                <a:gd name="T15" fmla="*/ 3 h 9"/>
                <a:gd name="T16" fmla="*/ 22 w 23"/>
                <a:gd name="T17" fmla="*/ 0 h 9"/>
                <a:gd name="T18" fmla="*/ 22 w 23"/>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9">
                  <a:moveTo>
                    <a:pt x="22" y="0"/>
                  </a:moveTo>
                  <a:lnTo>
                    <a:pt x="22" y="2"/>
                  </a:lnTo>
                  <a:lnTo>
                    <a:pt x="16" y="5"/>
                  </a:lnTo>
                  <a:lnTo>
                    <a:pt x="11" y="5"/>
                  </a:lnTo>
                  <a:lnTo>
                    <a:pt x="4" y="8"/>
                  </a:lnTo>
                  <a:lnTo>
                    <a:pt x="0" y="8"/>
                  </a:lnTo>
                  <a:lnTo>
                    <a:pt x="11" y="3"/>
                  </a:lnTo>
                  <a:lnTo>
                    <a:pt x="16" y="3"/>
                  </a:lnTo>
                  <a:lnTo>
                    <a:pt x="22" y="0"/>
                  </a:lnTo>
                  <a:lnTo>
                    <a:pt x="2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 name="Freeform 419">
              <a:extLst>
                <a:ext uri="{FF2B5EF4-FFF2-40B4-BE49-F238E27FC236}">
                  <a16:creationId xmlns:a16="http://schemas.microsoft.com/office/drawing/2014/main" id="{0C247BC0-688D-4C0A-A993-DA1DD2C25122}"/>
                </a:ext>
              </a:extLst>
            </p:cNvPr>
            <p:cNvSpPr>
              <a:spLocks/>
            </p:cNvSpPr>
            <p:nvPr/>
          </p:nvSpPr>
          <p:spPr bwMode="auto">
            <a:xfrm>
              <a:off x="3969" y="628"/>
              <a:ext cx="139" cy="124"/>
            </a:xfrm>
            <a:custGeom>
              <a:avLst/>
              <a:gdLst>
                <a:gd name="T0" fmla="*/ 114 w 139"/>
                <a:gd name="T1" fmla="*/ 59 h 124"/>
                <a:gd name="T2" fmla="*/ 121 w 139"/>
                <a:gd name="T3" fmla="*/ 59 h 124"/>
                <a:gd name="T4" fmla="*/ 134 w 139"/>
                <a:gd name="T5" fmla="*/ 49 h 124"/>
                <a:gd name="T6" fmla="*/ 138 w 139"/>
                <a:gd name="T7" fmla="*/ 35 h 124"/>
                <a:gd name="T8" fmla="*/ 133 w 139"/>
                <a:gd name="T9" fmla="*/ 25 h 124"/>
                <a:gd name="T10" fmla="*/ 120 w 139"/>
                <a:gd name="T11" fmla="*/ 30 h 124"/>
                <a:gd name="T12" fmla="*/ 113 w 139"/>
                <a:gd name="T13" fmla="*/ 30 h 124"/>
                <a:gd name="T14" fmla="*/ 118 w 139"/>
                <a:gd name="T15" fmla="*/ 21 h 124"/>
                <a:gd name="T16" fmla="*/ 111 w 139"/>
                <a:gd name="T17" fmla="*/ 21 h 124"/>
                <a:gd name="T18" fmla="*/ 106 w 139"/>
                <a:gd name="T19" fmla="*/ 23 h 124"/>
                <a:gd name="T20" fmla="*/ 100 w 139"/>
                <a:gd name="T21" fmla="*/ 25 h 124"/>
                <a:gd name="T22" fmla="*/ 103 w 139"/>
                <a:gd name="T23" fmla="*/ 21 h 124"/>
                <a:gd name="T24" fmla="*/ 89 w 139"/>
                <a:gd name="T25" fmla="*/ 17 h 124"/>
                <a:gd name="T26" fmla="*/ 91 w 139"/>
                <a:gd name="T27" fmla="*/ 14 h 124"/>
                <a:gd name="T28" fmla="*/ 81 w 139"/>
                <a:gd name="T29" fmla="*/ 12 h 124"/>
                <a:gd name="T30" fmla="*/ 68 w 139"/>
                <a:gd name="T31" fmla="*/ 21 h 124"/>
                <a:gd name="T32" fmla="*/ 72 w 139"/>
                <a:gd name="T33" fmla="*/ 10 h 124"/>
                <a:gd name="T34" fmla="*/ 62 w 139"/>
                <a:gd name="T35" fmla="*/ 16 h 124"/>
                <a:gd name="T36" fmla="*/ 61 w 139"/>
                <a:gd name="T37" fmla="*/ 11 h 124"/>
                <a:gd name="T38" fmla="*/ 56 w 139"/>
                <a:gd name="T39" fmla="*/ 11 h 124"/>
                <a:gd name="T40" fmla="*/ 51 w 139"/>
                <a:gd name="T41" fmla="*/ 14 h 124"/>
                <a:gd name="T42" fmla="*/ 51 w 139"/>
                <a:gd name="T43" fmla="*/ 8 h 124"/>
                <a:gd name="T44" fmla="*/ 47 w 139"/>
                <a:gd name="T45" fmla="*/ 11 h 124"/>
                <a:gd name="T46" fmla="*/ 44 w 139"/>
                <a:gd name="T47" fmla="*/ 11 h 124"/>
                <a:gd name="T48" fmla="*/ 47 w 139"/>
                <a:gd name="T49" fmla="*/ 0 h 124"/>
                <a:gd name="T50" fmla="*/ 37 w 139"/>
                <a:gd name="T51" fmla="*/ 0 h 124"/>
                <a:gd name="T52" fmla="*/ 26 w 139"/>
                <a:gd name="T53" fmla="*/ 2 h 124"/>
                <a:gd name="T54" fmla="*/ 13 w 139"/>
                <a:gd name="T55" fmla="*/ 12 h 124"/>
                <a:gd name="T56" fmla="*/ 4 w 139"/>
                <a:gd name="T57" fmla="*/ 30 h 124"/>
                <a:gd name="T58" fmla="*/ 0 w 139"/>
                <a:gd name="T59" fmla="*/ 49 h 124"/>
                <a:gd name="T60" fmla="*/ 0 w 139"/>
                <a:gd name="T61" fmla="*/ 61 h 124"/>
                <a:gd name="T62" fmla="*/ 11 w 139"/>
                <a:gd name="T63" fmla="*/ 100 h 124"/>
                <a:gd name="T64" fmla="*/ 14 w 139"/>
                <a:gd name="T65" fmla="*/ 115 h 124"/>
                <a:gd name="T66" fmla="*/ 19 w 139"/>
                <a:gd name="T67" fmla="*/ 120 h 124"/>
                <a:gd name="T68" fmla="*/ 26 w 139"/>
                <a:gd name="T69" fmla="*/ 123 h 124"/>
                <a:gd name="T70" fmla="*/ 31 w 139"/>
                <a:gd name="T71" fmla="*/ 123 h 124"/>
                <a:gd name="T72" fmla="*/ 37 w 139"/>
                <a:gd name="T73" fmla="*/ 118 h 124"/>
                <a:gd name="T74" fmla="*/ 37 w 139"/>
                <a:gd name="T75" fmla="*/ 123 h 124"/>
                <a:gd name="T76" fmla="*/ 44 w 139"/>
                <a:gd name="T77" fmla="*/ 120 h 124"/>
                <a:gd name="T78" fmla="*/ 49 w 139"/>
                <a:gd name="T79" fmla="*/ 109 h 124"/>
                <a:gd name="T80" fmla="*/ 49 w 139"/>
                <a:gd name="T81" fmla="*/ 94 h 124"/>
                <a:gd name="T82" fmla="*/ 51 w 139"/>
                <a:gd name="T83" fmla="*/ 87 h 124"/>
                <a:gd name="T84" fmla="*/ 56 w 139"/>
                <a:gd name="T85" fmla="*/ 80 h 124"/>
                <a:gd name="T86" fmla="*/ 61 w 139"/>
                <a:gd name="T87" fmla="*/ 79 h 124"/>
                <a:gd name="T88" fmla="*/ 68 w 139"/>
                <a:gd name="T89" fmla="*/ 79 h 124"/>
                <a:gd name="T90" fmla="*/ 75 w 139"/>
                <a:gd name="T91" fmla="*/ 83 h 124"/>
                <a:gd name="T92" fmla="*/ 80 w 139"/>
                <a:gd name="T93" fmla="*/ 91 h 124"/>
                <a:gd name="T94" fmla="*/ 89 w 139"/>
                <a:gd name="T95" fmla="*/ 91 h 124"/>
                <a:gd name="T96" fmla="*/ 89 w 139"/>
                <a:gd name="T97" fmla="*/ 79 h 124"/>
                <a:gd name="T98" fmla="*/ 97 w 139"/>
                <a:gd name="T99" fmla="*/ 69 h 124"/>
                <a:gd name="T100" fmla="*/ 107 w 139"/>
                <a:gd name="T101" fmla="*/ 65 h 124"/>
                <a:gd name="T102" fmla="*/ 111 w 139"/>
                <a:gd name="T103" fmla="*/ 60 h 124"/>
                <a:gd name="T104" fmla="*/ 102 w 139"/>
                <a:gd name="T105" fmla="*/ 60 h 124"/>
                <a:gd name="T106" fmla="*/ 108 w 139"/>
                <a:gd name="T107" fmla="*/ 57 h 124"/>
                <a:gd name="T108" fmla="*/ 119 w 139"/>
                <a:gd name="T109" fmla="*/ 54 h 124"/>
                <a:gd name="T110" fmla="*/ 117 w 139"/>
                <a:gd name="T111" fmla="*/ 57 h 124"/>
                <a:gd name="T112" fmla="*/ 114 w 139"/>
                <a:gd name="T113" fmla="*/ 59 h 124"/>
                <a:gd name="T114" fmla="*/ 114 w 139"/>
                <a:gd name="T115"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9" h="124">
                  <a:moveTo>
                    <a:pt x="114" y="59"/>
                  </a:moveTo>
                  <a:lnTo>
                    <a:pt x="121" y="59"/>
                  </a:lnTo>
                  <a:lnTo>
                    <a:pt x="134" y="49"/>
                  </a:lnTo>
                  <a:lnTo>
                    <a:pt x="138" y="35"/>
                  </a:lnTo>
                  <a:lnTo>
                    <a:pt x="133" y="25"/>
                  </a:lnTo>
                  <a:lnTo>
                    <a:pt x="120" y="30"/>
                  </a:lnTo>
                  <a:lnTo>
                    <a:pt x="113" y="30"/>
                  </a:lnTo>
                  <a:lnTo>
                    <a:pt x="118" y="21"/>
                  </a:lnTo>
                  <a:lnTo>
                    <a:pt x="111" y="21"/>
                  </a:lnTo>
                  <a:lnTo>
                    <a:pt x="106" y="23"/>
                  </a:lnTo>
                  <a:lnTo>
                    <a:pt x="100" y="25"/>
                  </a:lnTo>
                  <a:lnTo>
                    <a:pt x="103" y="21"/>
                  </a:lnTo>
                  <a:lnTo>
                    <a:pt x="89" y="17"/>
                  </a:lnTo>
                  <a:lnTo>
                    <a:pt x="91" y="14"/>
                  </a:lnTo>
                  <a:lnTo>
                    <a:pt x="81" y="12"/>
                  </a:lnTo>
                  <a:lnTo>
                    <a:pt x="68" y="21"/>
                  </a:lnTo>
                  <a:lnTo>
                    <a:pt x="72" y="10"/>
                  </a:lnTo>
                  <a:lnTo>
                    <a:pt x="62" y="16"/>
                  </a:lnTo>
                  <a:lnTo>
                    <a:pt x="61" y="11"/>
                  </a:lnTo>
                  <a:lnTo>
                    <a:pt x="56" y="11"/>
                  </a:lnTo>
                  <a:lnTo>
                    <a:pt x="51" y="14"/>
                  </a:lnTo>
                  <a:lnTo>
                    <a:pt x="51" y="8"/>
                  </a:lnTo>
                  <a:lnTo>
                    <a:pt x="47" y="11"/>
                  </a:lnTo>
                  <a:lnTo>
                    <a:pt x="44" y="11"/>
                  </a:lnTo>
                  <a:lnTo>
                    <a:pt x="47" y="0"/>
                  </a:lnTo>
                  <a:lnTo>
                    <a:pt x="37" y="0"/>
                  </a:lnTo>
                  <a:lnTo>
                    <a:pt x="26" y="2"/>
                  </a:lnTo>
                  <a:lnTo>
                    <a:pt x="13" y="12"/>
                  </a:lnTo>
                  <a:lnTo>
                    <a:pt x="4" y="30"/>
                  </a:lnTo>
                  <a:lnTo>
                    <a:pt x="0" y="49"/>
                  </a:lnTo>
                  <a:lnTo>
                    <a:pt x="0" y="61"/>
                  </a:lnTo>
                  <a:lnTo>
                    <a:pt x="11" y="100"/>
                  </a:lnTo>
                  <a:lnTo>
                    <a:pt x="14" y="115"/>
                  </a:lnTo>
                  <a:lnTo>
                    <a:pt x="19" y="120"/>
                  </a:lnTo>
                  <a:lnTo>
                    <a:pt x="26" y="123"/>
                  </a:lnTo>
                  <a:lnTo>
                    <a:pt x="31" y="123"/>
                  </a:lnTo>
                  <a:lnTo>
                    <a:pt x="37" y="118"/>
                  </a:lnTo>
                  <a:lnTo>
                    <a:pt x="37" y="123"/>
                  </a:lnTo>
                  <a:lnTo>
                    <a:pt x="44" y="120"/>
                  </a:lnTo>
                  <a:lnTo>
                    <a:pt x="49" y="109"/>
                  </a:lnTo>
                  <a:lnTo>
                    <a:pt x="49" y="94"/>
                  </a:lnTo>
                  <a:lnTo>
                    <a:pt x="51" y="87"/>
                  </a:lnTo>
                  <a:lnTo>
                    <a:pt x="56" y="80"/>
                  </a:lnTo>
                  <a:lnTo>
                    <a:pt x="61" y="79"/>
                  </a:lnTo>
                  <a:lnTo>
                    <a:pt x="68" y="79"/>
                  </a:lnTo>
                  <a:lnTo>
                    <a:pt x="75" y="83"/>
                  </a:lnTo>
                  <a:lnTo>
                    <a:pt x="80" y="91"/>
                  </a:lnTo>
                  <a:lnTo>
                    <a:pt x="89" y="91"/>
                  </a:lnTo>
                  <a:lnTo>
                    <a:pt x="89" y="79"/>
                  </a:lnTo>
                  <a:lnTo>
                    <a:pt x="97" y="69"/>
                  </a:lnTo>
                  <a:lnTo>
                    <a:pt x="107" y="65"/>
                  </a:lnTo>
                  <a:lnTo>
                    <a:pt x="111" y="60"/>
                  </a:lnTo>
                  <a:lnTo>
                    <a:pt x="102" y="60"/>
                  </a:lnTo>
                  <a:lnTo>
                    <a:pt x="108" y="57"/>
                  </a:lnTo>
                  <a:lnTo>
                    <a:pt x="119" y="54"/>
                  </a:lnTo>
                  <a:lnTo>
                    <a:pt x="117" y="57"/>
                  </a:lnTo>
                  <a:lnTo>
                    <a:pt x="114" y="59"/>
                  </a:lnTo>
                  <a:lnTo>
                    <a:pt x="114" y="5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 name="Freeform 420">
              <a:extLst>
                <a:ext uri="{FF2B5EF4-FFF2-40B4-BE49-F238E27FC236}">
                  <a16:creationId xmlns:a16="http://schemas.microsoft.com/office/drawing/2014/main" id="{50494487-378C-41FE-84E5-5CD4A02366CE}"/>
                </a:ext>
              </a:extLst>
            </p:cNvPr>
            <p:cNvSpPr>
              <a:spLocks/>
            </p:cNvSpPr>
            <p:nvPr/>
          </p:nvSpPr>
          <p:spPr bwMode="auto">
            <a:xfrm>
              <a:off x="4010" y="628"/>
              <a:ext cx="93" cy="31"/>
            </a:xfrm>
            <a:custGeom>
              <a:avLst/>
              <a:gdLst>
                <a:gd name="T0" fmla="*/ 90 w 93"/>
                <a:gd name="T1" fmla="*/ 23 h 31"/>
                <a:gd name="T2" fmla="*/ 81 w 93"/>
                <a:gd name="T3" fmla="*/ 14 h 31"/>
                <a:gd name="T4" fmla="*/ 55 w 93"/>
                <a:gd name="T5" fmla="*/ 3 h 31"/>
                <a:gd name="T6" fmla="*/ 31 w 93"/>
                <a:gd name="T7" fmla="*/ 0 h 31"/>
                <a:gd name="T8" fmla="*/ 4 w 93"/>
                <a:gd name="T9" fmla="*/ 0 h 31"/>
                <a:gd name="T10" fmla="*/ 0 w 93"/>
                <a:gd name="T11" fmla="*/ 3 h 31"/>
                <a:gd name="T12" fmla="*/ 8 w 93"/>
                <a:gd name="T13" fmla="*/ 3 h 31"/>
                <a:gd name="T14" fmla="*/ 14 w 93"/>
                <a:gd name="T15" fmla="*/ 6 h 31"/>
                <a:gd name="T16" fmla="*/ 18 w 93"/>
                <a:gd name="T17" fmla="*/ 3 h 31"/>
                <a:gd name="T18" fmla="*/ 25 w 93"/>
                <a:gd name="T19" fmla="*/ 3 h 31"/>
                <a:gd name="T20" fmla="*/ 27 w 93"/>
                <a:gd name="T21" fmla="*/ 8 h 31"/>
                <a:gd name="T22" fmla="*/ 37 w 93"/>
                <a:gd name="T23" fmla="*/ 4 h 31"/>
                <a:gd name="T24" fmla="*/ 42 w 93"/>
                <a:gd name="T25" fmla="*/ 8 h 31"/>
                <a:gd name="T26" fmla="*/ 48 w 93"/>
                <a:gd name="T27" fmla="*/ 7 h 31"/>
                <a:gd name="T28" fmla="*/ 60 w 93"/>
                <a:gd name="T29" fmla="*/ 12 h 31"/>
                <a:gd name="T30" fmla="*/ 67 w 93"/>
                <a:gd name="T31" fmla="*/ 12 h 31"/>
                <a:gd name="T32" fmla="*/ 70 w 93"/>
                <a:gd name="T33" fmla="*/ 15 h 31"/>
                <a:gd name="T34" fmla="*/ 66 w 93"/>
                <a:gd name="T35" fmla="*/ 17 h 31"/>
                <a:gd name="T36" fmla="*/ 72 w 93"/>
                <a:gd name="T37" fmla="*/ 17 h 31"/>
                <a:gd name="T38" fmla="*/ 67 w 93"/>
                <a:gd name="T39" fmla="*/ 23 h 31"/>
                <a:gd name="T40" fmla="*/ 72 w 93"/>
                <a:gd name="T41" fmla="*/ 30 h 31"/>
                <a:gd name="T42" fmla="*/ 81 w 93"/>
                <a:gd name="T43" fmla="*/ 18 h 31"/>
                <a:gd name="T44" fmla="*/ 92 w 93"/>
                <a:gd name="T45" fmla="*/ 26 h 31"/>
                <a:gd name="T46" fmla="*/ 90 w 93"/>
                <a:gd name="T47" fmla="*/ 23 h 31"/>
                <a:gd name="T48" fmla="*/ 90 w 93"/>
                <a:gd name="T49"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 h="31">
                  <a:moveTo>
                    <a:pt x="90" y="23"/>
                  </a:moveTo>
                  <a:lnTo>
                    <a:pt x="81" y="14"/>
                  </a:lnTo>
                  <a:lnTo>
                    <a:pt x="55" y="3"/>
                  </a:lnTo>
                  <a:lnTo>
                    <a:pt x="31" y="0"/>
                  </a:lnTo>
                  <a:lnTo>
                    <a:pt x="4" y="0"/>
                  </a:lnTo>
                  <a:lnTo>
                    <a:pt x="0" y="3"/>
                  </a:lnTo>
                  <a:lnTo>
                    <a:pt x="8" y="3"/>
                  </a:lnTo>
                  <a:lnTo>
                    <a:pt x="14" y="6"/>
                  </a:lnTo>
                  <a:lnTo>
                    <a:pt x="18" y="3"/>
                  </a:lnTo>
                  <a:lnTo>
                    <a:pt x="25" y="3"/>
                  </a:lnTo>
                  <a:lnTo>
                    <a:pt x="27" y="8"/>
                  </a:lnTo>
                  <a:lnTo>
                    <a:pt x="37" y="4"/>
                  </a:lnTo>
                  <a:lnTo>
                    <a:pt x="42" y="8"/>
                  </a:lnTo>
                  <a:lnTo>
                    <a:pt x="48" y="7"/>
                  </a:lnTo>
                  <a:lnTo>
                    <a:pt x="60" y="12"/>
                  </a:lnTo>
                  <a:lnTo>
                    <a:pt x="67" y="12"/>
                  </a:lnTo>
                  <a:lnTo>
                    <a:pt x="70" y="15"/>
                  </a:lnTo>
                  <a:lnTo>
                    <a:pt x="66" y="17"/>
                  </a:lnTo>
                  <a:lnTo>
                    <a:pt x="72" y="17"/>
                  </a:lnTo>
                  <a:lnTo>
                    <a:pt x="67" y="23"/>
                  </a:lnTo>
                  <a:lnTo>
                    <a:pt x="72" y="30"/>
                  </a:lnTo>
                  <a:lnTo>
                    <a:pt x="81" y="18"/>
                  </a:lnTo>
                  <a:lnTo>
                    <a:pt x="92" y="26"/>
                  </a:lnTo>
                  <a:lnTo>
                    <a:pt x="90" y="23"/>
                  </a:lnTo>
                  <a:lnTo>
                    <a:pt x="90" y="2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4" name="Freeform 421">
              <a:extLst>
                <a:ext uri="{FF2B5EF4-FFF2-40B4-BE49-F238E27FC236}">
                  <a16:creationId xmlns:a16="http://schemas.microsoft.com/office/drawing/2014/main" id="{CE5DB1A1-199F-4827-9A68-1544298D3E04}"/>
                </a:ext>
              </a:extLst>
            </p:cNvPr>
            <p:cNvSpPr>
              <a:spLocks/>
            </p:cNvSpPr>
            <p:nvPr/>
          </p:nvSpPr>
          <p:spPr bwMode="auto">
            <a:xfrm>
              <a:off x="4018" y="711"/>
              <a:ext cx="76" cy="73"/>
            </a:xfrm>
            <a:custGeom>
              <a:avLst/>
              <a:gdLst>
                <a:gd name="T0" fmla="*/ 3 w 76"/>
                <a:gd name="T1" fmla="*/ 2 h 73"/>
                <a:gd name="T2" fmla="*/ 2 w 76"/>
                <a:gd name="T3" fmla="*/ 6 h 73"/>
                <a:gd name="T4" fmla="*/ 2 w 76"/>
                <a:gd name="T5" fmla="*/ 9 h 73"/>
                <a:gd name="T6" fmla="*/ 9 w 76"/>
                <a:gd name="T7" fmla="*/ 23 h 73"/>
                <a:gd name="T8" fmla="*/ 19 w 76"/>
                <a:gd name="T9" fmla="*/ 29 h 73"/>
                <a:gd name="T10" fmla="*/ 23 w 76"/>
                <a:gd name="T11" fmla="*/ 29 h 73"/>
                <a:gd name="T12" fmla="*/ 28 w 76"/>
                <a:gd name="T13" fmla="*/ 21 h 73"/>
                <a:gd name="T14" fmla="*/ 29 w 76"/>
                <a:gd name="T15" fmla="*/ 4 h 73"/>
                <a:gd name="T16" fmla="*/ 40 w 76"/>
                <a:gd name="T17" fmla="*/ 2 h 73"/>
                <a:gd name="T18" fmla="*/ 56 w 76"/>
                <a:gd name="T19" fmla="*/ 23 h 73"/>
                <a:gd name="T20" fmla="*/ 59 w 76"/>
                <a:gd name="T21" fmla="*/ 42 h 73"/>
                <a:gd name="T22" fmla="*/ 61 w 76"/>
                <a:gd name="T23" fmla="*/ 49 h 73"/>
                <a:gd name="T24" fmla="*/ 57 w 76"/>
                <a:gd name="T25" fmla="*/ 42 h 73"/>
                <a:gd name="T26" fmla="*/ 54 w 76"/>
                <a:gd name="T27" fmla="*/ 29 h 73"/>
                <a:gd name="T28" fmla="*/ 47 w 76"/>
                <a:gd name="T29" fmla="*/ 25 h 73"/>
                <a:gd name="T30" fmla="*/ 44 w 76"/>
                <a:gd name="T31" fmla="*/ 30 h 73"/>
                <a:gd name="T32" fmla="*/ 44 w 76"/>
                <a:gd name="T33" fmla="*/ 37 h 73"/>
                <a:gd name="T34" fmla="*/ 48 w 76"/>
                <a:gd name="T35" fmla="*/ 53 h 73"/>
                <a:gd name="T36" fmla="*/ 64 w 76"/>
                <a:gd name="T37" fmla="*/ 58 h 73"/>
                <a:gd name="T38" fmla="*/ 66 w 76"/>
                <a:gd name="T39" fmla="*/ 59 h 73"/>
                <a:gd name="T40" fmla="*/ 70 w 76"/>
                <a:gd name="T41" fmla="*/ 59 h 73"/>
                <a:gd name="T42" fmla="*/ 75 w 76"/>
                <a:gd name="T43" fmla="*/ 55 h 73"/>
                <a:gd name="T44" fmla="*/ 75 w 76"/>
                <a:gd name="T45" fmla="*/ 55 h 73"/>
                <a:gd name="T46" fmla="*/ 70 w 76"/>
                <a:gd name="T47" fmla="*/ 62 h 73"/>
                <a:gd name="T48" fmla="*/ 67 w 76"/>
                <a:gd name="T49" fmla="*/ 62 h 73"/>
                <a:gd name="T50" fmla="*/ 45 w 76"/>
                <a:gd name="T51" fmla="*/ 62 h 73"/>
                <a:gd name="T52" fmla="*/ 40 w 76"/>
                <a:gd name="T53" fmla="*/ 63 h 73"/>
                <a:gd name="T54" fmla="*/ 34 w 76"/>
                <a:gd name="T55" fmla="*/ 72 h 73"/>
                <a:gd name="T56" fmla="*/ 21 w 76"/>
                <a:gd name="T57" fmla="*/ 62 h 73"/>
                <a:gd name="T58" fmla="*/ 34 w 76"/>
                <a:gd name="T59" fmla="*/ 69 h 73"/>
                <a:gd name="T60" fmla="*/ 38 w 76"/>
                <a:gd name="T61" fmla="*/ 62 h 73"/>
                <a:gd name="T62" fmla="*/ 29 w 76"/>
                <a:gd name="T63" fmla="*/ 56 h 73"/>
                <a:gd name="T64" fmla="*/ 13 w 76"/>
                <a:gd name="T65" fmla="*/ 27 h 73"/>
                <a:gd name="T66" fmla="*/ 7 w 76"/>
                <a:gd name="T67" fmla="*/ 25 h 73"/>
                <a:gd name="T68" fmla="*/ 0 w 76"/>
                <a:gd name="T69" fmla="*/ 10 h 73"/>
                <a:gd name="T70" fmla="*/ 2 w 76"/>
                <a:gd name="T71" fmla="*/ 0 h 73"/>
                <a:gd name="T72" fmla="*/ 3 w 76"/>
                <a:gd name="T73" fmla="*/ 2 h 73"/>
                <a:gd name="T74" fmla="*/ 3 w 76"/>
                <a:gd name="T75"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73">
                  <a:moveTo>
                    <a:pt x="3" y="2"/>
                  </a:moveTo>
                  <a:lnTo>
                    <a:pt x="2" y="6"/>
                  </a:lnTo>
                  <a:lnTo>
                    <a:pt x="2" y="9"/>
                  </a:lnTo>
                  <a:lnTo>
                    <a:pt x="9" y="23"/>
                  </a:lnTo>
                  <a:lnTo>
                    <a:pt x="19" y="29"/>
                  </a:lnTo>
                  <a:lnTo>
                    <a:pt x="23" y="29"/>
                  </a:lnTo>
                  <a:lnTo>
                    <a:pt x="28" y="21"/>
                  </a:lnTo>
                  <a:lnTo>
                    <a:pt x="29" y="4"/>
                  </a:lnTo>
                  <a:lnTo>
                    <a:pt x="40" y="2"/>
                  </a:lnTo>
                  <a:lnTo>
                    <a:pt x="56" y="23"/>
                  </a:lnTo>
                  <a:lnTo>
                    <a:pt x="59" y="42"/>
                  </a:lnTo>
                  <a:lnTo>
                    <a:pt x="61" y="49"/>
                  </a:lnTo>
                  <a:lnTo>
                    <a:pt x="57" y="42"/>
                  </a:lnTo>
                  <a:lnTo>
                    <a:pt x="54" y="29"/>
                  </a:lnTo>
                  <a:lnTo>
                    <a:pt x="47" y="25"/>
                  </a:lnTo>
                  <a:lnTo>
                    <a:pt x="44" y="30"/>
                  </a:lnTo>
                  <a:lnTo>
                    <a:pt x="44" y="37"/>
                  </a:lnTo>
                  <a:lnTo>
                    <a:pt x="48" y="53"/>
                  </a:lnTo>
                  <a:lnTo>
                    <a:pt x="64" y="58"/>
                  </a:lnTo>
                  <a:lnTo>
                    <a:pt x="66" y="59"/>
                  </a:lnTo>
                  <a:lnTo>
                    <a:pt x="70" y="59"/>
                  </a:lnTo>
                  <a:lnTo>
                    <a:pt x="75" y="55"/>
                  </a:lnTo>
                  <a:lnTo>
                    <a:pt x="75" y="55"/>
                  </a:lnTo>
                  <a:lnTo>
                    <a:pt x="70" y="62"/>
                  </a:lnTo>
                  <a:lnTo>
                    <a:pt x="67" y="62"/>
                  </a:lnTo>
                  <a:lnTo>
                    <a:pt x="45" y="62"/>
                  </a:lnTo>
                  <a:lnTo>
                    <a:pt x="40" y="63"/>
                  </a:lnTo>
                  <a:lnTo>
                    <a:pt x="34" y="72"/>
                  </a:lnTo>
                  <a:lnTo>
                    <a:pt x="21" y="62"/>
                  </a:lnTo>
                  <a:lnTo>
                    <a:pt x="34" y="69"/>
                  </a:lnTo>
                  <a:lnTo>
                    <a:pt x="38" y="62"/>
                  </a:lnTo>
                  <a:lnTo>
                    <a:pt x="29" y="56"/>
                  </a:lnTo>
                  <a:lnTo>
                    <a:pt x="13" y="27"/>
                  </a:lnTo>
                  <a:lnTo>
                    <a:pt x="7" y="25"/>
                  </a:lnTo>
                  <a:lnTo>
                    <a:pt x="0" y="10"/>
                  </a:lnTo>
                  <a:lnTo>
                    <a:pt x="2" y="0"/>
                  </a:lnTo>
                  <a:lnTo>
                    <a:pt x="3" y="2"/>
                  </a:lnTo>
                  <a:lnTo>
                    <a:pt x="3" y="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 name="Freeform 422">
              <a:extLst>
                <a:ext uri="{FF2B5EF4-FFF2-40B4-BE49-F238E27FC236}">
                  <a16:creationId xmlns:a16="http://schemas.microsoft.com/office/drawing/2014/main" id="{F2C3880B-0419-435C-B27F-816AB767ED7E}"/>
                </a:ext>
              </a:extLst>
            </p:cNvPr>
            <p:cNvSpPr>
              <a:spLocks/>
            </p:cNvSpPr>
            <p:nvPr/>
          </p:nvSpPr>
          <p:spPr bwMode="auto">
            <a:xfrm>
              <a:off x="4025" y="712"/>
              <a:ext cx="17" cy="18"/>
            </a:xfrm>
            <a:custGeom>
              <a:avLst/>
              <a:gdLst>
                <a:gd name="T0" fmla="*/ 16 w 17"/>
                <a:gd name="T1" fmla="*/ 17 h 18"/>
                <a:gd name="T2" fmla="*/ 12 w 17"/>
                <a:gd name="T3" fmla="*/ 12 h 18"/>
                <a:gd name="T4" fmla="*/ 12 w 17"/>
                <a:gd name="T5" fmla="*/ 8 h 18"/>
                <a:gd name="T6" fmla="*/ 15 w 17"/>
                <a:gd name="T7" fmla="*/ 3 h 18"/>
                <a:gd name="T8" fmla="*/ 12 w 17"/>
                <a:gd name="T9" fmla="*/ 0 h 18"/>
                <a:gd name="T10" fmla="*/ 7 w 17"/>
                <a:gd name="T11" fmla="*/ 0 h 18"/>
                <a:gd name="T12" fmla="*/ 1 w 17"/>
                <a:gd name="T13" fmla="*/ 2 h 18"/>
                <a:gd name="T14" fmla="*/ 0 w 17"/>
                <a:gd name="T15" fmla="*/ 8 h 18"/>
                <a:gd name="T16" fmla="*/ 9 w 17"/>
                <a:gd name="T17" fmla="*/ 1 h 18"/>
                <a:gd name="T18" fmla="*/ 11 w 17"/>
                <a:gd name="T19" fmla="*/ 1 h 18"/>
                <a:gd name="T20" fmla="*/ 6 w 17"/>
                <a:gd name="T21" fmla="*/ 12 h 18"/>
                <a:gd name="T22" fmla="*/ 11 w 17"/>
                <a:gd name="T23" fmla="*/ 17 h 18"/>
                <a:gd name="T24" fmla="*/ 16 w 17"/>
                <a:gd name="T25" fmla="*/ 17 h 18"/>
                <a:gd name="T26" fmla="*/ 16 w 17"/>
                <a:gd name="T2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8">
                  <a:moveTo>
                    <a:pt x="16" y="17"/>
                  </a:moveTo>
                  <a:lnTo>
                    <a:pt x="12" y="12"/>
                  </a:lnTo>
                  <a:lnTo>
                    <a:pt x="12" y="8"/>
                  </a:lnTo>
                  <a:lnTo>
                    <a:pt x="15" y="3"/>
                  </a:lnTo>
                  <a:lnTo>
                    <a:pt x="12" y="0"/>
                  </a:lnTo>
                  <a:lnTo>
                    <a:pt x="7" y="0"/>
                  </a:lnTo>
                  <a:lnTo>
                    <a:pt x="1" y="2"/>
                  </a:lnTo>
                  <a:lnTo>
                    <a:pt x="0" y="8"/>
                  </a:lnTo>
                  <a:lnTo>
                    <a:pt x="9" y="1"/>
                  </a:lnTo>
                  <a:lnTo>
                    <a:pt x="11" y="1"/>
                  </a:lnTo>
                  <a:lnTo>
                    <a:pt x="6" y="12"/>
                  </a:lnTo>
                  <a:lnTo>
                    <a:pt x="11" y="17"/>
                  </a:lnTo>
                  <a:lnTo>
                    <a:pt x="16" y="17"/>
                  </a:lnTo>
                  <a:lnTo>
                    <a:pt x="16" y="1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 name="Freeform 423">
              <a:extLst>
                <a:ext uri="{FF2B5EF4-FFF2-40B4-BE49-F238E27FC236}">
                  <a16:creationId xmlns:a16="http://schemas.microsoft.com/office/drawing/2014/main" id="{09F6E8A8-026A-4F12-AC7C-208DEDBDAB55}"/>
                </a:ext>
              </a:extLst>
            </p:cNvPr>
            <p:cNvSpPr>
              <a:spLocks/>
            </p:cNvSpPr>
            <p:nvPr/>
          </p:nvSpPr>
          <p:spPr bwMode="auto">
            <a:xfrm>
              <a:off x="4026" y="723"/>
              <a:ext cx="6" cy="10"/>
            </a:xfrm>
            <a:custGeom>
              <a:avLst/>
              <a:gdLst>
                <a:gd name="T0" fmla="*/ 0 w 6"/>
                <a:gd name="T1" fmla="*/ 1 h 10"/>
                <a:gd name="T2" fmla="*/ 4 w 6"/>
                <a:gd name="T3" fmla="*/ 9 h 10"/>
                <a:gd name="T4" fmla="*/ 5 w 6"/>
                <a:gd name="T5" fmla="*/ 9 h 10"/>
                <a:gd name="T6" fmla="*/ 0 w 6"/>
                <a:gd name="T7" fmla="*/ 0 h 10"/>
                <a:gd name="T8" fmla="*/ 0 w 6"/>
                <a:gd name="T9" fmla="*/ 1 h 10"/>
                <a:gd name="T10" fmla="*/ 0 w 6"/>
                <a:gd name="T11" fmla="*/ 1 h 10"/>
              </a:gdLst>
              <a:ahLst/>
              <a:cxnLst>
                <a:cxn ang="0">
                  <a:pos x="T0" y="T1"/>
                </a:cxn>
                <a:cxn ang="0">
                  <a:pos x="T2" y="T3"/>
                </a:cxn>
                <a:cxn ang="0">
                  <a:pos x="T4" y="T5"/>
                </a:cxn>
                <a:cxn ang="0">
                  <a:pos x="T6" y="T7"/>
                </a:cxn>
                <a:cxn ang="0">
                  <a:pos x="T8" y="T9"/>
                </a:cxn>
                <a:cxn ang="0">
                  <a:pos x="T10" y="T11"/>
                </a:cxn>
              </a:cxnLst>
              <a:rect l="0" t="0" r="r" b="b"/>
              <a:pathLst>
                <a:path w="6" h="10">
                  <a:moveTo>
                    <a:pt x="0" y="1"/>
                  </a:moveTo>
                  <a:lnTo>
                    <a:pt x="4" y="9"/>
                  </a:lnTo>
                  <a:lnTo>
                    <a:pt x="5" y="9"/>
                  </a:lnTo>
                  <a:lnTo>
                    <a:pt x="0" y="0"/>
                  </a:lnTo>
                  <a:lnTo>
                    <a:pt x="0" y="1"/>
                  </a:lnTo>
                  <a:lnTo>
                    <a:pt x="0"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 name="Freeform 424">
              <a:extLst>
                <a:ext uri="{FF2B5EF4-FFF2-40B4-BE49-F238E27FC236}">
                  <a16:creationId xmlns:a16="http://schemas.microsoft.com/office/drawing/2014/main" id="{91E286F4-A05C-470F-80BE-4A6223DFE9BA}"/>
                </a:ext>
              </a:extLst>
            </p:cNvPr>
            <p:cNvSpPr>
              <a:spLocks/>
            </p:cNvSpPr>
            <p:nvPr/>
          </p:nvSpPr>
          <p:spPr bwMode="auto">
            <a:xfrm>
              <a:off x="4008" y="751"/>
              <a:ext cx="28" cy="21"/>
            </a:xfrm>
            <a:custGeom>
              <a:avLst/>
              <a:gdLst>
                <a:gd name="T0" fmla="*/ 0 w 28"/>
                <a:gd name="T1" fmla="*/ 0 h 21"/>
                <a:gd name="T2" fmla="*/ 10 w 28"/>
                <a:gd name="T3" fmla="*/ 10 h 21"/>
                <a:gd name="T4" fmla="*/ 27 w 28"/>
                <a:gd name="T5" fmla="*/ 20 h 21"/>
                <a:gd name="T6" fmla="*/ 9 w 28"/>
                <a:gd name="T7" fmla="*/ 4 h 21"/>
                <a:gd name="T8" fmla="*/ 0 w 28"/>
                <a:gd name="T9" fmla="*/ 0 h 21"/>
                <a:gd name="T10" fmla="*/ 0 w 28"/>
                <a:gd name="T11" fmla="*/ 0 h 21"/>
              </a:gdLst>
              <a:ahLst/>
              <a:cxnLst>
                <a:cxn ang="0">
                  <a:pos x="T0" y="T1"/>
                </a:cxn>
                <a:cxn ang="0">
                  <a:pos x="T2" y="T3"/>
                </a:cxn>
                <a:cxn ang="0">
                  <a:pos x="T4" y="T5"/>
                </a:cxn>
                <a:cxn ang="0">
                  <a:pos x="T6" y="T7"/>
                </a:cxn>
                <a:cxn ang="0">
                  <a:pos x="T8" y="T9"/>
                </a:cxn>
                <a:cxn ang="0">
                  <a:pos x="T10" y="T11"/>
                </a:cxn>
              </a:cxnLst>
              <a:rect l="0" t="0" r="r" b="b"/>
              <a:pathLst>
                <a:path w="28" h="21">
                  <a:moveTo>
                    <a:pt x="0" y="0"/>
                  </a:moveTo>
                  <a:lnTo>
                    <a:pt x="10" y="10"/>
                  </a:lnTo>
                  <a:lnTo>
                    <a:pt x="27" y="20"/>
                  </a:lnTo>
                  <a:lnTo>
                    <a:pt x="9" y="4"/>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8" name="Freeform 425">
              <a:extLst>
                <a:ext uri="{FF2B5EF4-FFF2-40B4-BE49-F238E27FC236}">
                  <a16:creationId xmlns:a16="http://schemas.microsoft.com/office/drawing/2014/main" id="{B3301BAC-DA84-453E-8C86-C3EF9C942A53}"/>
                </a:ext>
              </a:extLst>
            </p:cNvPr>
            <p:cNvSpPr>
              <a:spLocks/>
            </p:cNvSpPr>
            <p:nvPr/>
          </p:nvSpPr>
          <p:spPr bwMode="auto">
            <a:xfrm>
              <a:off x="3982" y="745"/>
              <a:ext cx="8" cy="30"/>
            </a:xfrm>
            <a:custGeom>
              <a:avLst/>
              <a:gdLst>
                <a:gd name="T0" fmla="*/ 3 w 8"/>
                <a:gd name="T1" fmla="*/ 1 h 30"/>
                <a:gd name="T2" fmla="*/ 0 w 8"/>
                <a:gd name="T3" fmla="*/ 12 h 30"/>
                <a:gd name="T4" fmla="*/ 0 w 8"/>
                <a:gd name="T5" fmla="*/ 18 h 30"/>
                <a:gd name="T6" fmla="*/ 7 w 8"/>
                <a:gd name="T7" fmla="*/ 29 h 30"/>
                <a:gd name="T8" fmla="*/ 1 w 8"/>
                <a:gd name="T9" fmla="*/ 18 h 30"/>
                <a:gd name="T10" fmla="*/ 1 w 8"/>
                <a:gd name="T11" fmla="*/ 11 h 30"/>
                <a:gd name="T12" fmla="*/ 5 w 8"/>
                <a:gd name="T13" fmla="*/ 0 h 30"/>
                <a:gd name="T14" fmla="*/ 3 w 8"/>
                <a:gd name="T15" fmla="*/ 1 h 30"/>
                <a:gd name="T16" fmla="*/ 3 w 8"/>
                <a:gd name="T1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0">
                  <a:moveTo>
                    <a:pt x="3" y="1"/>
                  </a:moveTo>
                  <a:lnTo>
                    <a:pt x="0" y="12"/>
                  </a:lnTo>
                  <a:lnTo>
                    <a:pt x="0" y="18"/>
                  </a:lnTo>
                  <a:lnTo>
                    <a:pt x="7" y="29"/>
                  </a:lnTo>
                  <a:lnTo>
                    <a:pt x="1" y="18"/>
                  </a:lnTo>
                  <a:lnTo>
                    <a:pt x="1" y="11"/>
                  </a:lnTo>
                  <a:lnTo>
                    <a:pt x="5" y="0"/>
                  </a:lnTo>
                  <a:lnTo>
                    <a:pt x="3" y="1"/>
                  </a:lnTo>
                  <a:lnTo>
                    <a:pt x="3"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9" name="Freeform 426">
              <a:extLst>
                <a:ext uri="{FF2B5EF4-FFF2-40B4-BE49-F238E27FC236}">
                  <a16:creationId xmlns:a16="http://schemas.microsoft.com/office/drawing/2014/main" id="{4A43CA48-EF20-44DE-B742-171454DAC18B}"/>
                </a:ext>
              </a:extLst>
            </p:cNvPr>
            <p:cNvSpPr>
              <a:spLocks/>
            </p:cNvSpPr>
            <p:nvPr/>
          </p:nvSpPr>
          <p:spPr bwMode="auto">
            <a:xfrm>
              <a:off x="3992" y="772"/>
              <a:ext cx="92" cy="109"/>
            </a:xfrm>
            <a:custGeom>
              <a:avLst/>
              <a:gdLst>
                <a:gd name="T0" fmla="*/ 0 w 92"/>
                <a:gd name="T1" fmla="*/ 0 h 109"/>
                <a:gd name="T2" fmla="*/ 24 w 92"/>
                <a:gd name="T3" fmla="*/ 13 h 109"/>
                <a:gd name="T4" fmla="*/ 50 w 92"/>
                <a:gd name="T5" fmla="*/ 35 h 109"/>
                <a:gd name="T6" fmla="*/ 58 w 92"/>
                <a:gd name="T7" fmla="*/ 46 h 109"/>
                <a:gd name="T8" fmla="*/ 65 w 92"/>
                <a:gd name="T9" fmla="*/ 28 h 109"/>
                <a:gd name="T10" fmla="*/ 70 w 92"/>
                <a:gd name="T11" fmla="*/ 34 h 109"/>
                <a:gd name="T12" fmla="*/ 74 w 92"/>
                <a:gd name="T13" fmla="*/ 42 h 109"/>
                <a:gd name="T14" fmla="*/ 71 w 92"/>
                <a:gd name="T15" fmla="*/ 42 h 109"/>
                <a:gd name="T16" fmla="*/ 79 w 92"/>
                <a:gd name="T17" fmla="*/ 73 h 109"/>
                <a:gd name="T18" fmla="*/ 80 w 92"/>
                <a:gd name="T19" fmla="*/ 95 h 109"/>
                <a:gd name="T20" fmla="*/ 91 w 92"/>
                <a:gd name="T21" fmla="*/ 108 h 109"/>
                <a:gd name="T22" fmla="*/ 74 w 92"/>
                <a:gd name="T23" fmla="*/ 90 h 109"/>
                <a:gd name="T24" fmla="*/ 48 w 92"/>
                <a:gd name="T25" fmla="*/ 76 h 109"/>
                <a:gd name="T26" fmla="*/ 77 w 92"/>
                <a:gd name="T27" fmla="*/ 90 h 109"/>
                <a:gd name="T28" fmla="*/ 76 w 92"/>
                <a:gd name="T29" fmla="*/ 76 h 109"/>
                <a:gd name="T30" fmla="*/ 67 w 92"/>
                <a:gd name="T31" fmla="*/ 53 h 109"/>
                <a:gd name="T32" fmla="*/ 67 w 92"/>
                <a:gd name="T33" fmla="*/ 41 h 109"/>
                <a:gd name="T34" fmla="*/ 64 w 92"/>
                <a:gd name="T35" fmla="*/ 36 h 109"/>
                <a:gd name="T36" fmla="*/ 58 w 92"/>
                <a:gd name="T37" fmla="*/ 56 h 109"/>
                <a:gd name="T38" fmla="*/ 43 w 92"/>
                <a:gd name="T39" fmla="*/ 33 h 109"/>
                <a:gd name="T40" fmla="*/ 36 w 92"/>
                <a:gd name="T41" fmla="*/ 30 h 109"/>
                <a:gd name="T42" fmla="*/ 30 w 92"/>
                <a:gd name="T43" fmla="*/ 30 h 109"/>
                <a:gd name="T44" fmla="*/ 10 w 92"/>
                <a:gd name="T45" fmla="*/ 11 h 109"/>
                <a:gd name="T46" fmla="*/ 9 w 92"/>
                <a:gd name="T47" fmla="*/ 6 h 109"/>
                <a:gd name="T48" fmla="*/ 0 w 92"/>
                <a:gd name="T49" fmla="*/ 0 h 109"/>
                <a:gd name="T50" fmla="*/ 0 w 92"/>
                <a:gd name="T5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2" h="109">
                  <a:moveTo>
                    <a:pt x="0" y="0"/>
                  </a:moveTo>
                  <a:lnTo>
                    <a:pt x="24" y="13"/>
                  </a:lnTo>
                  <a:lnTo>
                    <a:pt x="50" y="35"/>
                  </a:lnTo>
                  <a:lnTo>
                    <a:pt x="58" y="46"/>
                  </a:lnTo>
                  <a:lnTo>
                    <a:pt x="65" y="28"/>
                  </a:lnTo>
                  <a:lnTo>
                    <a:pt x="70" y="34"/>
                  </a:lnTo>
                  <a:lnTo>
                    <a:pt x="74" y="42"/>
                  </a:lnTo>
                  <a:lnTo>
                    <a:pt x="71" y="42"/>
                  </a:lnTo>
                  <a:lnTo>
                    <a:pt x="79" y="73"/>
                  </a:lnTo>
                  <a:lnTo>
                    <a:pt x="80" y="95"/>
                  </a:lnTo>
                  <a:lnTo>
                    <a:pt x="91" y="108"/>
                  </a:lnTo>
                  <a:lnTo>
                    <a:pt x="74" y="90"/>
                  </a:lnTo>
                  <a:lnTo>
                    <a:pt x="48" y="76"/>
                  </a:lnTo>
                  <a:lnTo>
                    <a:pt x="77" y="90"/>
                  </a:lnTo>
                  <a:lnTo>
                    <a:pt x="76" y="76"/>
                  </a:lnTo>
                  <a:lnTo>
                    <a:pt x="67" y="53"/>
                  </a:lnTo>
                  <a:lnTo>
                    <a:pt x="67" y="41"/>
                  </a:lnTo>
                  <a:lnTo>
                    <a:pt x="64" y="36"/>
                  </a:lnTo>
                  <a:lnTo>
                    <a:pt x="58" y="56"/>
                  </a:lnTo>
                  <a:lnTo>
                    <a:pt x="43" y="33"/>
                  </a:lnTo>
                  <a:lnTo>
                    <a:pt x="36" y="30"/>
                  </a:lnTo>
                  <a:lnTo>
                    <a:pt x="30" y="30"/>
                  </a:lnTo>
                  <a:lnTo>
                    <a:pt x="10" y="11"/>
                  </a:lnTo>
                  <a:lnTo>
                    <a:pt x="9" y="6"/>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0" name="Freeform 427">
              <a:extLst>
                <a:ext uri="{FF2B5EF4-FFF2-40B4-BE49-F238E27FC236}">
                  <a16:creationId xmlns:a16="http://schemas.microsoft.com/office/drawing/2014/main" id="{A644132A-E795-414C-98A4-7DF239BCFE8A}"/>
                </a:ext>
              </a:extLst>
            </p:cNvPr>
            <p:cNvSpPr>
              <a:spLocks/>
            </p:cNvSpPr>
            <p:nvPr/>
          </p:nvSpPr>
          <p:spPr bwMode="auto">
            <a:xfrm>
              <a:off x="4050" y="781"/>
              <a:ext cx="22" cy="33"/>
            </a:xfrm>
            <a:custGeom>
              <a:avLst/>
              <a:gdLst>
                <a:gd name="T0" fmla="*/ 0 w 22"/>
                <a:gd name="T1" fmla="*/ 0 h 33"/>
                <a:gd name="T2" fmla="*/ 7 w 22"/>
                <a:gd name="T3" fmla="*/ 13 h 33"/>
                <a:gd name="T4" fmla="*/ 7 w 22"/>
                <a:gd name="T5" fmla="*/ 9 h 33"/>
                <a:gd name="T6" fmla="*/ 5 w 22"/>
                <a:gd name="T7" fmla="*/ 4 h 33"/>
                <a:gd name="T8" fmla="*/ 15 w 22"/>
                <a:gd name="T9" fmla="*/ 17 h 33"/>
                <a:gd name="T10" fmla="*/ 21 w 22"/>
                <a:gd name="T11" fmla="*/ 32 h 33"/>
                <a:gd name="T12" fmla="*/ 21 w 22"/>
                <a:gd name="T13" fmla="*/ 26 h 33"/>
                <a:gd name="T14" fmla="*/ 16 w 22"/>
                <a:gd name="T15" fmla="*/ 16 h 33"/>
                <a:gd name="T16" fmla="*/ 7 w 22"/>
                <a:gd name="T17" fmla="*/ 2 h 33"/>
                <a:gd name="T18" fmla="*/ 0 w 22"/>
                <a:gd name="T19" fmla="*/ 0 h 33"/>
                <a:gd name="T20" fmla="*/ 0 w 22"/>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3">
                  <a:moveTo>
                    <a:pt x="0" y="0"/>
                  </a:moveTo>
                  <a:lnTo>
                    <a:pt x="7" y="13"/>
                  </a:lnTo>
                  <a:lnTo>
                    <a:pt x="7" y="9"/>
                  </a:lnTo>
                  <a:lnTo>
                    <a:pt x="5" y="4"/>
                  </a:lnTo>
                  <a:lnTo>
                    <a:pt x="15" y="17"/>
                  </a:lnTo>
                  <a:lnTo>
                    <a:pt x="21" y="32"/>
                  </a:lnTo>
                  <a:lnTo>
                    <a:pt x="21" y="26"/>
                  </a:lnTo>
                  <a:lnTo>
                    <a:pt x="16" y="16"/>
                  </a:lnTo>
                  <a:lnTo>
                    <a:pt x="7" y="2"/>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1" name="Freeform 428">
              <a:extLst>
                <a:ext uri="{FF2B5EF4-FFF2-40B4-BE49-F238E27FC236}">
                  <a16:creationId xmlns:a16="http://schemas.microsoft.com/office/drawing/2014/main" id="{CCB35D15-D107-4ED2-8511-AEC9403E4E56}"/>
                </a:ext>
              </a:extLst>
            </p:cNvPr>
            <p:cNvSpPr>
              <a:spLocks/>
            </p:cNvSpPr>
            <p:nvPr/>
          </p:nvSpPr>
          <p:spPr bwMode="auto">
            <a:xfrm>
              <a:off x="4069" y="813"/>
              <a:ext cx="30" cy="81"/>
            </a:xfrm>
            <a:custGeom>
              <a:avLst/>
              <a:gdLst>
                <a:gd name="T0" fmla="*/ 0 w 30"/>
                <a:gd name="T1" fmla="*/ 0 h 81"/>
                <a:gd name="T2" fmla="*/ 7 w 30"/>
                <a:gd name="T3" fmla="*/ 12 h 81"/>
                <a:gd name="T4" fmla="*/ 13 w 30"/>
                <a:gd name="T5" fmla="*/ 34 h 81"/>
                <a:gd name="T6" fmla="*/ 25 w 30"/>
                <a:gd name="T7" fmla="*/ 74 h 81"/>
                <a:gd name="T8" fmla="*/ 29 w 30"/>
                <a:gd name="T9" fmla="*/ 80 h 81"/>
                <a:gd name="T10" fmla="*/ 16 w 30"/>
                <a:gd name="T11" fmla="*/ 40 h 81"/>
                <a:gd name="T12" fmla="*/ 10 w 30"/>
                <a:gd name="T13" fmla="*/ 14 h 81"/>
                <a:gd name="T14" fmla="*/ 4 w 30"/>
                <a:gd name="T15" fmla="*/ 1 h 81"/>
                <a:gd name="T16" fmla="*/ 2 w 30"/>
                <a:gd name="T17" fmla="*/ 0 h 81"/>
                <a:gd name="T18" fmla="*/ 0 w 30"/>
                <a:gd name="T19" fmla="*/ 0 h 81"/>
                <a:gd name="T20" fmla="*/ 0 w 30"/>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81">
                  <a:moveTo>
                    <a:pt x="0" y="0"/>
                  </a:moveTo>
                  <a:lnTo>
                    <a:pt x="7" y="12"/>
                  </a:lnTo>
                  <a:lnTo>
                    <a:pt x="13" y="34"/>
                  </a:lnTo>
                  <a:lnTo>
                    <a:pt x="25" y="74"/>
                  </a:lnTo>
                  <a:lnTo>
                    <a:pt x="29" y="80"/>
                  </a:lnTo>
                  <a:lnTo>
                    <a:pt x="16" y="40"/>
                  </a:lnTo>
                  <a:lnTo>
                    <a:pt x="10" y="14"/>
                  </a:lnTo>
                  <a:lnTo>
                    <a:pt x="4" y="1"/>
                  </a:lnTo>
                  <a:lnTo>
                    <a:pt x="2" y="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2" name="Freeform 429">
              <a:extLst>
                <a:ext uri="{FF2B5EF4-FFF2-40B4-BE49-F238E27FC236}">
                  <a16:creationId xmlns:a16="http://schemas.microsoft.com/office/drawing/2014/main" id="{A43D9412-0E69-4356-8C04-E0632316C506}"/>
                </a:ext>
              </a:extLst>
            </p:cNvPr>
            <p:cNvSpPr>
              <a:spLocks/>
            </p:cNvSpPr>
            <p:nvPr/>
          </p:nvSpPr>
          <p:spPr bwMode="auto">
            <a:xfrm>
              <a:off x="4088" y="855"/>
              <a:ext cx="10" cy="12"/>
            </a:xfrm>
            <a:custGeom>
              <a:avLst/>
              <a:gdLst>
                <a:gd name="T0" fmla="*/ 9 w 10"/>
                <a:gd name="T1" fmla="*/ 0 h 12"/>
                <a:gd name="T2" fmla="*/ 8 w 10"/>
                <a:gd name="T3" fmla="*/ 5 h 12"/>
                <a:gd name="T4" fmla="*/ 0 w 10"/>
                <a:gd name="T5" fmla="*/ 11 h 12"/>
                <a:gd name="T6" fmla="*/ 6 w 10"/>
                <a:gd name="T7" fmla="*/ 11 h 12"/>
                <a:gd name="T8" fmla="*/ 9 w 10"/>
                <a:gd name="T9" fmla="*/ 6 h 12"/>
                <a:gd name="T10" fmla="*/ 9 w 10"/>
                <a:gd name="T11" fmla="*/ 0 h 12"/>
                <a:gd name="T12" fmla="*/ 9 w 1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9" y="0"/>
                  </a:moveTo>
                  <a:lnTo>
                    <a:pt x="8" y="5"/>
                  </a:lnTo>
                  <a:lnTo>
                    <a:pt x="0" y="11"/>
                  </a:lnTo>
                  <a:lnTo>
                    <a:pt x="6" y="11"/>
                  </a:lnTo>
                  <a:lnTo>
                    <a:pt x="9" y="6"/>
                  </a:lnTo>
                  <a:lnTo>
                    <a:pt x="9" y="0"/>
                  </a:lnTo>
                  <a:lnTo>
                    <a:pt x="9"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3" name="Freeform 430">
              <a:extLst>
                <a:ext uri="{FF2B5EF4-FFF2-40B4-BE49-F238E27FC236}">
                  <a16:creationId xmlns:a16="http://schemas.microsoft.com/office/drawing/2014/main" id="{2AF11BF2-9BA6-464E-9463-81F65E06BEC4}"/>
                </a:ext>
              </a:extLst>
            </p:cNvPr>
            <p:cNvSpPr>
              <a:spLocks/>
            </p:cNvSpPr>
            <p:nvPr/>
          </p:nvSpPr>
          <p:spPr bwMode="auto">
            <a:xfrm>
              <a:off x="3978" y="817"/>
              <a:ext cx="58" cy="19"/>
            </a:xfrm>
            <a:custGeom>
              <a:avLst/>
              <a:gdLst>
                <a:gd name="T0" fmla="*/ 0 w 58"/>
                <a:gd name="T1" fmla="*/ 0 h 19"/>
                <a:gd name="T2" fmla="*/ 40 w 58"/>
                <a:gd name="T3" fmla="*/ 18 h 19"/>
                <a:gd name="T4" fmla="*/ 57 w 58"/>
                <a:gd name="T5" fmla="*/ 18 h 19"/>
                <a:gd name="T6" fmla="*/ 32 w 58"/>
                <a:gd name="T7" fmla="*/ 8 h 19"/>
                <a:gd name="T8" fmla="*/ 21 w 58"/>
                <a:gd name="T9" fmla="*/ 8 h 19"/>
                <a:gd name="T10" fmla="*/ 2 w 58"/>
                <a:gd name="T11" fmla="*/ 0 h 19"/>
                <a:gd name="T12" fmla="*/ 0 w 58"/>
                <a:gd name="T13" fmla="*/ 0 h 19"/>
                <a:gd name="T14" fmla="*/ 0 w 58"/>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9">
                  <a:moveTo>
                    <a:pt x="0" y="0"/>
                  </a:moveTo>
                  <a:lnTo>
                    <a:pt x="40" y="18"/>
                  </a:lnTo>
                  <a:lnTo>
                    <a:pt x="57" y="18"/>
                  </a:lnTo>
                  <a:lnTo>
                    <a:pt x="32" y="8"/>
                  </a:lnTo>
                  <a:lnTo>
                    <a:pt x="21" y="8"/>
                  </a:lnTo>
                  <a:lnTo>
                    <a:pt x="2" y="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4" name="Freeform 431">
              <a:extLst>
                <a:ext uri="{FF2B5EF4-FFF2-40B4-BE49-F238E27FC236}">
                  <a16:creationId xmlns:a16="http://schemas.microsoft.com/office/drawing/2014/main" id="{48239529-C527-48B7-9D96-4DC82EB65566}"/>
                </a:ext>
              </a:extLst>
            </p:cNvPr>
            <p:cNvSpPr>
              <a:spLocks/>
            </p:cNvSpPr>
            <p:nvPr/>
          </p:nvSpPr>
          <p:spPr bwMode="auto">
            <a:xfrm>
              <a:off x="3980" y="807"/>
              <a:ext cx="33" cy="12"/>
            </a:xfrm>
            <a:custGeom>
              <a:avLst/>
              <a:gdLst>
                <a:gd name="T0" fmla="*/ 32 w 33"/>
                <a:gd name="T1" fmla="*/ 11 h 12"/>
                <a:gd name="T2" fmla="*/ 9 w 33"/>
                <a:gd name="T3" fmla="*/ 2 h 12"/>
                <a:gd name="T4" fmla="*/ 0 w 33"/>
                <a:gd name="T5" fmla="*/ 2 h 12"/>
                <a:gd name="T6" fmla="*/ 10 w 33"/>
                <a:gd name="T7" fmla="*/ 0 h 12"/>
                <a:gd name="T8" fmla="*/ 19 w 33"/>
                <a:gd name="T9" fmla="*/ 0 h 12"/>
                <a:gd name="T10" fmla="*/ 32 w 33"/>
                <a:gd name="T11" fmla="*/ 11 h 12"/>
                <a:gd name="T12" fmla="*/ 32 w 33"/>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33" h="12">
                  <a:moveTo>
                    <a:pt x="32" y="11"/>
                  </a:moveTo>
                  <a:lnTo>
                    <a:pt x="9" y="2"/>
                  </a:lnTo>
                  <a:lnTo>
                    <a:pt x="0" y="2"/>
                  </a:lnTo>
                  <a:lnTo>
                    <a:pt x="10" y="0"/>
                  </a:lnTo>
                  <a:lnTo>
                    <a:pt x="19" y="0"/>
                  </a:lnTo>
                  <a:lnTo>
                    <a:pt x="32" y="11"/>
                  </a:lnTo>
                  <a:lnTo>
                    <a:pt x="32" y="1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 name="Freeform 432">
              <a:extLst>
                <a:ext uri="{FF2B5EF4-FFF2-40B4-BE49-F238E27FC236}">
                  <a16:creationId xmlns:a16="http://schemas.microsoft.com/office/drawing/2014/main" id="{7225A916-D4C5-4325-A4CB-CDCEB6DF2F12}"/>
                </a:ext>
              </a:extLst>
            </p:cNvPr>
            <p:cNvSpPr>
              <a:spLocks/>
            </p:cNvSpPr>
            <p:nvPr/>
          </p:nvSpPr>
          <p:spPr bwMode="auto">
            <a:xfrm>
              <a:off x="3937" y="812"/>
              <a:ext cx="249" cy="204"/>
            </a:xfrm>
            <a:custGeom>
              <a:avLst/>
              <a:gdLst>
                <a:gd name="T0" fmla="*/ 16 w 249"/>
                <a:gd name="T1" fmla="*/ 22 h 204"/>
                <a:gd name="T2" fmla="*/ 38 w 249"/>
                <a:gd name="T3" fmla="*/ 0 h 204"/>
                <a:gd name="T4" fmla="*/ 8 w 249"/>
                <a:gd name="T5" fmla="*/ 39 h 204"/>
                <a:gd name="T6" fmla="*/ 12 w 249"/>
                <a:gd name="T7" fmla="*/ 45 h 204"/>
                <a:gd name="T8" fmla="*/ 29 w 249"/>
                <a:gd name="T9" fmla="*/ 83 h 204"/>
                <a:gd name="T10" fmla="*/ 20 w 249"/>
                <a:gd name="T11" fmla="*/ 77 h 204"/>
                <a:gd name="T12" fmla="*/ 14 w 249"/>
                <a:gd name="T13" fmla="*/ 83 h 204"/>
                <a:gd name="T14" fmla="*/ 18 w 249"/>
                <a:gd name="T15" fmla="*/ 97 h 204"/>
                <a:gd name="T16" fmla="*/ 17 w 249"/>
                <a:gd name="T17" fmla="*/ 101 h 204"/>
                <a:gd name="T18" fmla="*/ 35 w 249"/>
                <a:gd name="T19" fmla="*/ 105 h 204"/>
                <a:gd name="T20" fmla="*/ 36 w 249"/>
                <a:gd name="T21" fmla="*/ 107 h 204"/>
                <a:gd name="T22" fmla="*/ 50 w 249"/>
                <a:gd name="T23" fmla="*/ 124 h 204"/>
                <a:gd name="T24" fmla="*/ 52 w 249"/>
                <a:gd name="T25" fmla="*/ 142 h 204"/>
                <a:gd name="T26" fmla="*/ 60 w 249"/>
                <a:gd name="T27" fmla="*/ 141 h 204"/>
                <a:gd name="T28" fmla="*/ 69 w 249"/>
                <a:gd name="T29" fmla="*/ 135 h 204"/>
                <a:gd name="T30" fmla="*/ 83 w 249"/>
                <a:gd name="T31" fmla="*/ 118 h 204"/>
                <a:gd name="T32" fmla="*/ 82 w 249"/>
                <a:gd name="T33" fmla="*/ 133 h 204"/>
                <a:gd name="T34" fmla="*/ 69 w 249"/>
                <a:gd name="T35" fmla="*/ 176 h 204"/>
                <a:gd name="T36" fmla="*/ 73 w 249"/>
                <a:gd name="T37" fmla="*/ 173 h 204"/>
                <a:gd name="T38" fmla="*/ 97 w 249"/>
                <a:gd name="T39" fmla="*/ 145 h 204"/>
                <a:gd name="T40" fmla="*/ 114 w 249"/>
                <a:gd name="T41" fmla="*/ 137 h 204"/>
                <a:gd name="T42" fmla="*/ 76 w 249"/>
                <a:gd name="T43" fmla="*/ 189 h 204"/>
                <a:gd name="T44" fmla="*/ 120 w 249"/>
                <a:gd name="T45" fmla="*/ 141 h 204"/>
                <a:gd name="T46" fmla="*/ 103 w 249"/>
                <a:gd name="T47" fmla="*/ 203 h 204"/>
                <a:gd name="T48" fmla="*/ 161 w 249"/>
                <a:gd name="T49" fmla="*/ 169 h 204"/>
                <a:gd name="T50" fmla="*/ 194 w 249"/>
                <a:gd name="T51" fmla="*/ 180 h 204"/>
                <a:gd name="T52" fmla="*/ 241 w 249"/>
                <a:gd name="T53" fmla="*/ 189 h 204"/>
                <a:gd name="T54" fmla="*/ 229 w 249"/>
                <a:gd name="T55" fmla="*/ 169 h 204"/>
                <a:gd name="T56" fmla="*/ 220 w 249"/>
                <a:gd name="T57" fmla="*/ 156 h 204"/>
                <a:gd name="T58" fmla="*/ 248 w 249"/>
                <a:gd name="T59" fmla="*/ 151 h 204"/>
                <a:gd name="T60" fmla="*/ 205 w 249"/>
                <a:gd name="T61" fmla="*/ 138 h 204"/>
                <a:gd name="T62" fmla="*/ 177 w 249"/>
                <a:gd name="T63" fmla="*/ 138 h 204"/>
                <a:gd name="T64" fmla="*/ 144 w 249"/>
                <a:gd name="T65" fmla="*/ 116 h 204"/>
                <a:gd name="T66" fmla="*/ 87 w 249"/>
                <a:gd name="T67" fmla="*/ 97 h 204"/>
                <a:gd name="T68" fmla="*/ 124 w 249"/>
                <a:gd name="T69" fmla="*/ 100 h 204"/>
                <a:gd name="T70" fmla="*/ 105 w 249"/>
                <a:gd name="T71" fmla="*/ 88 h 204"/>
                <a:gd name="T72" fmla="*/ 57 w 249"/>
                <a:gd name="T73" fmla="*/ 62 h 204"/>
                <a:gd name="T74" fmla="*/ 114 w 249"/>
                <a:gd name="T75" fmla="*/ 70 h 204"/>
                <a:gd name="T76" fmla="*/ 112 w 249"/>
                <a:gd name="T77" fmla="*/ 68 h 204"/>
                <a:gd name="T78" fmla="*/ 68 w 249"/>
                <a:gd name="T79" fmla="*/ 46 h 204"/>
                <a:gd name="T80" fmla="*/ 79 w 249"/>
                <a:gd name="T81" fmla="*/ 43 h 204"/>
                <a:gd name="T82" fmla="*/ 104 w 249"/>
                <a:gd name="T83" fmla="*/ 4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04">
                  <a:moveTo>
                    <a:pt x="104" y="43"/>
                  </a:moveTo>
                  <a:lnTo>
                    <a:pt x="16" y="22"/>
                  </a:lnTo>
                  <a:lnTo>
                    <a:pt x="21" y="11"/>
                  </a:lnTo>
                  <a:lnTo>
                    <a:pt x="38" y="0"/>
                  </a:lnTo>
                  <a:lnTo>
                    <a:pt x="20" y="11"/>
                  </a:lnTo>
                  <a:lnTo>
                    <a:pt x="8" y="39"/>
                  </a:lnTo>
                  <a:lnTo>
                    <a:pt x="8" y="62"/>
                  </a:lnTo>
                  <a:lnTo>
                    <a:pt x="12" y="45"/>
                  </a:lnTo>
                  <a:lnTo>
                    <a:pt x="29" y="72"/>
                  </a:lnTo>
                  <a:lnTo>
                    <a:pt x="29" y="83"/>
                  </a:lnTo>
                  <a:lnTo>
                    <a:pt x="14" y="70"/>
                  </a:lnTo>
                  <a:lnTo>
                    <a:pt x="20" y="77"/>
                  </a:lnTo>
                  <a:lnTo>
                    <a:pt x="0" y="74"/>
                  </a:lnTo>
                  <a:lnTo>
                    <a:pt x="14" y="83"/>
                  </a:lnTo>
                  <a:lnTo>
                    <a:pt x="34" y="86"/>
                  </a:lnTo>
                  <a:lnTo>
                    <a:pt x="18" y="97"/>
                  </a:lnTo>
                  <a:lnTo>
                    <a:pt x="7" y="97"/>
                  </a:lnTo>
                  <a:lnTo>
                    <a:pt x="17" y="101"/>
                  </a:lnTo>
                  <a:lnTo>
                    <a:pt x="43" y="93"/>
                  </a:lnTo>
                  <a:lnTo>
                    <a:pt x="35" y="105"/>
                  </a:lnTo>
                  <a:lnTo>
                    <a:pt x="12" y="115"/>
                  </a:lnTo>
                  <a:lnTo>
                    <a:pt x="36" y="107"/>
                  </a:lnTo>
                  <a:lnTo>
                    <a:pt x="28" y="116"/>
                  </a:lnTo>
                  <a:lnTo>
                    <a:pt x="50" y="124"/>
                  </a:lnTo>
                  <a:lnTo>
                    <a:pt x="58" y="116"/>
                  </a:lnTo>
                  <a:lnTo>
                    <a:pt x="52" y="142"/>
                  </a:lnTo>
                  <a:lnTo>
                    <a:pt x="52" y="150"/>
                  </a:lnTo>
                  <a:lnTo>
                    <a:pt x="60" y="141"/>
                  </a:lnTo>
                  <a:lnTo>
                    <a:pt x="74" y="116"/>
                  </a:lnTo>
                  <a:lnTo>
                    <a:pt x="69" y="135"/>
                  </a:lnTo>
                  <a:lnTo>
                    <a:pt x="69" y="143"/>
                  </a:lnTo>
                  <a:lnTo>
                    <a:pt x="83" y="118"/>
                  </a:lnTo>
                  <a:lnTo>
                    <a:pt x="89" y="121"/>
                  </a:lnTo>
                  <a:lnTo>
                    <a:pt x="82" y="133"/>
                  </a:lnTo>
                  <a:lnTo>
                    <a:pt x="80" y="147"/>
                  </a:lnTo>
                  <a:lnTo>
                    <a:pt x="69" y="176"/>
                  </a:lnTo>
                  <a:lnTo>
                    <a:pt x="64" y="200"/>
                  </a:lnTo>
                  <a:lnTo>
                    <a:pt x="73" y="173"/>
                  </a:lnTo>
                  <a:lnTo>
                    <a:pt x="97" y="133"/>
                  </a:lnTo>
                  <a:lnTo>
                    <a:pt x="97" y="145"/>
                  </a:lnTo>
                  <a:lnTo>
                    <a:pt x="106" y="130"/>
                  </a:lnTo>
                  <a:lnTo>
                    <a:pt x="114" y="137"/>
                  </a:lnTo>
                  <a:lnTo>
                    <a:pt x="100" y="162"/>
                  </a:lnTo>
                  <a:lnTo>
                    <a:pt x="76" y="189"/>
                  </a:lnTo>
                  <a:lnTo>
                    <a:pt x="105" y="170"/>
                  </a:lnTo>
                  <a:lnTo>
                    <a:pt x="120" y="141"/>
                  </a:lnTo>
                  <a:lnTo>
                    <a:pt x="145" y="160"/>
                  </a:lnTo>
                  <a:lnTo>
                    <a:pt x="103" y="203"/>
                  </a:lnTo>
                  <a:lnTo>
                    <a:pt x="146" y="161"/>
                  </a:lnTo>
                  <a:lnTo>
                    <a:pt x="161" y="169"/>
                  </a:lnTo>
                  <a:lnTo>
                    <a:pt x="174" y="171"/>
                  </a:lnTo>
                  <a:lnTo>
                    <a:pt x="194" y="180"/>
                  </a:lnTo>
                  <a:lnTo>
                    <a:pt x="210" y="180"/>
                  </a:lnTo>
                  <a:lnTo>
                    <a:pt x="241" y="189"/>
                  </a:lnTo>
                  <a:lnTo>
                    <a:pt x="229" y="176"/>
                  </a:lnTo>
                  <a:lnTo>
                    <a:pt x="229" y="169"/>
                  </a:lnTo>
                  <a:lnTo>
                    <a:pt x="225" y="169"/>
                  </a:lnTo>
                  <a:lnTo>
                    <a:pt x="220" y="156"/>
                  </a:lnTo>
                  <a:lnTo>
                    <a:pt x="229" y="151"/>
                  </a:lnTo>
                  <a:lnTo>
                    <a:pt x="248" y="151"/>
                  </a:lnTo>
                  <a:lnTo>
                    <a:pt x="222" y="138"/>
                  </a:lnTo>
                  <a:lnTo>
                    <a:pt x="205" y="138"/>
                  </a:lnTo>
                  <a:lnTo>
                    <a:pt x="192" y="134"/>
                  </a:lnTo>
                  <a:lnTo>
                    <a:pt x="177" y="138"/>
                  </a:lnTo>
                  <a:lnTo>
                    <a:pt x="177" y="121"/>
                  </a:lnTo>
                  <a:lnTo>
                    <a:pt x="144" y="116"/>
                  </a:lnTo>
                  <a:lnTo>
                    <a:pt x="110" y="109"/>
                  </a:lnTo>
                  <a:lnTo>
                    <a:pt x="87" y="97"/>
                  </a:lnTo>
                  <a:lnTo>
                    <a:pt x="105" y="100"/>
                  </a:lnTo>
                  <a:lnTo>
                    <a:pt x="124" y="100"/>
                  </a:lnTo>
                  <a:lnTo>
                    <a:pt x="145" y="93"/>
                  </a:lnTo>
                  <a:lnTo>
                    <a:pt x="105" y="88"/>
                  </a:lnTo>
                  <a:lnTo>
                    <a:pt x="65" y="71"/>
                  </a:lnTo>
                  <a:lnTo>
                    <a:pt x="57" y="62"/>
                  </a:lnTo>
                  <a:lnTo>
                    <a:pt x="93" y="70"/>
                  </a:lnTo>
                  <a:lnTo>
                    <a:pt x="114" y="70"/>
                  </a:lnTo>
                  <a:lnTo>
                    <a:pt x="124" y="68"/>
                  </a:lnTo>
                  <a:lnTo>
                    <a:pt x="112" y="68"/>
                  </a:lnTo>
                  <a:lnTo>
                    <a:pt x="93" y="55"/>
                  </a:lnTo>
                  <a:lnTo>
                    <a:pt x="68" y="46"/>
                  </a:lnTo>
                  <a:lnTo>
                    <a:pt x="62" y="39"/>
                  </a:lnTo>
                  <a:lnTo>
                    <a:pt x="79" y="43"/>
                  </a:lnTo>
                  <a:lnTo>
                    <a:pt x="104" y="43"/>
                  </a:lnTo>
                  <a:lnTo>
                    <a:pt x="104" y="4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 name="Freeform 433">
              <a:extLst>
                <a:ext uri="{FF2B5EF4-FFF2-40B4-BE49-F238E27FC236}">
                  <a16:creationId xmlns:a16="http://schemas.microsoft.com/office/drawing/2014/main" id="{E3D81A7F-82EE-4DB0-8F35-3B888289A416}"/>
                </a:ext>
              </a:extLst>
            </p:cNvPr>
            <p:cNvSpPr>
              <a:spLocks/>
            </p:cNvSpPr>
            <p:nvPr/>
          </p:nvSpPr>
          <p:spPr bwMode="auto">
            <a:xfrm>
              <a:off x="3929" y="914"/>
              <a:ext cx="71" cy="132"/>
            </a:xfrm>
            <a:custGeom>
              <a:avLst/>
              <a:gdLst>
                <a:gd name="T0" fmla="*/ 65 w 71"/>
                <a:gd name="T1" fmla="*/ 16 h 132"/>
                <a:gd name="T2" fmla="*/ 54 w 71"/>
                <a:gd name="T3" fmla="*/ 33 h 132"/>
                <a:gd name="T4" fmla="*/ 54 w 71"/>
                <a:gd name="T5" fmla="*/ 55 h 132"/>
                <a:gd name="T6" fmla="*/ 48 w 71"/>
                <a:gd name="T7" fmla="*/ 51 h 132"/>
                <a:gd name="T8" fmla="*/ 58 w 71"/>
                <a:gd name="T9" fmla="*/ 81 h 132"/>
                <a:gd name="T10" fmla="*/ 62 w 71"/>
                <a:gd name="T11" fmla="*/ 106 h 132"/>
                <a:gd name="T12" fmla="*/ 56 w 71"/>
                <a:gd name="T13" fmla="*/ 86 h 132"/>
                <a:gd name="T14" fmla="*/ 44 w 71"/>
                <a:gd name="T15" fmla="*/ 74 h 132"/>
                <a:gd name="T16" fmla="*/ 26 w 71"/>
                <a:gd name="T17" fmla="*/ 64 h 132"/>
                <a:gd name="T18" fmla="*/ 44 w 71"/>
                <a:gd name="T19" fmla="*/ 90 h 132"/>
                <a:gd name="T20" fmla="*/ 56 w 71"/>
                <a:gd name="T21" fmla="*/ 127 h 132"/>
                <a:gd name="T22" fmla="*/ 64 w 71"/>
                <a:gd name="T23" fmla="*/ 131 h 132"/>
                <a:gd name="T24" fmla="*/ 52 w 71"/>
                <a:gd name="T25" fmla="*/ 129 h 132"/>
                <a:gd name="T26" fmla="*/ 44 w 71"/>
                <a:gd name="T27" fmla="*/ 101 h 132"/>
                <a:gd name="T28" fmla="*/ 14 w 71"/>
                <a:gd name="T29" fmla="*/ 60 h 132"/>
                <a:gd name="T30" fmla="*/ 0 w 71"/>
                <a:gd name="T31" fmla="*/ 31 h 132"/>
                <a:gd name="T32" fmla="*/ 13 w 71"/>
                <a:gd name="T33" fmla="*/ 53 h 132"/>
                <a:gd name="T34" fmla="*/ 42 w 71"/>
                <a:gd name="T35" fmla="*/ 68 h 132"/>
                <a:gd name="T36" fmla="*/ 31 w 71"/>
                <a:gd name="T37" fmla="*/ 56 h 132"/>
                <a:gd name="T38" fmla="*/ 22 w 71"/>
                <a:gd name="T39" fmla="*/ 43 h 132"/>
                <a:gd name="T40" fmla="*/ 28 w 71"/>
                <a:gd name="T41" fmla="*/ 45 h 132"/>
                <a:gd name="T42" fmla="*/ 33 w 71"/>
                <a:gd name="T43" fmla="*/ 43 h 132"/>
                <a:gd name="T44" fmla="*/ 24 w 71"/>
                <a:gd name="T45" fmla="*/ 36 h 132"/>
                <a:gd name="T46" fmla="*/ 41 w 71"/>
                <a:gd name="T47" fmla="*/ 36 h 132"/>
                <a:gd name="T48" fmla="*/ 33 w 71"/>
                <a:gd name="T49" fmla="*/ 28 h 132"/>
                <a:gd name="T50" fmla="*/ 20 w 71"/>
                <a:gd name="T51" fmla="*/ 26 h 132"/>
                <a:gd name="T52" fmla="*/ 14 w 71"/>
                <a:gd name="T53" fmla="*/ 19 h 132"/>
                <a:gd name="T54" fmla="*/ 4 w 71"/>
                <a:gd name="T55" fmla="*/ 13 h 132"/>
                <a:gd name="T56" fmla="*/ 24 w 71"/>
                <a:gd name="T57" fmla="*/ 20 h 132"/>
                <a:gd name="T58" fmla="*/ 38 w 71"/>
                <a:gd name="T59" fmla="*/ 27 h 132"/>
                <a:gd name="T60" fmla="*/ 49 w 71"/>
                <a:gd name="T61" fmla="*/ 27 h 132"/>
                <a:gd name="T62" fmla="*/ 70 w 71"/>
                <a:gd name="T63" fmla="*/ 0 h 132"/>
                <a:gd name="T64" fmla="*/ 65 w 71"/>
                <a:gd name="T65" fmla="*/ 16 h 132"/>
                <a:gd name="T66" fmla="*/ 65 w 71"/>
                <a:gd name="T67" fmla="*/ 1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132">
                  <a:moveTo>
                    <a:pt x="65" y="16"/>
                  </a:moveTo>
                  <a:lnTo>
                    <a:pt x="54" y="33"/>
                  </a:lnTo>
                  <a:lnTo>
                    <a:pt x="54" y="55"/>
                  </a:lnTo>
                  <a:lnTo>
                    <a:pt x="48" y="51"/>
                  </a:lnTo>
                  <a:lnTo>
                    <a:pt x="58" y="81"/>
                  </a:lnTo>
                  <a:lnTo>
                    <a:pt x="62" y="106"/>
                  </a:lnTo>
                  <a:lnTo>
                    <a:pt x="56" y="86"/>
                  </a:lnTo>
                  <a:lnTo>
                    <a:pt x="44" y="74"/>
                  </a:lnTo>
                  <a:lnTo>
                    <a:pt x="26" y="64"/>
                  </a:lnTo>
                  <a:lnTo>
                    <a:pt x="44" y="90"/>
                  </a:lnTo>
                  <a:lnTo>
                    <a:pt x="56" y="127"/>
                  </a:lnTo>
                  <a:lnTo>
                    <a:pt x="64" y="131"/>
                  </a:lnTo>
                  <a:lnTo>
                    <a:pt x="52" y="129"/>
                  </a:lnTo>
                  <a:lnTo>
                    <a:pt x="44" y="101"/>
                  </a:lnTo>
                  <a:lnTo>
                    <a:pt x="14" y="60"/>
                  </a:lnTo>
                  <a:lnTo>
                    <a:pt x="0" y="31"/>
                  </a:lnTo>
                  <a:lnTo>
                    <a:pt x="13" y="53"/>
                  </a:lnTo>
                  <a:lnTo>
                    <a:pt x="42" y="68"/>
                  </a:lnTo>
                  <a:lnTo>
                    <a:pt x="31" y="56"/>
                  </a:lnTo>
                  <a:lnTo>
                    <a:pt x="22" y="43"/>
                  </a:lnTo>
                  <a:lnTo>
                    <a:pt x="28" y="45"/>
                  </a:lnTo>
                  <a:lnTo>
                    <a:pt x="33" y="43"/>
                  </a:lnTo>
                  <a:lnTo>
                    <a:pt x="24" y="36"/>
                  </a:lnTo>
                  <a:lnTo>
                    <a:pt x="41" y="36"/>
                  </a:lnTo>
                  <a:lnTo>
                    <a:pt x="33" y="28"/>
                  </a:lnTo>
                  <a:lnTo>
                    <a:pt x="20" y="26"/>
                  </a:lnTo>
                  <a:lnTo>
                    <a:pt x="14" y="19"/>
                  </a:lnTo>
                  <a:lnTo>
                    <a:pt x="4" y="13"/>
                  </a:lnTo>
                  <a:lnTo>
                    <a:pt x="24" y="20"/>
                  </a:lnTo>
                  <a:lnTo>
                    <a:pt x="38" y="27"/>
                  </a:lnTo>
                  <a:lnTo>
                    <a:pt x="49" y="27"/>
                  </a:lnTo>
                  <a:lnTo>
                    <a:pt x="70" y="0"/>
                  </a:lnTo>
                  <a:lnTo>
                    <a:pt x="65" y="16"/>
                  </a:lnTo>
                  <a:lnTo>
                    <a:pt x="65" y="1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7" name="Freeform 434">
              <a:extLst>
                <a:ext uri="{FF2B5EF4-FFF2-40B4-BE49-F238E27FC236}">
                  <a16:creationId xmlns:a16="http://schemas.microsoft.com/office/drawing/2014/main" id="{1346A4B1-0DFE-49D4-A8CE-6737EA6CCA10}"/>
                </a:ext>
              </a:extLst>
            </p:cNvPr>
            <p:cNvSpPr>
              <a:spLocks/>
            </p:cNvSpPr>
            <p:nvPr/>
          </p:nvSpPr>
          <p:spPr bwMode="auto">
            <a:xfrm>
              <a:off x="3925" y="758"/>
              <a:ext cx="56" cy="179"/>
            </a:xfrm>
            <a:custGeom>
              <a:avLst/>
              <a:gdLst>
                <a:gd name="T0" fmla="*/ 3 w 56"/>
                <a:gd name="T1" fmla="*/ 178 h 179"/>
                <a:gd name="T2" fmla="*/ 3 w 56"/>
                <a:gd name="T3" fmla="*/ 149 h 179"/>
                <a:gd name="T4" fmla="*/ 0 w 56"/>
                <a:gd name="T5" fmla="*/ 109 h 179"/>
                <a:gd name="T6" fmla="*/ 1 w 56"/>
                <a:gd name="T7" fmla="*/ 85 h 179"/>
                <a:gd name="T8" fmla="*/ 14 w 56"/>
                <a:gd name="T9" fmla="*/ 46 h 179"/>
                <a:gd name="T10" fmla="*/ 32 w 56"/>
                <a:gd name="T11" fmla="*/ 27 h 179"/>
                <a:gd name="T12" fmla="*/ 32 w 56"/>
                <a:gd name="T13" fmla="*/ 20 h 179"/>
                <a:gd name="T14" fmla="*/ 40 w 56"/>
                <a:gd name="T15" fmla="*/ 13 h 179"/>
                <a:gd name="T16" fmla="*/ 40 w 56"/>
                <a:gd name="T17" fmla="*/ 8 h 179"/>
                <a:gd name="T18" fmla="*/ 46 w 56"/>
                <a:gd name="T19" fmla="*/ 2 h 179"/>
                <a:gd name="T20" fmla="*/ 55 w 56"/>
                <a:gd name="T21"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179">
                  <a:moveTo>
                    <a:pt x="3" y="178"/>
                  </a:moveTo>
                  <a:lnTo>
                    <a:pt x="3" y="149"/>
                  </a:lnTo>
                  <a:lnTo>
                    <a:pt x="0" y="109"/>
                  </a:lnTo>
                  <a:lnTo>
                    <a:pt x="1" y="85"/>
                  </a:lnTo>
                  <a:lnTo>
                    <a:pt x="14" y="46"/>
                  </a:lnTo>
                  <a:lnTo>
                    <a:pt x="32" y="27"/>
                  </a:lnTo>
                  <a:lnTo>
                    <a:pt x="32" y="20"/>
                  </a:lnTo>
                  <a:lnTo>
                    <a:pt x="40" y="13"/>
                  </a:lnTo>
                  <a:lnTo>
                    <a:pt x="40" y="8"/>
                  </a:lnTo>
                  <a:lnTo>
                    <a:pt x="46" y="2"/>
                  </a:lnTo>
                  <a:lnTo>
                    <a:pt x="55"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8" name="Freeform 435">
              <a:extLst>
                <a:ext uri="{FF2B5EF4-FFF2-40B4-BE49-F238E27FC236}">
                  <a16:creationId xmlns:a16="http://schemas.microsoft.com/office/drawing/2014/main" id="{12B30533-F00F-497C-A7F4-7DCE6FE0970E}"/>
                </a:ext>
              </a:extLst>
            </p:cNvPr>
            <p:cNvSpPr>
              <a:spLocks/>
            </p:cNvSpPr>
            <p:nvPr/>
          </p:nvSpPr>
          <p:spPr bwMode="auto">
            <a:xfrm>
              <a:off x="4063" y="773"/>
              <a:ext cx="42" cy="124"/>
            </a:xfrm>
            <a:custGeom>
              <a:avLst/>
              <a:gdLst>
                <a:gd name="T0" fmla="*/ 0 w 42"/>
                <a:gd name="T1" fmla="*/ 0 h 124"/>
                <a:gd name="T2" fmla="*/ 9 w 42"/>
                <a:gd name="T3" fmla="*/ 9 h 124"/>
                <a:gd name="T4" fmla="*/ 13 w 42"/>
                <a:gd name="T5" fmla="*/ 18 h 124"/>
                <a:gd name="T6" fmla="*/ 22 w 42"/>
                <a:gd name="T7" fmla="*/ 28 h 124"/>
                <a:gd name="T8" fmla="*/ 30 w 42"/>
                <a:gd name="T9" fmla="*/ 49 h 124"/>
                <a:gd name="T10" fmla="*/ 30 w 42"/>
                <a:gd name="T11" fmla="*/ 61 h 124"/>
                <a:gd name="T12" fmla="*/ 41 w 42"/>
                <a:gd name="T13" fmla="*/ 94 h 124"/>
                <a:gd name="T14" fmla="*/ 41 w 42"/>
                <a:gd name="T15" fmla="*/ 12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124">
                  <a:moveTo>
                    <a:pt x="0" y="0"/>
                  </a:moveTo>
                  <a:lnTo>
                    <a:pt x="9" y="9"/>
                  </a:lnTo>
                  <a:lnTo>
                    <a:pt x="13" y="18"/>
                  </a:lnTo>
                  <a:lnTo>
                    <a:pt x="22" y="28"/>
                  </a:lnTo>
                  <a:lnTo>
                    <a:pt x="30" y="49"/>
                  </a:lnTo>
                  <a:lnTo>
                    <a:pt x="30" y="61"/>
                  </a:lnTo>
                  <a:lnTo>
                    <a:pt x="41" y="94"/>
                  </a:lnTo>
                  <a:lnTo>
                    <a:pt x="41" y="12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9" name="Freeform 436">
              <a:extLst>
                <a:ext uri="{FF2B5EF4-FFF2-40B4-BE49-F238E27FC236}">
                  <a16:creationId xmlns:a16="http://schemas.microsoft.com/office/drawing/2014/main" id="{0BA07FB5-BC55-4906-A3A3-D02D4C7C2470}"/>
                </a:ext>
              </a:extLst>
            </p:cNvPr>
            <p:cNvSpPr>
              <a:spLocks/>
            </p:cNvSpPr>
            <p:nvPr/>
          </p:nvSpPr>
          <p:spPr bwMode="auto">
            <a:xfrm>
              <a:off x="4104" y="867"/>
              <a:ext cx="17" cy="39"/>
            </a:xfrm>
            <a:custGeom>
              <a:avLst/>
              <a:gdLst>
                <a:gd name="T0" fmla="*/ 0 w 17"/>
                <a:gd name="T1" fmla="*/ 0 h 39"/>
                <a:gd name="T2" fmla="*/ 10 w 17"/>
                <a:gd name="T3" fmla="*/ 15 h 39"/>
                <a:gd name="T4" fmla="*/ 10 w 17"/>
                <a:gd name="T5" fmla="*/ 31 h 39"/>
                <a:gd name="T6" fmla="*/ 2 w 17"/>
                <a:gd name="T7" fmla="*/ 31 h 39"/>
                <a:gd name="T8" fmla="*/ 16 w 17"/>
                <a:gd name="T9" fmla="*/ 38 h 39"/>
                <a:gd name="T10" fmla="*/ 12 w 17"/>
                <a:gd name="T11" fmla="*/ 33 h 39"/>
                <a:gd name="T12" fmla="*/ 16 w 17"/>
                <a:gd name="T13" fmla="*/ 26 h 39"/>
                <a:gd name="T14" fmla="*/ 16 w 17"/>
                <a:gd name="T15" fmla="*/ 16 h 39"/>
                <a:gd name="T16" fmla="*/ 0 w 17"/>
                <a:gd name="T17" fmla="*/ 0 h 39"/>
                <a:gd name="T18" fmla="*/ 0 w 17"/>
                <a:gd name="T19" fmla="*/ 0 h 39"/>
                <a:gd name="T20" fmla="*/ 0 w 17"/>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39">
                  <a:moveTo>
                    <a:pt x="0" y="0"/>
                  </a:moveTo>
                  <a:lnTo>
                    <a:pt x="10" y="15"/>
                  </a:lnTo>
                  <a:lnTo>
                    <a:pt x="10" y="31"/>
                  </a:lnTo>
                  <a:lnTo>
                    <a:pt x="2" y="31"/>
                  </a:lnTo>
                  <a:lnTo>
                    <a:pt x="16" y="38"/>
                  </a:lnTo>
                  <a:lnTo>
                    <a:pt x="12" y="33"/>
                  </a:lnTo>
                  <a:lnTo>
                    <a:pt x="16" y="26"/>
                  </a:lnTo>
                  <a:lnTo>
                    <a:pt x="16" y="16"/>
                  </a:lnTo>
                  <a:lnTo>
                    <a:pt x="0" y="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0" name="Freeform 437">
              <a:extLst>
                <a:ext uri="{FF2B5EF4-FFF2-40B4-BE49-F238E27FC236}">
                  <a16:creationId xmlns:a16="http://schemas.microsoft.com/office/drawing/2014/main" id="{12755CC0-2434-45CC-9A04-CB588AC29097}"/>
                </a:ext>
              </a:extLst>
            </p:cNvPr>
            <p:cNvSpPr>
              <a:spLocks/>
            </p:cNvSpPr>
            <p:nvPr/>
          </p:nvSpPr>
          <p:spPr bwMode="auto">
            <a:xfrm>
              <a:off x="4107" y="870"/>
              <a:ext cx="25" cy="33"/>
            </a:xfrm>
            <a:custGeom>
              <a:avLst/>
              <a:gdLst>
                <a:gd name="T0" fmla="*/ 0 w 25"/>
                <a:gd name="T1" fmla="*/ 0 h 33"/>
                <a:gd name="T2" fmla="*/ 15 w 25"/>
                <a:gd name="T3" fmla="*/ 7 h 33"/>
                <a:gd name="T4" fmla="*/ 24 w 25"/>
                <a:gd name="T5" fmla="*/ 32 h 33"/>
              </a:gdLst>
              <a:ahLst/>
              <a:cxnLst>
                <a:cxn ang="0">
                  <a:pos x="T0" y="T1"/>
                </a:cxn>
                <a:cxn ang="0">
                  <a:pos x="T2" y="T3"/>
                </a:cxn>
                <a:cxn ang="0">
                  <a:pos x="T4" y="T5"/>
                </a:cxn>
              </a:cxnLst>
              <a:rect l="0" t="0" r="r" b="b"/>
              <a:pathLst>
                <a:path w="25" h="33">
                  <a:moveTo>
                    <a:pt x="0" y="0"/>
                  </a:moveTo>
                  <a:lnTo>
                    <a:pt x="15" y="7"/>
                  </a:lnTo>
                  <a:lnTo>
                    <a:pt x="24" y="32"/>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1" name="Freeform 438">
              <a:extLst>
                <a:ext uri="{FF2B5EF4-FFF2-40B4-BE49-F238E27FC236}">
                  <a16:creationId xmlns:a16="http://schemas.microsoft.com/office/drawing/2014/main" id="{86977E7D-1FAD-4005-B4AD-9FA3A4ABA5D5}"/>
                </a:ext>
              </a:extLst>
            </p:cNvPr>
            <p:cNvSpPr>
              <a:spLocks/>
            </p:cNvSpPr>
            <p:nvPr/>
          </p:nvSpPr>
          <p:spPr bwMode="auto">
            <a:xfrm>
              <a:off x="4131" y="902"/>
              <a:ext cx="36" cy="22"/>
            </a:xfrm>
            <a:custGeom>
              <a:avLst/>
              <a:gdLst>
                <a:gd name="T0" fmla="*/ 0 w 36"/>
                <a:gd name="T1" fmla="*/ 0 h 22"/>
                <a:gd name="T2" fmla="*/ 7 w 36"/>
                <a:gd name="T3" fmla="*/ 8 h 22"/>
                <a:gd name="T4" fmla="*/ 26 w 36"/>
                <a:gd name="T5" fmla="*/ 16 h 22"/>
                <a:gd name="T6" fmla="*/ 23 w 36"/>
                <a:gd name="T7" fmla="*/ 21 h 22"/>
                <a:gd name="T8" fmla="*/ 35 w 36"/>
                <a:gd name="T9" fmla="*/ 14 h 22"/>
                <a:gd name="T10" fmla="*/ 6 w 36"/>
                <a:gd name="T11" fmla="*/ 0 h 22"/>
                <a:gd name="T12" fmla="*/ 0 w 36"/>
                <a:gd name="T13" fmla="*/ 0 h 22"/>
                <a:gd name="T14" fmla="*/ 0 w 36"/>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2">
                  <a:moveTo>
                    <a:pt x="0" y="0"/>
                  </a:moveTo>
                  <a:lnTo>
                    <a:pt x="7" y="8"/>
                  </a:lnTo>
                  <a:lnTo>
                    <a:pt x="26" y="16"/>
                  </a:lnTo>
                  <a:lnTo>
                    <a:pt x="23" y="21"/>
                  </a:lnTo>
                  <a:lnTo>
                    <a:pt x="35" y="14"/>
                  </a:lnTo>
                  <a:lnTo>
                    <a:pt x="6" y="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2" name="Freeform 439">
              <a:extLst>
                <a:ext uri="{FF2B5EF4-FFF2-40B4-BE49-F238E27FC236}">
                  <a16:creationId xmlns:a16="http://schemas.microsoft.com/office/drawing/2014/main" id="{4C455895-8AC4-47B6-A1D5-623E2F567533}"/>
                </a:ext>
              </a:extLst>
            </p:cNvPr>
            <p:cNvSpPr>
              <a:spLocks/>
            </p:cNvSpPr>
            <p:nvPr/>
          </p:nvSpPr>
          <p:spPr bwMode="auto">
            <a:xfrm>
              <a:off x="4132" y="917"/>
              <a:ext cx="94" cy="64"/>
            </a:xfrm>
            <a:custGeom>
              <a:avLst/>
              <a:gdLst>
                <a:gd name="T0" fmla="*/ 0 w 94"/>
                <a:gd name="T1" fmla="*/ 0 h 64"/>
                <a:gd name="T2" fmla="*/ 10 w 94"/>
                <a:gd name="T3" fmla="*/ 0 h 64"/>
                <a:gd name="T4" fmla="*/ 20 w 94"/>
                <a:gd name="T5" fmla="*/ 7 h 64"/>
                <a:gd name="T6" fmla="*/ 27 w 94"/>
                <a:gd name="T7" fmla="*/ 2 h 64"/>
                <a:gd name="T8" fmla="*/ 41 w 94"/>
                <a:gd name="T9" fmla="*/ 2 h 64"/>
                <a:gd name="T10" fmla="*/ 61 w 94"/>
                <a:gd name="T11" fmla="*/ 10 h 64"/>
                <a:gd name="T12" fmla="*/ 68 w 94"/>
                <a:gd name="T13" fmla="*/ 10 h 64"/>
                <a:gd name="T14" fmla="*/ 66 w 94"/>
                <a:gd name="T15" fmla="*/ 16 h 64"/>
                <a:gd name="T16" fmla="*/ 66 w 94"/>
                <a:gd name="T17" fmla="*/ 22 h 64"/>
                <a:gd name="T18" fmla="*/ 93 w 94"/>
                <a:gd name="T19" fmla="*/ 33 h 64"/>
                <a:gd name="T20" fmla="*/ 79 w 94"/>
                <a:gd name="T21" fmla="*/ 43 h 64"/>
                <a:gd name="T22" fmla="*/ 75 w 94"/>
                <a:gd name="T23" fmla="*/ 55 h 64"/>
                <a:gd name="T24" fmla="*/ 64 w 94"/>
                <a:gd name="T25" fmla="*/ 63 h 64"/>
                <a:gd name="T26" fmla="*/ 81 w 94"/>
                <a:gd name="T27" fmla="*/ 38 h 64"/>
                <a:gd name="T28" fmla="*/ 63 w 94"/>
                <a:gd name="T29" fmla="*/ 30 h 64"/>
                <a:gd name="T30" fmla="*/ 48 w 94"/>
                <a:gd name="T31" fmla="*/ 17 h 64"/>
                <a:gd name="T32" fmla="*/ 31 w 94"/>
                <a:gd name="T33" fmla="*/ 11 h 64"/>
                <a:gd name="T34" fmla="*/ 17 w 94"/>
                <a:gd name="T35" fmla="*/ 11 h 64"/>
                <a:gd name="T36" fmla="*/ 5 w 94"/>
                <a:gd name="T37" fmla="*/ 1 h 64"/>
                <a:gd name="T38" fmla="*/ 0 w 94"/>
                <a:gd name="T39" fmla="*/ 0 h 64"/>
                <a:gd name="T40" fmla="*/ 0 w 94"/>
                <a:gd name="T4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64">
                  <a:moveTo>
                    <a:pt x="0" y="0"/>
                  </a:moveTo>
                  <a:lnTo>
                    <a:pt x="10" y="0"/>
                  </a:lnTo>
                  <a:lnTo>
                    <a:pt x="20" y="7"/>
                  </a:lnTo>
                  <a:lnTo>
                    <a:pt x="27" y="2"/>
                  </a:lnTo>
                  <a:lnTo>
                    <a:pt x="41" y="2"/>
                  </a:lnTo>
                  <a:lnTo>
                    <a:pt x="61" y="10"/>
                  </a:lnTo>
                  <a:lnTo>
                    <a:pt x="68" y="10"/>
                  </a:lnTo>
                  <a:lnTo>
                    <a:pt x="66" y="16"/>
                  </a:lnTo>
                  <a:lnTo>
                    <a:pt x="66" y="22"/>
                  </a:lnTo>
                  <a:lnTo>
                    <a:pt x="93" y="33"/>
                  </a:lnTo>
                  <a:lnTo>
                    <a:pt x="79" y="43"/>
                  </a:lnTo>
                  <a:lnTo>
                    <a:pt x="75" y="55"/>
                  </a:lnTo>
                  <a:lnTo>
                    <a:pt x="64" y="63"/>
                  </a:lnTo>
                  <a:lnTo>
                    <a:pt x="81" y="38"/>
                  </a:lnTo>
                  <a:lnTo>
                    <a:pt x="63" y="30"/>
                  </a:lnTo>
                  <a:lnTo>
                    <a:pt x="48" y="17"/>
                  </a:lnTo>
                  <a:lnTo>
                    <a:pt x="31" y="11"/>
                  </a:lnTo>
                  <a:lnTo>
                    <a:pt x="17" y="11"/>
                  </a:lnTo>
                  <a:lnTo>
                    <a:pt x="5" y="1"/>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3" name="Freeform 440">
              <a:extLst>
                <a:ext uri="{FF2B5EF4-FFF2-40B4-BE49-F238E27FC236}">
                  <a16:creationId xmlns:a16="http://schemas.microsoft.com/office/drawing/2014/main" id="{E42D2176-AFBC-4F08-8C52-5351142D1899}"/>
                </a:ext>
              </a:extLst>
            </p:cNvPr>
            <p:cNvSpPr>
              <a:spLocks/>
            </p:cNvSpPr>
            <p:nvPr/>
          </p:nvSpPr>
          <p:spPr bwMode="auto">
            <a:xfrm>
              <a:off x="4119" y="922"/>
              <a:ext cx="16" cy="14"/>
            </a:xfrm>
            <a:custGeom>
              <a:avLst/>
              <a:gdLst>
                <a:gd name="T0" fmla="*/ 0 w 16"/>
                <a:gd name="T1" fmla="*/ 13 h 14"/>
                <a:gd name="T2" fmla="*/ 3 w 16"/>
                <a:gd name="T3" fmla="*/ 6 h 14"/>
                <a:gd name="T4" fmla="*/ 15 w 16"/>
                <a:gd name="T5" fmla="*/ 0 h 14"/>
                <a:gd name="T6" fmla="*/ 9 w 16"/>
                <a:gd name="T7" fmla="*/ 6 h 14"/>
                <a:gd name="T8" fmla="*/ 0 w 16"/>
                <a:gd name="T9" fmla="*/ 13 h 14"/>
                <a:gd name="T10" fmla="*/ 0 w 16"/>
                <a:gd name="T11" fmla="*/ 13 h 14"/>
              </a:gdLst>
              <a:ahLst/>
              <a:cxnLst>
                <a:cxn ang="0">
                  <a:pos x="T0" y="T1"/>
                </a:cxn>
                <a:cxn ang="0">
                  <a:pos x="T2" y="T3"/>
                </a:cxn>
                <a:cxn ang="0">
                  <a:pos x="T4" y="T5"/>
                </a:cxn>
                <a:cxn ang="0">
                  <a:pos x="T6" y="T7"/>
                </a:cxn>
                <a:cxn ang="0">
                  <a:pos x="T8" y="T9"/>
                </a:cxn>
                <a:cxn ang="0">
                  <a:pos x="T10" y="T11"/>
                </a:cxn>
              </a:cxnLst>
              <a:rect l="0" t="0" r="r" b="b"/>
              <a:pathLst>
                <a:path w="16" h="14">
                  <a:moveTo>
                    <a:pt x="0" y="13"/>
                  </a:moveTo>
                  <a:lnTo>
                    <a:pt x="3" y="6"/>
                  </a:lnTo>
                  <a:lnTo>
                    <a:pt x="15" y="0"/>
                  </a:lnTo>
                  <a:lnTo>
                    <a:pt x="9" y="6"/>
                  </a:lnTo>
                  <a:lnTo>
                    <a:pt x="0" y="13"/>
                  </a:lnTo>
                  <a:lnTo>
                    <a:pt x="0" y="1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4" name="Freeform 441">
              <a:extLst>
                <a:ext uri="{FF2B5EF4-FFF2-40B4-BE49-F238E27FC236}">
                  <a16:creationId xmlns:a16="http://schemas.microsoft.com/office/drawing/2014/main" id="{943AD31F-4437-4F89-B6F4-25EBF71AFA2F}"/>
                </a:ext>
              </a:extLst>
            </p:cNvPr>
            <p:cNvSpPr>
              <a:spLocks/>
            </p:cNvSpPr>
            <p:nvPr/>
          </p:nvSpPr>
          <p:spPr bwMode="auto">
            <a:xfrm>
              <a:off x="4197" y="924"/>
              <a:ext cx="85" cy="40"/>
            </a:xfrm>
            <a:custGeom>
              <a:avLst/>
              <a:gdLst>
                <a:gd name="T0" fmla="*/ 72 w 85"/>
                <a:gd name="T1" fmla="*/ 39 h 40"/>
                <a:gd name="T2" fmla="*/ 54 w 85"/>
                <a:gd name="T3" fmla="*/ 30 h 40"/>
                <a:gd name="T4" fmla="*/ 41 w 85"/>
                <a:gd name="T5" fmla="*/ 26 h 40"/>
                <a:gd name="T6" fmla="*/ 26 w 85"/>
                <a:gd name="T7" fmla="*/ 14 h 40"/>
                <a:gd name="T8" fmla="*/ 26 w 85"/>
                <a:gd name="T9" fmla="*/ 9 h 40"/>
                <a:gd name="T10" fmla="*/ 58 w 85"/>
                <a:gd name="T11" fmla="*/ 26 h 40"/>
                <a:gd name="T12" fmla="*/ 63 w 85"/>
                <a:gd name="T13" fmla="*/ 26 h 40"/>
                <a:gd name="T14" fmla="*/ 73 w 85"/>
                <a:gd name="T15" fmla="*/ 35 h 40"/>
                <a:gd name="T16" fmla="*/ 77 w 85"/>
                <a:gd name="T17" fmla="*/ 33 h 40"/>
                <a:gd name="T18" fmla="*/ 80 w 85"/>
                <a:gd name="T19" fmla="*/ 35 h 40"/>
                <a:gd name="T20" fmla="*/ 84 w 85"/>
                <a:gd name="T21" fmla="*/ 31 h 40"/>
                <a:gd name="T22" fmla="*/ 78 w 85"/>
                <a:gd name="T23" fmla="*/ 31 h 40"/>
                <a:gd name="T24" fmla="*/ 72 w 85"/>
                <a:gd name="T25" fmla="*/ 17 h 40"/>
                <a:gd name="T26" fmla="*/ 75 w 85"/>
                <a:gd name="T27" fmla="*/ 11 h 40"/>
                <a:gd name="T28" fmla="*/ 71 w 85"/>
                <a:gd name="T29" fmla="*/ 11 h 40"/>
                <a:gd name="T30" fmla="*/ 70 w 85"/>
                <a:gd name="T31" fmla="*/ 14 h 40"/>
                <a:gd name="T32" fmla="*/ 60 w 85"/>
                <a:gd name="T33" fmla="*/ 3 h 40"/>
                <a:gd name="T34" fmla="*/ 60 w 85"/>
                <a:gd name="T35" fmla="*/ 11 h 40"/>
                <a:gd name="T36" fmla="*/ 56 w 85"/>
                <a:gd name="T37" fmla="*/ 11 h 40"/>
                <a:gd name="T38" fmla="*/ 48 w 85"/>
                <a:gd name="T39" fmla="*/ 0 h 40"/>
                <a:gd name="T40" fmla="*/ 51 w 85"/>
                <a:gd name="T41" fmla="*/ 6 h 40"/>
                <a:gd name="T42" fmla="*/ 35 w 85"/>
                <a:gd name="T43" fmla="*/ 1 h 40"/>
                <a:gd name="T44" fmla="*/ 5 w 85"/>
                <a:gd name="T45" fmla="*/ 1 h 40"/>
                <a:gd name="T46" fmla="*/ 2 w 85"/>
                <a:gd name="T47" fmla="*/ 4 h 40"/>
                <a:gd name="T48" fmla="*/ 0 w 85"/>
                <a:gd name="T49" fmla="*/ 9 h 40"/>
                <a:gd name="T50" fmla="*/ 0 w 85"/>
                <a:gd name="T51" fmla="*/ 14 h 40"/>
                <a:gd name="T52" fmla="*/ 31 w 85"/>
                <a:gd name="T53" fmla="*/ 28 h 40"/>
                <a:gd name="T54" fmla="*/ 36 w 85"/>
                <a:gd name="T55" fmla="*/ 35 h 40"/>
                <a:gd name="T56" fmla="*/ 53 w 85"/>
                <a:gd name="T57" fmla="*/ 35 h 40"/>
                <a:gd name="T58" fmla="*/ 69 w 85"/>
                <a:gd name="T59" fmla="*/ 39 h 40"/>
                <a:gd name="T60" fmla="*/ 72 w 85"/>
                <a:gd name="T61" fmla="*/ 39 h 40"/>
                <a:gd name="T62" fmla="*/ 72 w 85"/>
                <a:gd name="T63"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5" h="40">
                  <a:moveTo>
                    <a:pt x="72" y="39"/>
                  </a:moveTo>
                  <a:lnTo>
                    <a:pt x="54" y="30"/>
                  </a:lnTo>
                  <a:lnTo>
                    <a:pt x="41" y="26"/>
                  </a:lnTo>
                  <a:lnTo>
                    <a:pt x="26" y="14"/>
                  </a:lnTo>
                  <a:lnTo>
                    <a:pt x="26" y="9"/>
                  </a:lnTo>
                  <a:lnTo>
                    <a:pt x="58" y="26"/>
                  </a:lnTo>
                  <a:lnTo>
                    <a:pt x="63" y="26"/>
                  </a:lnTo>
                  <a:lnTo>
                    <a:pt x="73" y="35"/>
                  </a:lnTo>
                  <a:lnTo>
                    <a:pt x="77" y="33"/>
                  </a:lnTo>
                  <a:lnTo>
                    <a:pt x="80" y="35"/>
                  </a:lnTo>
                  <a:lnTo>
                    <a:pt x="84" y="31"/>
                  </a:lnTo>
                  <a:lnTo>
                    <a:pt x="78" y="31"/>
                  </a:lnTo>
                  <a:lnTo>
                    <a:pt x="72" y="17"/>
                  </a:lnTo>
                  <a:lnTo>
                    <a:pt x="75" y="11"/>
                  </a:lnTo>
                  <a:lnTo>
                    <a:pt x="71" y="11"/>
                  </a:lnTo>
                  <a:lnTo>
                    <a:pt x="70" y="14"/>
                  </a:lnTo>
                  <a:lnTo>
                    <a:pt x="60" y="3"/>
                  </a:lnTo>
                  <a:lnTo>
                    <a:pt x="60" y="11"/>
                  </a:lnTo>
                  <a:lnTo>
                    <a:pt x="56" y="11"/>
                  </a:lnTo>
                  <a:lnTo>
                    <a:pt x="48" y="0"/>
                  </a:lnTo>
                  <a:lnTo>
                    <a:pt x="51" y="6"/>
                  </a:lnTo>
                  <a:lnTo>
                    <a:pt x="35" y="1"/>
                  </a:lnTo>
                  <a:lnTo>
                    <a:pt x="5" y="1"/>
                  </a:lnTo>
                  <a:lnTo>
                    <a:pt x="2" y="4"/>
                  </a:lnTo>
                  <a:lnTo>
                    <a:pt x="0" y="9"/>
                  </a:lnTo>
                  <a:lnTo>
                    <a:pt x="0" y="14"/>
                  </a:lnTo>
                  <a:lnTo>
                    <a:pt x="31" y="28"/>
                  </a:lnTo>
                  <a:lnTo>
                    <a:pt x="36" y="35"/>
                  </a:lnTo>
                  <a:lnTo>
                    <a:pt x="53" y="35"/>
                  </a:lnTo>
                  <a:lnTo>
                    <a:pt x="69" y="39"/>
                  </a:lnTo>
                  <a:lnTo>
                    <a:pt x="72" y="39"/>
                  </a:lnTo>
                  <a:lnTo>
                    <a:pt x="72" y="3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 name="Freeform 442">
              <a:extLst>
                <a:ext uri="{FF2B5EF4-FFF2-40B4-BE49-F238E27FC236}">
                  <a16:creationId xmlns:a16="http://schemas.microsoft.com/office/drawing/2014/main" id="{C1FFCC3D-081B-462C-8572-5CED3AB06F7E}"/>
                </a:ext>
              </a:extLst>
            </p:cNvPr>
            <p:cNvSpPr>
              <a:spLocks/>
            </p:cNvSpPr>
            <p:nvPr/>
          </p:nvSpPr>
          <p:spPr bwMode="auto">
            <a:xfrm>
              <a:off x="4202" y="918"/>
              <a:ext cx="80" cy="37"/>
            </a:xfrm>
            <a:custGeom>
              <a:avLst/>
              <a:gdLst>
                <a:gd name="T0" fmla="*/ 79 w 80"/>
                <a:gd name="T1" fmla="*/ 36 h 37"/>
                <a:gd name="T2" fmla="*/ 79 w 80"/>
                <a:gd name="T3" fmla="*/ 23 h 37"/>
                <a:gd name="T4" fmla="*/ 62 w 80"/>
                <a:gd name="T5" fmla="*/ 0 h 37"/>
                <a:gd name="T6" fmla="*/ 12 w 80"/>
                <a:gd name="T7" fmla="*/ 0 h 37"/>
                <a:gd name="T8" fmla="*/ 0 w 80"/>
                <a:gd name="T9" fmla="*/ 8 h 37"/>
                <a:gd name="T10" fmla="*/ 14 w 80"/>
                <a:gd name="T11" fmla="*/ 2 h 37"/>
                <a:gd name="T12" fmla="*/ 61 w 80"/>
                <a:gd name="T13" fmla="*/ 2 h 37"/>
                <a:gd name="T14" fmla="*/ 79 w 80"/>
                <a:gd name="T15" fmla="*/ 23 h 37"/>
                <a:gd name="T16" fmla="*/ 79 w 80"/>
                <a:gd name="T17" fmla="*/ 36 h 37"/>
                <a:gd name="T18" fmla="*/ 79 w 80"/>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37">
                  <a:moveTo>
                    <a:pt x="79" y="36"/>
                  </a:moveTo>
                  <a:lnTo>
                    <a:pt x="79" y="23"/>
                  </a:lnTo>
                  <a:lnTo>
                    <a:pt x="62" y="0"/>
                  </a:lnTo>
                  <a:lnTo>
                    <a:pt x="12" y="0"/>
                  </a:lnTo>
                  <a:lnTo>
                    <a:pt x="0" y="8"/>
                  </a:lnTo>
                  <a:lnTo>
                    <a:pt x="14" y="2"/>
                  </a:lnTo>
                  <a:lnTo>
                    <a:pt x="61" y="2"/>
                  </a:lnTo>
                  <a:lnTo>
                    <a:pt x="79" y="23"/>
                  </a:lnTo>
                  <a:lnTo>
                    <a:pt x="79" y="36"/>
                  </a:lnTo>
                  <a:lnTo>
                    <a:pt x="79" y="3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 name="Freeform 443">
              <a:extLst>
                <a:ext uri="{FF2B5EF4-FFF2-40B4-BE49-F238E27FC236}">
                  <a16:creationId xmlns:a16="http://schemas.microsoft.com/office/drawing/2014/main" id="{1B7AD9B6-EC02-4F03-A3D5-43AEEF681012}"/>
                </a:ext>
              </a:extLst>
            </p:cNvPr>
            <p:cNvSpPr>
              <a:spLocks/>
            </p:cNvSpPr>
            <p:nvPr/>
          </p:nvSpPr>
          <p:spPr bwMode="auto">
            <a:xfrm>
              <a:off x="4165" y="916"/>
              <a:ext cx="50" cy="4"/>
            </a:xfrm>
            <a:custGeom>
              <a:avLst/>
              <a:gdLst>
                <a:gd name="T0" fmla="*/ 0 w 50"/>
                <a:gd name="T1" fmla="*/ 0 h 4"/>
                <a:gd name="T2" fmla="*/ 21 w 50"/>
                <a:gd name="T3" fmla="*/ 0 h 4"/>
                <a:gd name="T4" fmla="*/ 32 w 50"/>
                <a:gd name="T5" fmla="*/ 3 h 4"/>
                <a:gd name="T6" fmla="*/ 49 w 50"/>
                <a:gd name="T7" fmla="*/ 3 h 4"/>
              </a:gdLst>
              <a:ahLst/>
              <a:cxnLst>
                <a:cxn ang="0">
                  <a:pos x="T0" y="T1"/>
                </a:cxn>
                <a:cxn ang="0">
                  <a:pos x="T2" y="T3"/>
                </a:cxn>
                <a:cxn ang="0">
                  <a:pos x="T4" y="T5"/>
                </a:cxn>
                <a:cxn ang="0">
                  <a:pos x="T6" y="T7"/>
                </a:cxn>
              </a:cxnLst>
              <a:rect l="0" t="0" r="r" b="b"/>
              <a:pathLst>
                <a:path w="50" h="4">
                  <a:moveTo>
                    <a:pt x="0" y="0"/>
                  </a:moveTo>
                  <a:lnTo>
                    <a:pt x="21" y="0"/>
                  </a:lnTo>
                  <a:lnTo>
                    <a:pt x="32" y="3"/>
                  </a:lnTo>
                  <a:lnTo>
                    <a:pt x="49" y="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 name="Freeform 444">
              <a:extLst>
                <a:ext uri="{FF2B5EF4-FFF2-40B4-BE49-F238E27FC236}">
                  <a16:creationId xmlns:a16="http://schemas.microsoft.com/office/drawing/2014/main" id="{453D6877-A65B-4137-9182-96F79A220351}"/>
                </a:ext>
              </a:extLst>
            </p:cNvPr>
            <p:cNvSpPr>
              <a:spLocks/>
            </p:cNvSpPr>
            <p:nvPr/>
          </p:nvSpPr>
          <p:spPr bwMode="auto">
            <a:xfrm>
              <a:off x="4163" y="974"/>
              <a:ext cx="104" cy="54"/>
            </a:xfrm>
            <a:custGeom>
              <a:avLst/>
              <a:gdLst>
                <a:gd name="T0" fmla="*/ 10 w 104"/>
                <a:gd name="T1" fmla="*/ 26 h 54"/>
                <a:gd name="T2" fmla="*/ 75 w 104"/>
                <a:gd name="T3" fmla="*/ 46 h 54"/>
                <a:gd name="T4" fmla="*/ 87 w 104"/>
                <a:gd name="T5" fmla="*/ 46 h 54"/>
                <a:gd name="T6" fmla="*/ 103 w 104"/>
                <a:gd name="T7" fmla="*/ 53 h 54"/>
                <a:gd name="T8" fmla="*/ 87 w 104"/>
                <a:gd name="T9" fmla="*/ 42 h 54"/>
                <a:gd name="T10" fmla="*/ 95 w 104"/>
                <a:gd name="T11" fmla="*/ 17 h 54"/>
                <a:gd name="T12" fmla="*/ 99 w 104"/>
                <a:gd name="T13" fmla="*/ 0 h 54"/>
                <a:gd name="T14" fmla="*/ 92 w 104"/>
                <a:gd name="T15" fmla="*/ 12 h 54"/>
                <a:gd name="T16" fmla="*/ 87 w 104"/>
                <a:gd name="T17" fmla="*/ 26 h 54"/>
                <a:gd name="T18" fmla="*/ 87 w 104"/>
                <a:gd name="T19" fmla="*/ 38 h 54"/>
                <a:gd name="T20" fmla="*/ 79 w 104"/>
                <a:gd name="T21" fmla="*/ 34 h 54"/>
                <a:gd name="T22" fmla="*/ 72 w 104"/>
                <a:gd name="T23" fmla="*/ 37 h 54"/>
                <a:gd name="T24" fmla="*/ 68 w 104"/>
                <a:gd name="T25" fmla="*/ 34 h 54"/>
                <a:gd name="T26" fmla="*/ 64 w 104"/>
                <a:gd name="T27" fmla="*/ 15 h 54"/>
                <a:gd name="T28" fmla="*/ 58 w 104"/>
                <a:gd name="T29" fmla="*/ 26 h 54"/>
                <a:gd name="T30" fmla="*/ 53 w 104"/>
                <a:gd name="T31" fmla="*/ 26 h 54"/>
                <a:gd name="T32" fmla="*/ 53 w 104"/>
                <a:gd name="T33" fmla="*/ 18 h 54"/>
                <a:gd name="T34" fmla="*/ 58 w 104"/>
                <a:gd name="T35" fmla="*/ 8 h 54"/>
                <a:gd name="T36" fmla="*/ 55 w 104"/>
                <a:gd name="T37" fmla="*/ 8 h 54"/>
                <a:gd name="T38" fmla="*/ 36 w 104"/>
                <a:gd name="T39" fmla="*/ 25 h 54"/>
                <a:gd name="T40" fmla="*/ 32 w 104"/>
                <a:gd name="T41" fmla="*/ 25 h 54"/>
                <a:gd name="T42" fmla="*/ 32 w 104"/>
                <a:gd name="T43" fmla="*/ 16 h 54"/>
                <a:gd name="T44" fmla="*/ 28 w 104"/>
                <a:gd name="T45" fmla="*/ 16 h 54"/>
                <a:gd name="T46" fmla="*/ 0 w 104"/>
                <a:gd name="T47" fmla="*/ 23 h 54"/>
                <a:gd name="T48" fmla="*/ 10 w 104"/>
                <a:gd name="T49" fmla="*/ 26 h 54"/>
                <a:gd name="T50" fmla="*/ 10 w 104"/>
                <a:gd name="T51" fmla="*/ 2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54">
                  <a:moveTo>
                    <a:pt x="10" y="26"/>
                  </a:moveTo>
                  <a:lnTo>
                    <a:pt x="75" y="46"/>
                  </a:lnTo>
                  <a:lnTo>
                    <a:pt x="87" y="46"/>
                  </a:lnTo>
                  <a:lnTo>
                    <a:pt x="103" y="53"/>
                  </a:lnTo>
                  <a:lnTo>
                    <a:pt x="87" y="42"/>
                  </a:lnTo>
                  <a:lnTo>
                    <a:pt x="95" y="17"/>
                  </a:lnTo>
                  <a:lnTo>
                    <a:pt x="99" y="0"/>
                  </a:lnTo>
                  <a:lnTo>
                    <a:pt x="92" y="12"/>
                  </a:lnTo>
                  <a:lnTo>
                    <a:pt x="87" y="26"/>
                  </a:lnTo>
                  <a:lnTo>
                    <a:pt x="87" y="38"/>
                  </a:lnTo>
                  <a:lnTo>
                    <a:pt x="79" y="34"/>
                  </a:lnTo>
                  <a:lnTo>
                    <a:pt x="72" y="37"/>
                  </a:lnTo>
                  <a:lnTo>
                    <a:pt x="68" y="34"/>
                  </a:lnTo>
                  <a:lnTo>
                    <a:pt x="64" y="15"/>
                  </a:lnTo>
                  <a:lnTo>
                    <a:pt x="58" y="26"/>
                  </a:lnTo>
                  <a:lnTo>
                    <a:pt x="53" y="26"/>
                  </a:lnTo>
                  <a:lnTo>
                    <a:pt x="53" y="18"/>
                  </a:lnTo>
                  <a:lnTo>
                    <a:pt x="58" y="8"/>
                  </a:lnTo>
                  <a:lnTo>
                    <a:pt x="55" y="8"/>
                  </a:lnTo>
                  <a:lnTo>
                    <a:pt x="36" y="25"/>
                  </a:lnTo>
                  <a:lnTo>
                    <a:pt x="32" y="25"/>
                  </a:lnTo>
                  <a:lnTo>
                    <a:pt x="32" y="16"/>
                  </a:lnTo>
                  <a:lnTo>
                    <a:pt x="28" y="16"/>
                  </a:lnTo>
                  <a:lnTo>
                    <a:pt x="0" y="23"/>
                  </a:lnTo>
                  <a:lnTo>
                    <a:pt x="10" y="26"/>
                  </a:lnTo>
                  <a:lnTo>
                    <a:pt x="10" y="2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 name="Freeform 445">
              <a:extLst>
                <a:ext uri="{FF2B5EF4-FFF2-40B4-BE49-F238E27FC236}">
                  <a16:creationId xmlns:a16="http://schemas.microsoft.com/office/drawing/2014/main" id="{DC6C7751-75BB-4F18-A3F4-C49D00C22067}"/>
                </a:ext>
              </a:extLst>
            </p:cNvPr>
            <p:cNvSpPr>
              <a:spLocks/>
            </p:cNvSpPr>
            <p:nvPr/>
          </p:nvSpPr>
          <p:spPr bwMode="auto">
            <a:xfrm>
              <a:off x="4239" y="964"/>
              <a:ext cx="9" cy="30"/>
            </a:xfrm>
            <a:custGeom>
              <a:avLst/>
              <a:gdLst>
                <a:gd name="T0" fmla="*/ 0 w 9"/>
                <a:gd name="T1" fmla="*/ 9 h 30"/>
                <a:gd name="T2" fmla="*/ 0 w 9"/>
                <a:gd name="T3" fmla="*/ 29 h 30"/>
                <a:gd name="T4" fmla="*/ 8 w 9"/>
                <a:gd name="T5" fmla="*/ 10 h 30"/>
                <a:gd name="T6" fmla="*/ 8 w 9"/>
                <a:gd name="T7" fmla="*/ 0 h 30"/>
                <a:gd name="T8" fmla="*/ 7 w 9"/>
                <a:gd name="T9" fmla="*/ 9 h 30"/>
                <a:gd name="T10" fmla="*/ 3 w 9"/>
                <a:gd name="T11" fmla="*/ 18 h 30"/>
                <a:gd name="T12" fmla="*/ 0 w 9"/>
                <a:gd name="T13" fmla="*/ 9 h 30"/>
                <a:gd name="T14" fmla="*/ 0 w 9"/>
                <a:gd name="T15" fmla="*/ 9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0" y="9"/>
                  </a:moveTo>
                  <a:lnTo>
                    <a:pt x="0" y="29"/>
                  </a:lnTo>
                  <a:lnTo>
                    <a:pt x="8" y="10"/>
                  </a:lnTo>
                  <a:lnTo>
                    <a:pt x="8" y="0"/>
                  </a:lnTo>
                  <a:lnTo>
                    <a:pt x="7" y="9"/>
                  </a:lnTo>
                  <a:lnTo>
                    <a:pt x="3" y="18"/>
                  </a:lnTo>
                  <a:lnTo>
                    <a:pt x="0" y="9"/>
                  </a:lnTo>
                  <a:lnTo>
                    <a:pt x="0" y="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9" name="Freeform 446">
              <a:extLst>
                <a:ext uri="{FF2B5EF4-FFF2-40B4-BE49-F238E27FC236}">
                  <a16:creationId xmlns:a16="http://schemas.microsoft.com/office/drawing/2014/main" id="{E7DF1D52-CAB8-4E75-86CB-0ACAFB1A69D2}"/>
                </a:ext>
              </a:extLst>
            </p:cNvPr>
            <p:cNvSpPr>
              <a:spLocks/>
            </p:cNvSpPr>
            <p:nvPr/>
          </p:nvSpPr>
          <p:spPr bwMode="auto">
            <a:xfrm>
              <a:off x="4242" y="958"/>
              <a:ext cx="176" cy="70"/>
            </a:xfrm>
            <a:custGeom>
              <a:avLst/>
              <a:gdLst>
                <a:gd name="T0" fmla="*/ 0 w 176"/>
                <a:gd name="T1" fmla="*/ 0 h 70"/>
                <a:gd name="T2" fmla="*/ 30 w 176"/>
                <a:gd name="T3" fmla="*/ 15 h 70"/>
                <a:gd name="T4" fmla="*/ 53 w 176"/>
                <a:gd name="T5" fmla="*/ 20 h 70"/>
                <a:gd name="T6" fmla="*/ 53 w 176"/>
                <a:gd name="T7" fmla="*/ 31 h 70"/>
                <a:gd name="T8" fmla="*/ 40 w 176"/>
                <a:gd name="T9" fmla="*/ 62 h 70"/>
                <a:gd name="T10" fmla="*/ 29 w 176"/>
                <a:gd name="T11" fmla="*/ 69 h 70"/>
                <a:gd name="T12" fmla="*/ 31 w 176"/>
                <a:gd name="T13" fmla="*/ 69 h 70"/>
                <a:gd name="T14" fmla="*/ 42 w 176"/>
                <a:gd name="T15" fmla="*/ 63 h 70"/>
                <a:gd name="T16" fmla="*/ 46 w 176"/>
                <a:gd name="T17" fmla="*/ 54 h 70"/>
                <a:gd name="T18" fmla="*/ 69 w 176"/>
                <a:gd name="T19" fmla="*/ 61 h 70"/>
                <a:gd name="T20" fmla="*/ 82 w 176"/>
                <a:gd name="T21" fmla="*/ 62 h 70"/>
                <a:gd name="T22" fmla="*/ 95 w 176"/>
                <a:gd name="T23" fmla="*/ 62 h 70"/>
                <a:gd name="T24" fmla="*/ 122 w 176"/>
                <a:gd name="T25" fmla="*/ 55 h 70"/>
                <a:gd name="T26" fmla="*/ 135 w 176"/>
                <a:gd name="T27" fmla="*/ 55 h 70"/>
                <a:gd name="T28" fmla="*/ 152 w 176"/>
                <a:gd name="T29" fmla="*/ 59 h 70"/>
                <a:gd name="T30" fmla="*/ 157 w 176"/>
                <a:gd name="T31" fmla="*/ 57 h 70"/>
                <a:gd name="T32" fmla="*/ 152 w 176"/>
                <a:gd name="T33" fmla="*/ 58 h 70"/>
                <a:gd name="T34" fmla="*/ 128 w 176"/>
                <a:gd name="T35" fmla="*/ 50 h 70"/>
                <a:gd name="T36" fmla="*/ 120 w 176"/>
                <a:gd name="T37" fmla="*/ 49 h 70"/>
                <a:gd name="T38" fmla="*/ 115 w 176"/>
                <a:gd name="T39" fmla="*/ 42 h 70"/>
                <a:gd name="T40" fmla="*/ 135 w 176"/>
                <a:gd name="T41" fmla="*/ 42 h 70"/>
                <a:gd name="T42" fmla="*/ 168 w 176"/>
                <a:gd name="T43" fmla="*/ 58 h 70"/>
                <a:gd name="T44" fmla="*/ 172 w 176"/>
                <a:gd name="T45" fmla="*/ 58 h 70"/>
                <a:gd name="T46" fmla="*/ 139 w 176"/>
                <a:gd name="T47" fmla="*/ 39 h 70"/>
                <a:gd name="T48" fmla="*/ 125 w 176"/>
                <a:gd name="T49" fmla="*/ 35 h 70"/>
                <a:gd name="T50" fmla="*/ 113 w 176"/>
                <a:gd name="T51" fmla="*/ 33 h 70"/>
                <a:gd name="T52" fmla="*/ 110 w 176"/>
                <a:gd name="T53" fmla="*/ 31 h 70"/>
                <a:gd name="T54" fmla="*/ 108 w 176"/>
                <a:gd name="T55" fmla="*/ 28 h 70"/>
                <a:gd name="T56" fmla="*/ 143 w 176"/>
                <a:gd name="T57" fmla="*/ 30 h 70"/>
                <a:gd name="T58" fmla="*/ 175 w 176"/>
                <a:gd name="T59" fmla="*/ 51 h 70"/>
                <a:gd name="T60" fmla="*/ 166 w 176"/>
                <a:gd name="T61" fmla="*/ 39 h 70"/>
                <a:gd name="T62" fmla="*/ 147 w 176"/>
                <a:gd name="T63" fmla="*/ 26 h 70"/>
                <a:gd name="T64" fmla="*/ 106 w 176"/>
                <a:gd name="T65" fmla="*/ 17 h 70"/>
                <a:gd name="T66" fmla="*/ 106 w 176"/>
                <a:gd name="T67" fmla="*/ 14 h 70"/>
                <a:gd name="T68" fmla="*/ 117 w 176"/>
                <a:gd name="T69" fmla="*/ 6 h 70"/>
                <a:gd name="T70" fmla="*/ 112 w 176"/>
                <a:gd name="T71" fmla="*/ 6 h 70"/>
                <a:gd name="T72" fmla="*/ 67 w 176"/>
                <a:gd name="T73" fmla="*/ 20 h 70"/>
                <a:gd name="T74" fmla="*/ 55 w 176"/>
                <a:gd name="T75" fmla="*/ 20 h 70"/>
                <a:gd name="T76" fmla="*/ 50 w 176"/>
                <a:gd name="T77" fmla="*/ 15 h 70"/>
                <a:gd name="T78" fmla="*/ 37 w 176"/>
                <a:gd name="T79" fmla="*/ 15 h 70"/>
                <a:gd name="T80" fmla="*/ 4 w 176"/>
                <a:gd name="T81" fmla="*/ 0 h 70"/>
                <a:gd name="T82" fmla="*/ 0 w 176"/>
                <a:gd name="T83" fmla="*/ 0 h 70"/>
                <a:gd name="T84" fmla="*/ 0 w 176"/>
                <a:gd name="T8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70">
                  <a:moveTo>
                    <a:pt x="0" y="0"/>
                  </a:moveTo>
                  <a:lnTo>
                    <a:pt x="30" y="15"/>
                  </a:lnTo>
                  <a:lnTo>
                    <a:pt x="53" y="20"/>
                  </a:lnTo>
                  <a:lnTo>
                    <a:pt x="53" y="31"/>
                  </a:lnTo>
                  <a:lnTo>
                    <a:pt x="40" y="62"/>
                  </a:lnTo>
                  <a:lnTo>
                    <a:pt x="29" y="69"/>
                  </a:lnTo>
                  <a:lnTo>
                    <a:pt x="31" y="69"/>
                  </a:lnTo>
                  <a:lnTo>
                    <a:pt x="42" y="63"/>
                  </a:lnTo>
                  <a:lnTo>
                    <a:pt x="46" y="54"/>
                  </a:lnTo>
                  <a:lnTo>
                    <a:pt x="69" y="61"/>
                  </a:lnTo>
                  <a:lnTo>
                    <a:pt x="82" y="62"/>
                  </a:lnTo>
                  <a:lnTo>
                    <a:pt x="95" y="62"/>
                  </a:lnTo>
                  <a:lnTo>
                    <a:pt x="122" y="55"/>
                  </a:lnTo>
                  <a:lnTo>
                    <a:pt x="135" y="55"/>
                  </a:lnTo>
                  <a:lnTo>
                    <a:pt x="152" y="59"/>
                  </a:lnTo>
                  <a:lnTo>
                    <a:pt x="157" y="57"/>
                  </a:lnTo>
                  <a:lnTo>
                    <a:pt x="152" y="58"/>
                  </a:lnTo>
                  <a:lnTo>
                    <a:pt x="128" y="50"/>
                  </a:lnTo>
                  <a:lnTo>
                    <a:pt x="120" y="49"/>
                  </a:lnTo>
                  <a:lnTo>
                    <a:pt x="115" y="42"/>
                  </a:lnTo>
                  <a:lnTo>
                    <a:pt x="135" y="42"/>
                  </a:lnTo>
                  <a:lnTo>
                    <a:pt x="168" y="58"/>
                  </a:lnTo>
                  <a:lnTo>
                    <a:pt x="172" y="58"/>
                  </a:lnTo>
                  <a:lnTo>
                    <a:pt x="139" y="39"/>
                  </a:lnTo>
                  <a:lnTo>
                    <a:pt x="125" y="35"/>
                  </a:lnTo>
                  <a:lnTo>
                    <a:pt x="113" y="33"/>
                  </a:lnTo>
                  <a:lnTo>
                    <a:pt x="110" y="31"/>
                  </a:lnTo>
                  <a:lnTo>
                    <a:pt x="108" y="28"/>
                  </a:lnTo>
                  <a:lnTo>
                    <a:pt x="143" y="30"/>
                  </a:lnTo>
                  <a:lnTo>
                    <a:pt x="175" y="51"/>
                  </a:lnTo>
                  <a:lnTo>
                    <a:pt x="166" y="39"/>
                  </a:lnTo>
                  <a:lnTo>
                    <a:pt x="147" y="26"/>
                  </a:lnTo>
                  <a:lnTo>
                    <a:pt x="106" y="17"/>
                  </a:lnTo>
                  <a:lnTo>
                    <a:pt x="106" y="14"/>
                  </a:lnTo>
                  <a:lnTo>
                    <a:pt x="117" y="6"/>
                  </a:lnTo>
                  <a:lnTo>
                    <a:pt x="112" y="6"/>
                  </a:lnTo>
                  <a:lnTo>
                    <a:pt x="67" y="20"/>
                  </a:lnTo>
                  <a:lnTo>
                    <a:pt x="55" y="20"/>
                  </a:lnTo>
                  <a:lnTo>
                    <a:pt x="50" y="15"/>
                  </a:lnTo>
                  <a:lnTo>
                    <a:pt x="37" y="15"/>
                  </a:lnTo>
                  <a:lnTo>
                    <a:pt x="4" y="0"/>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0" name="Freeform 447">
              <a:extLst>
                <a:ext uri="{FF2B5EF4-FFF2-40B4-BE49-F238E27FC236}">
                  <a16:creationId xmlns:a16="http://schemas.microsoft.com/office/drawing/2014/main" id="{B0D7DD8A-7D84-49F0-818E-85C54B271E36}"/>
                </a:ext>
              </a:extLst>
            </p:cNvPr>
            <p:cNvSpPr>
              <a:spLocks/>
            </p:cNvSpPr>
            <p:nvPr/>
          </p:nvSpPr>
          <p:spPr bwMode="auto">
            <a:xfrm>
              <a:off x="4361" y="964"/>
              <a:ext cx="58" cy="54"/>
            </a:xfrm>
            <a:custGeom>
              <a:avLst/>
              <a:gdLst>
                <a:gd name="T0" fmla="*/ 0 w 58"/>
                <a:gd name="T1" fmla="*/ 0 h 54"/>
                <a:gd name="T2" fmla="*/ 30 w 58"/>
                <a:gd name="T3" fmla="*/ 12 h 54"/>
                <a:gd name="T4" fmla="*/ 52 w 58"/>
                <a:gd name="T5" fmla="*/ 30 h 54"/>
                <a:gd name="T6" fmla="*/ 57 w 58"/>
                <a:gd name="T7" fmla="*/ 45 h 54"/>
                <a:gd name="T8" fmla="*/ 57 w 58"/>
                <a:gd name="T9" fmla="*/ 51 h 54"/>
                <a:gd name="T10" fmla="*/ 54 w 58"/>
                <a:gd name="T11" fmla="*/ 53 h 54"/>
                <a:gd name="T12" fmla="*/ 56 w 58"/>
                <a:gd name="T13" fmla="*/ 50 h 54"/>
                <a:gd name="T14" fmla="*/ 56 w 58"/>
                <a:gd name="T15" fmla="*/ 45 h 54"/>
                <a:gd name="T16" fmla="*/ 51 w 58"/>
                <a:gd name="T17" fmla="*/ 31 h 54"/>
                <a:gd name="T18" fmla="*/ 29 w 58"/>
                <a:gd name="T19" fmla="*/ 13 h 54"/>
                <a:gd name="T20" fmla="*/ 0 w 58"/>
                <a:gd name="T21" fmla="*/ 0 h 54"/>
                <a:gd name="T22" fmla="*/ 0 w 58"/>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54">
                  <a:moveTo>
                    <a:pt x="0" y="0"/>
                  </a:moveTo>
                  <a:lnTo>
                    <a:pt x="30" y="12"/>
                  </a:lnTo>
                  <a:lnTo>
                    <a:pt x="52" y="30"/>
                  </a:lnTo>
                  <a:lnTo>
                    <a:pt x="57" y="45"/>
                  </a:lnTo>
                  <a:lnTo>
                    <a:pt x="57" y="51"/>
                  </a:lnTo>
                  <a:lnTo>
                    <a:pt x="54" y="53"/>
                  </a:lnTo>
                  <a:lnTo>
                    <a:pt x="56" y="50"/>
                  </a:lnTo>
                  <a:lnTo>
                    <a:pt x="56" y="45"/>
                  </a:lnTo>
                  <a:lnTo>
                    <a:pt x="51" y="31"/>
                  </a:lnTo>
                  <a:lnTo>
                    <a:pt x="29" y="13"/>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1" name="Freeform 448">
              <a:extLst>
                <a:ext uri="{FF2B5EF4-FFF2-40B4-BE49-F238E27FC236}">
                  <a16:creationId xmlns:a16="http://schemas.microsoft.com/office/drawing/2014/main" id="{64E92027-061E-4631-87E2-9015BA92CF68}"/>
                </a:ext>
              </a:extLst>
            </p:cNvPr>
            <p:cNvSpPr>
              <a:spLocks/>
            </p:cNvSpPr>
            <p:nvPr/>
          </p:nvSpPr>
          <p:spPr bwMode="auto">
            <a:xfrm>
              <a:off x="4354" y="968"/>
              <a:ext cx="39" cy="11"/>
            </a:xfrm>
            <a:custGeom>
              <a:avLst/>
              <a:gdLst>
                <a:gd name="T0" fmla="*/ 0 w 39"/>
                <a:gd name="T1" fmla="*/ 0 h 11"/>
                <a:gd name="T2" fmla="*/ 38 w 39"/>
                <a:gd name="T3" fmla="*/ 10 h 11"/>
                <a:gd name="T4" fmla="*/ 35 w 39"/>
                <a:gd name="T5" fmla="*/ 8 h 11"/>
                <a:gd name="T6" fmla="*/ 0 w 39"/>
                <a:gd name="T7" fmla="*/ 0 h 11"/>
                <a:gd name="T8" fmla="*/ 0 w 39"/>
                <a:gd name="T9" fmla="*/ 0 h 11"/>
              </a:gdLst>
              <a:ahLst/>
              <a:cxnLst>
                <a:cxn ang="0">
                  <a:pos x="T0" y="T1"/>
                </a:cxn>
                <a:cxn ang="0">
                  <a:pos x="T2" y="T3"/>
                </a:cxn>
                <a:cxn ang="0">
                  <a:pos x="T4" y="T5"/>
                </a:cxn>
                <a:cxn ang="0">
                  <a:pos x="T6" y="T7"/>
                </a:cxn>
                <a:cxn ang="0">
                  <a:pos x="T8" y="T9"/>
                </a:cxn>
              </a:cxnLst>
              <a:rect l="0" t="0" r="r" b="b"/>
              <a:pathLst>
                <a:path w="39" h="11">
                  <a:moveTo>
                    <a:pt x="0" y="0"/>
                  </a:moveTo>
                  <a:lnTo>
                    <a:pt x="38" y="10"/>
                  </a:lnTo>
                  <a:lnTo>
                    <a:pt x="35" y="8"/>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2" name="Freeform 449">
              <a:extLst>
                <a:ext uri="{FF2B5EF4-FFF2-40B4-BE49-F238E27FC236}">
                  <a16:creationId xmlns:a16="http://schemas.microsoft.com/office/drawing/2014/main" id="{940AE076-ACA3-4592-BA96-2B13DCC08E8D}"/>
                </a:ext>
              </a:extLst>
            </p:cNvPr>
            <p:cNvSpPr>
              <a:spLocks/>
            </p:cNvSpPr>
            <p:nvPr/>
          </p:nvSpPr>
          <p:spPr bwMode="auto">
            <a:xfrm>
              <a:off x="4374" y="991"/>
              <a:ext cx="66" cy="31"/>
            </a:xfrm>
            <a:custGeom>
              <a:avLst/>
              <a:gdLst>
                <a:gd name="T0" fmla="*/ 0 w 66"/>
                <a:gd name="T1" fmla="*/ 21 h 31"/>
                <a:gd name="T2" fmla="*/ 0 w 66"/>
                <a:gd name="T3" fmla="*/ 30 h 31"/>
                <a:gd name="T4" fmla="*/ 62 w 66"/>
                <a:gd name="T5" fmla="*/ 30 h 31"/>
                <a:gd name="T6" fmla="*/ 65 w 66"/>
                <a:gd name="T7" fmla="*/ 28 h 31"/>
                <a:gd name="T8" fmla="*/ 65 w 66"/>
                <a:gd name="T9" fmla="*/ 21 h 31"/>
                <a:gd name="T10" fmla="*/ 53 w 66"/>
                <a:gd name="T11" fmla="*/ 0 h 31"/>
                <a:gd name="T12" fmla="*/ 36 w 6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66" h="31">
                  <a:moveTo>
                    <a:pt x="0" y="21"/>
                  </a:moveTo>
                  <a:lnTo>
                    <a:pt x="0" y="30"/>
                  </a:lnTo>
                  <a:lnTo>
                    <a:pt x="62" y="30"/>
                  </a:lnTo>
                  <a:lnTo>
                    <a:pt x="65" y="28"/>
                  </a:lnTo>
                  <a:lnTo>
                    <a:pt x="65" y="21"/>
                  </a:lnTo>
                  <a:lnTo>
                    <a:pt x="53" y="0"/>
                  </a:lnTo>
                  <a:lnTo>
                    <a:pt x="36"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3" name="Freeform 450">
              <a:extLst>
                <a:ext uri="{FF2B5EF4-FFF2-40B4-BE49-F238E27FC236}">
                  <a16:creationId xmlns:a16="http://schemas.microsoft.com/office/drawing/2014/main" id="{1ECE0870-6092-4494-8B79-0221F708E65A}"/>
                </a:ext>
              </a:extLst>
            </p:cNvPr>
            <p:cNvSpPr>
              <a:spLocks/>
            </p:cNvSpPr>
            <p:nvPr/>
          </p:nvSpPr>
          <p:spPr bwMode="auto">
            <a:xfrm>
              <a:off x="4436" y="1012"/>
              <a:ext cx="4" cy="10"/>
            </a:xfrm>
            <a:custGeom>
              <a:avLst/>
              <a:gdLst>
                <a:gd name="T0" fmla="*/ 0 w 4"/>
                <a:gd name="T1" fmla="*/ 9 h 10"/>
                <a:gd name="T2" fmla="*/ 0 w 4"/>
                <a:gd name="T3" fmla="*/ 2 h 10"/>
                <a:gd name="T4" fmla="*/ 3 w 4"/>
                <a:gd name="T5" fmla="*/ 0 h 10"/>
                <a:gd name="T6" fmla="*/ 3 w 4"/>
                <a:gd name="T7" fmla="*/ 7 h 10"/>
                <a:gd name="T8" fmla="*/ 0 w 4"/>
                <a:gd name="T9" fmla="*/ 9 h 10"/>
                <a:gd name="T10" fmla="*/ 0 w 4"/>
                <a:gd name="T11" fmla="*/ 9 h 10"/>
              </a:gdLst>
              <a:ahLst/>
              <a:cxnLst>
                <a:cxn ang="0">
                  <a:pos x="T0" y="T1"/>
                </a:cxn>
                <a:cxn ang="0">
                  <a:pos x="T2" y="T3"/>
                </a:cxn>
                <a:cxn ang="0">
                  <a:pos x="T4" y="T5"/>
                </a:cxn>
                <a:cxn ang="0">
                  <a:pos x="T6" y="T7"/>
                </a:cxn>
                <a:cxn ang="0">
                  <a:pos x="T8" y="T9"/>
                </a:cxn>
                <a:cxn ang="0">
                  <a:pos x="T10" y="T11"/>
                </a:cxn>
              </a:cxnLst>
              <a:rect l="0" t="0" r="r" b="b"/>
              <a:pathLst>
                <a:path w="4" h="10">
                  <a:moveTo>
                    <a:pt x="0" y="9"/>
                  </a:moveTo>
                  <a:lnTo>
                    <a:pt x="0" y="2"/>
                  </a:lnTo>
                  <a:lnTo>
                    <a:pt x="3" y="0"/>
                  </a:lnTo>
                  <a:lnTo>
                    <a:pt x="3" y="7"/>
                  </a:lnTo>
                  <a:lnTo>
                    <a:pt x="0" y="9"/>
                  </a:lnTo>
                  <a:lnTo>
                    <a:pt x="0" y="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4" name="Line 451">
              <a:extLst>
                <a:ext uri="{FF2B5EF4-FFF2-40B4-BE49-F238E27FC236}">
                  <a16:creationId xmlns:a16="http://schemas.microsoft.com/office/drawing/2014/main" id="{84C19B84-3519-4716-A10E-A423977B72CC}"/>
                </a:ext>
              </a:extLst>
            </p:cNvPr>
            <p:cNvSpPr>
              <a:spLocks noChangeShapeType="1"/>
            </p:cNvSpPr>
            <p:nvPr/>
          </p:nvSpPr>
          <p:spPr bwMode="auto">
            <a:xfrm flipH="1">
              <a:off x="4418" y="1014"/>
              <a:ext cx="18"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 name="Freeform 452">
              <a:extLst>
                <a:ext uri="{FF2B5EF4-FFF2-40B4-BE49-F238E27FC236}">
                  <a16:creationId xmlns:a16="http://schemas.microsoft.com/office/drawing/2014/main" id="{FDC5BFC7-BFDA-478E-BB95-E3F53DA93300}"/>
                </a:ext>
              </a:extLst>
            </p:cNvPr>
            <p:cNvSpPr>
              <a:spLocks/>
            </p:cNvSpPr>
            <p:nvPr/>
          </p:nvSpPr>
          <p:spPr bwMode="auto">
            <a:xfrm>
              <a:off x="4417" y="1008"/>
              <a:ext cx="16" cy="4"/>
            </a:xfrm>
            <a:custGeom>
              <a:avLst/>
              <a:gdLst>
                <a:gd name="T0" fmla="*/ 1 w 16"/>
                <a:gd name="T1" fmla="*/ 3 h 4"/>
                <a:gd name="T2" fmla="*/ 15 w 16"/>
                <a:gd name="T3" fmla="*/ 3 h 4"/>
                <a:gd name="T4" fmla="*/ 15 w 16"/>
                <a:gd name="T5" fmla="*/ 0 h 4"/>
                <a:gd name="T6" fmla="*/ 0 w 16"/>
                <a:gd name="T7" fmla="*/ 0 h 4"/>
                <a:gd name="T8" fmla="*/ 1 w 16"/>
                <a:gd name="T9" fmla="*/ 3 h 4"/>
                <a:gd name="T10" fmla="*/ 1 w 16"/>
                <a:gd name="T11" fmla="*/ 3 h 4"/>
              </a:gdLst>
              <a:ahLst/>
              <a:cxnLst>
                <a:cxn ang="0">
                  <a:pos x="T0" y="T1"/>
                </a:cxn>
                <a:cxn ang="0">
                  <a:pos x="T2" y="T3"/>
                </a:cxn>
                <a:cxn ang="0">
                  <a:pos x="T4" y="T5"/>
                </a:cxn>
                <a:cxn ang="0">
                  <a:pos x="T6" y="T7"/>
                </a:cxn>
                <a:cxn ang="0">
                  <a:pos x="T8" y="T9"/>
                </a:cxn>
                <a:cxn ang="0">
                  <a:pos x="T10" y="T11"/>
                </a:cxn>
              </a:cxnLst>
              <a:rect l="0" t="0" r="r" b="b"/>
              <a:pathLst>
                <a:path w="16" h="4">
                  <a:moveTo>
                    <a:pt x="1" y="3"/>
                  </a:moveTo>
                  <a:lnTo>
                    <a:pt x="15" y="3"/>
                  </a:lnTo>
                  <a:lnTo>
                    <a:pt x="15" y="0"/>
                  </a:lnTo>
                  <a:lnTo>
                    <a:pt x="0" y="0"/>
                  </a:lnTo>
                  <a:lnTo>
                    <a:pt x="1" y="3"/>
                  </a:lnTo>
                  <a:lnTo>
                    <a:pt x="1" y="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 name="Freeform 453">
              <a:extLst>
                <a:ext uri="{FF2B5EF4-FFF2-40B4-BE49-F238E27FC236}">
                  <a16:creationId xmlns:a16="http://schemas.microsoft.com/office/drawing/2014/main" id="{EA926A6B-E533-4665-B52B-3A18C81283D0}"/>
                </a:ext>
              </a:extLst>
            </p:cNvPr>
            <p:cNvSpPr>
              <a:spLocks/>
            </p:cNvSpPr>
            <p:nvPr/>
          </p:nvSpPr>
          <p:spPr bwMode="auto">
            <a:xfrm>
              <a:off x="4413" y="994"/>
              <a:ext cx="20" cy="15"/>
            </a:xfrm>
            <a:custGeom>
              <a:avLst/>
              <a:gdLst>
                <a:gd name="T0" fmla="*/ 19 w 20"/>
                <a:gd name="T1" fmla="*/ 14 h 15"/>
                <a:gd name="T2" fmla="*/ 13 w 20"/>
                <a:gd name="T3" fmla="*/ 0 h 15"/>
                <a:gd name="T4" fmla="*/ 0 w 20"/>
                <a:gd name="T5" fmla="*/ 0 h 15"/>
              </a:gdLst>
              <a:ahLst/>
              <a:cxnLst>
                <a:cxn ang="0">
                  <a:pos x="T0" y="T1"/>
                </a:cxn>
                <a:cxn ang="0">
                  <a:pos x="T2" y="T3"/>
                </a:cxn>
                <a:cxn ang="0">
                  <a:pos x="T4" y="T5"/>
                </a:cxn>
              </a:cxnLst>
              <a:rect l="0" t="0" r="r" b="b"/>
              <a:pathLst>
                <a:path w="20" h="15">
                  <a:moveTo>
                    <a:pt x="19" y="14"/>
                  </a:moveTo>
                  <a:lnTo>
                    <a:pt x="13" y="0"/>
                  </a:lnTo>
                  <a:lnTo>
                    <a:pt x="0"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 name="Freeform 454">
              <a:extLst>
                <a:ext uri="{FF2B5EF4-FFF2-40B4-BE49-F238E27FC236}">
                  <a16:creationId xmlns:a16="http://schemas.microsoft.com/office/drawing/2014/main" id="{70C8AD18-14A4-4DAB-9B81-D60D65389533}"/>
                </a:ext>
              </a:extLst>
            </p:cNvPr>
            <p:cNvSpPr>
              <a:spLocks/>
            </p:cNvSpPr>
            <p:nvPr/>
          </p:nvSpPr>
          <p:spPr bwMode="auto">
            <a:xfrm>
              <a:off x="3994" y="975"/>
              <a:ext cx="249" cy="92"/>
            </a:xfrm>
            <a:custGeom>
              <a:avLst/>
              <a:gdLst>
                <a:gd name="T0" fmla="*/ 248 w 249"/>
                <a:gd name="T1" fmla="*/ 91 h 92"/>
                <a:gd name="T2" fmla="*/ 221 w 249"/>
                <a:gd name="T3" fmla="*/ 40 h 92"/>
                <a:gd name="T4" fmla="*/ 157 w 249"/>
                <a:gd name="T5" fmla="*/ 21 h 92"/>
                <a:gd name="T6" fmla="*/ 131 w 249"/>
                <a:gd name="T7" fmla="*/ 21 h 92"/>
                <a:gd name="T8" fmla="*/ 106 w 249"/>
                <a:gd name="T9" fmla="*/ 10 h 92"/>
                <a:gd name="T10" fmla="*/ 100 w 249"/>
                <a:gd name="T11" fmla="*/ 0 h 92"/>
                <a:gd name="T12" fmla="*/ 102 w 249"/>
                <a:gd name="T13" fmla="*/ 15 h 92"/>
                <a:gd name="T14" fmla="*/ 91 w 249"/>
                <a:gd name="T15" fmla="*/ 25 h 92"/>
                <a:gd name="T16" fmla="*/ 71 w 249"/>
                <a:gd name="T17" fmla="*/ 32 h 92"/>
                <a:gd name="T18" fmla="*/ 43 w 249"/>
                <a:gd name="T19" fmla="*/ 50 h 92"/>
                <a:gd name="T20" fmla="*/ 34 w 249"/>
                <a:gd name="T21" fmla="*/ 50 h 92"/>
                <a:gd name="T22" fmla="*/ 9 w 249"/>
                <a:gd name="T23" fmla="*/ 60 h 92"/>
                <a:gd name="T24" fmla="*/ 0 w 249"/>
                <a:gd name="T25" fmla="*/ 69 h 92"/>
                <a:gd name="T26" fmla="*/ 5 w 249"/>
                <a:gd name="T27" fmla="*/ 79 h 92"/>
                <a:gd name="T28" fmla="*/ 5 w 249"/>
                <a:gd name="T29" fmla="*/ 91 h 92"/>
                <a:gd name="T30" fmla="*/ 248 w 249"/>
                <a:gd name="T31" fmla="*/ 91 h 92"/>
                <a:gd name="T32" fmla="*/ 248 w 249"/>
                <a:gd name="T33" fmla="*/ 9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92">
                  <a:moveTo>
                    <a:pt x="248" y="91"/>
                  </a:moveTo>
                  <a:lnTo>
                    <a:pt x="221" y="40"/>
                  </a:lnTo>
                  <a:lnTo>
                    <a:pt x="157" y="21"/>
                  </a:lnTo>
                  <a:lnTo>
                    <a:pt x="131" y="21"/>
                  </a:lnTo>
                  <a:lnTo>
                    <a:pt x="106" y="10"/>
                  </a:lnTo>
                  <a:lnTo>
                    <a:pt x="100" y="0"/>
                  </a:lnTo>
                  <a:lnTo>
                    <a:pt x="102" y="15"/>
                  </a:lnTo>
                  <a:lnTo>
                    <a:pt x="91" y="25"/>
                  </a:lnTo>
                  <a:lnTo>
                    <a:pt x="71" y="32"/>
                  </a:lnTo>
                  <a:lnTo>
                    <a:pt x="43" y="50"/>
                  </a:lnTo>
                  <a:lnTo>
                    <a:pt x="34" y="50"/>
                  </a:lnTo>
                  <a:lnTo>
                    <a:pt x="9" y="60"/>
                  </a:lnTo>
                  <a:lnTo>
                    <a:pt x="0" y="69"/>
                  </a:lnTo>
                  <a:lnTo>
                    <a:pt x="5" y="79"/>
                  </a:lnTo>
                  <a:lnTo>
                    <a:pt x="5" y="91"/>
                  </a:lnTo>
                  <a:lnTo>
                    <a:pt x="248" y="91"/>
                  </a:lnTo>
                  <a:lnTo>
                    <a:pt x="248" y="9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8" name="Freeform 455">
              <a:extLst>
                <a:ext uri="{FF2B5EF4-FFF2-40B4-BE49-F238E27FC236}">
                  <a16:creationId xmlns:a16="http://schemas.microsoft.com/office/drawing/2014/main" id="{BB77813F-E945-48A9-AD30-7501C54773A4}"/>
                </a:ext>
              </a:extLst>
            </p:cNvPr>
            <p:cNvSpPr>
              <a:spLocks/>
            </p:cNvSpPr>
            <p:nvPr/>
          </p:nvSpPr>
          <p:spPr bwMode="auto">
            <a:xfrm>
              <a:off x="4142" y="873"/>
              <a:ext cx="21" cy="42"/>
            </a:xfrm>
            <a:custGeom>
              <a:avLst/>
              <a:gdLst>
                <a:gd name="T0" fmla="*/ 0 w 21"/>
                <a:gd name="T1" fmla="*/ 0 h 42"/>
                <a:gd name="T2" fmla="*/ 20 w 21"/>
                <a:gd name="T3" fmla="*/ 41 h 42"/>
                <a:gd name="T4" fmla="*/ 0 w 21"/>
                <a:gd name="T5" fmla="*/ 32 h 42"/>
                <a:gd name="T6" fmla="*/ 0 w 21"/>
                <a:gd name="T7" fmla="*/ 0 h 42"/>
                <a:gd name="T8" fmla="*/ 0 w 21"/>
                <a:gd name="T9" fmla="*/ 0 h 42"/>
              </a:gdLst>
              <a:ahLst/>
              <a:cxnLst>
                <a:cxn ang="0">
                  <a:pos x="T0" y="T1"/>
                </a:cxn>
                <a:cxn ang="0">
                  <a:pos x="T2" y="T3"/>
                </a:cxn>
                <a:cxn ang="0">
                  <a:pos x="T4" y="T5"/>
                </a:cxn>
                <a:cxn ang="0">
                  <a:pos x="T6" y="T7"/>
                </a:cxn>
                <a:cxn ang="0">
                  <a:pos x="T8" y="T9"/>
                </a:cxn>
              </a:cxnLst>
              <a:rect l="0" t="0" r="r" b="b"/>
              <a:pathLst>
                <a:path w="21" h="42">
                  <a:moveTo>
                    <a:pt x="0" y="0"/>
                  </a:moveTo>
                  <a:lnTo>
                    <a:pt x="20" y="41"/>
                  </a:lnTo>
                  <a:lnTo>
                    <a:pt x="0" y="32"/>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9" name="Freeform 456">
              <a:extLst>
                <a:ext uri="{FF2B5EF4-FFF2-40B4-BE49-F238E27FC236}">
                  <a16:creationId xmlns:a16="http://schemas.microsoft.com/office/drawing/2014/main" id="{44B20C17-E841-4AC0-9254-CD3D67BE0BCD}"/>
                </a:ext>
              </a:extLst>
            </p:cNvPr>
            <p:cNvSpPr>
              <a:spLocks/>
            </p:cNvSpPr>
            <p:nvPr/>
          </p:nvSpPr>
          <p:spPr bwMode="auto">
            <a:xfrm>
              <a:off x="4137" y="851"/>
              <a:ext cx="36" cy="66"/>
            </a:xfrm>
            <a:custGeom>
              <a:avLst/>
              <a:gdLst>
                <a:gd name="T0" fmla="*/ 25 w 36"/>
                <a:gd name="T1" fmla="*/ 63 h 66"/>
                <a:gd name="T2" fmla="*/ 0 w 36"/>
                <a:gd name="T3" fmla="*/ 9 h 66"/>
                <a:gd name="T4" fmla="*/ 0 w 36"/>
                <a:gd name="T5" fmla="*/ 0 h 66"/>
                <a:gd name="T6" fmla="*/ 35 w 36"/>
                <a:gd name="T7" fmla="*/ 65 h 66"/>
              </a:gdLst>
              <a:ahLst/>
              <a:cxnLst>
                <a:cxn ang="0">
                  <a:pos x="T0" y="T1"/>
                </a:cxn>
                <a:cxn ang="0">
                  <a:pos x="T2" y="T3"/>
                </a:cxn>
                <a:cxn ang="0">
                  <a:pos x="T4" y="T5"/>
                </a:cxn>
                <a:cxn ang="0">
                  <a:pos x="T6" y="T7"/>
                </a:cxn>
              </a:cxnLst>
              <a:rect l="0" t="0" r="r" b="b"/>
              <a:pathLst>
                <a:path w="36" h="66">
                  <a:moveTo>
                    <a:pt x="25" y="63"/>
                  </a:moveTo>
                  <a:lnTo>
                    <a:pt x="0" y="9"/>
                  </a:lnTo>
                  <a:lnTo>
                    <a:pt x="0" y="0"/>
                  </a:lnTo>
                  <a:lnTo>
                    <a:pt x="35" y="6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0" name="Line 457">
              <a:extLst>
                <a:ext uri="{FF2B5EF4-FFF2-40B4-BE49-F238E27FC236}">
                  <a16:creationId xmlns:a16="http://schemas.microsoft.com/office/drawing/2014/main" id="{D3EF4AB6-ABAD-49BF-BDF6-04910577EACC}"/>
                </a:ext>
              </a:extLst>
            </p:cNvPr>
            <p:cNvSpPr>
              <a:spLocks noChangeShapeType="1"/>
            </p:cNvSpPr>
            <p:nvPr/>
          </p:nvSpPr>
          <p:spPr bwMode="auto">
            <a:xfrm>
              <a:off x="4228" y="1021"/>
              <a:ext cx="25" cy="45"/>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1" name="Line 458">
              <a:extLst>
                <a:ext uri="{FF2B5EF4-FFF2-40B4-BE49-F238E27FC236}">
                  <a16:creationId xmlns:a16="http://schemas.microsoft.com/office/drawing/2014/main" id="{5F5D1A29-1BFB-414E-9721-ED39A10A6B4F}"/>
                </a:ext>
              </a:extLst>
            </p:cNvPr>
            <p:cNvSpPr>
              <a:spLocks noChangeShapeType="1"/>
            </p:cNvSpPr>
            <p:nvPr/>
          </p:nvSpPr>
          <p:spPr bwMode="auto">
            <a:xfrm>
              <a:off x="4137" y="851"/>
              <a:ext cx="71"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2" name="Freeform 459">
              <a:extLst>
                <a:ext uri="{FF2B5EF4-FFF2-40B4-BE49-F238E27FC236}">
                  <a16:creationId xmlns:a16="http://schemas.microsoft.com/office/drawing/2014/main" id="{E9633B9D-67D6-4943-B19A-40806C178072}"/>
                </a:ext>
              </a:extLst>
            </p:cNvPr>
            <p:cNvSpPr>
              <a:spLocks/>
            </p:cNvSpPr>
            <p:nvPr/>
          </p:nvSpPr>
          <p:spPr bwMode="auto">
            <a:xfrm>
              <a:off x="4194" y="902"/>
              <a:ext cx="52" cy="17"/>
            </a:xfrm>
            <a:custGeom>
              <a:avLst/>
              <a:gdLst>
                <a:gd name="T0" fmla="*/ 51 w 52"/>
                <a:gd name="T1" fmla="*/ 16 h 17"/>
                <a:gd name="T2" fmla="*/ 0 w 52"/>
                <a:gd name="T3" fmla="*/ 0 h 17"/>
                <a:gd name="T4" fmla="*/ 0 w 52"/>
                <a:gd name="T5" fmla="*/ 3 h 17"/>
                <a:gd name="T6" fmla="*/ 42 w 52"/>
                <a:gd name="T7" fmla="*/ 16 h 17"/>
              </a:gdLst>
              <a:ahLst/>
              <a:cxnLst>
                <a:cxn ang="0">
                  <a:pos x="T0" y="T1"/>
                </a:cxn>
                <a:cxn ang="0">
                  <a:pos x="T2" y="T3"/>
                </a:cxn>
                <a:cxn ang="0">
                  <a:pos x="T4" y="T5"/>
                </a:cxn>
                <a:cxn ang="0">
                  <a:pos x="T6" y="T7"/>
                </a:cxn>
              </a:cxnLst>
              <a:rect l="0" t="0" r="r" b="b"/>
              <a:pathLst>
                <a:path w="52" h="17">
                  <a:moveTo>
                    <a:pt x="51" y="16"/>
                  </a:moveTo>
                  <a:lnTo>
                    <a:pt x="0" y="0"/>
                  </a:lnTo>
                  <a:lnTo>
                    <a:pt x="0" y="3"/>
                  </a:lnTo>
                  <a:lnTo>
                    <a:pt x="42" y="16"/>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3" name="Freeform 460">
              <a:extLst>
                <a:ext uri="{FF2B5EF4-FFF2-40B4-BE49-F238E27FC236}">
                  <a16:creationId xmlns:a16="http://schemas.microsoft.com/office/drawing/2014/main" id="{82A5FDF5-FF2A-461E-8390-86BEBE37F82A}"/>
                </a:ext>
              </a:extLst>
            </p:cNvPr>
            <p:cNvSpPr>
              <a:spLocks/>
            </p:cNvSpPr>
            <p:nvPr/>
          </p:nvSpPr>
          <p:spPr bwMode="auto">
            <a:xfrm>
              <a:off x="4268" y="921"/>
              <a:ext cx="199" cy="50"/>
            </a:xfrm>
            <a:custGeom>
              <a:avLst/>
              <a:gdLst>
                <a:gd name="T0" fmla="*/ 0 w 199"/>
                <a:gd name="T1" fmla="*/ 4 h 50"/>
                <a:gd name="T2" fmla="*/ 130 w 199"/>
                <a:gd name="T3" fmla="*/ 45 h 50"/>
                <a:gd name="T4" fmla="*/ 198 w 199"/>
                <a:gd name="T5" fmla="*/ 0 h 50"/>
                <a:gd name="T6" fmla="*/ 198 w 199"/>
                <a:gd name="T7" fmla="*/ 4 h 50"/>
                <a:gd name="T8" fmla="*/ 129 w 199"/>
                <a:gd name="T9" fmla="*/ 49 h 50"/>
                <a:gd name="T10" fmla="*/ 3 w 199"/>
                <a:gd name="T11" fmla="*/ 8 h 50"/>
              </a:gdLst>
              <a:ahLst/>
              <a:cxnLst>
                <a:cxn ang="0">
                  <a:pos x="T0" y="T1"/>
                </a:cxn>
                <a:cxn ang="0">
                  <a:pos x="T2" y="T3"/>
                </a:cxn>
                <a:cxn ang="0">
                  <a:pos x="T4" y="T5"/>
                </a:cxn>
                <a:cxn ang="0">
                  <a:pos x="T6" y="T7"/>
                </a:cxn>
                <a:cxn ang="0">
                  <a:pos x="T8" y="T9"/>
                </a:cxn>
                <a:cxn ang="0">
                  <a:pos x="T10" y="T11"/>
                </a:cxn>
              </a:cxnLst>
              <a:rect l="0" t="0" r="r" b="b"/>
              <a:pathLst>
                <a:path w="199" h="50">
                  <a:moveTo>
                    <a:pt x="0" y="4"/>
                  </a:moveTo>
                  <a:lnTo>
                    <a:pt x="130" y="45"/>
                  </a:lnTo>
                  <a:lnTo>
                    <a:pt x="198" y="0"/>
                  </a:lnTo>
                  <a:lnTo>
                    <a:pt x="198" y="4"/>
                  </a:lnTo>
                  <a:lnTo>
                    <a:pt x="129" y="49"/>
                  </a:lnTo>
                  <a:lnTo>
                    <a:pt x="3" y="8"/>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4" name="Line 461">
              <a:extLst>
                <a:ext uri="{FF2B5EF4-FFF2-40B4-BE49-F238E27FC236}">
                  <a16:creationId xmlns:a16="http://schemas.microsoft.com/office/drawing/2014/main" id="{E7788BBD-46D5-47EC-984B-889546CFD355}"/>
                </a:ext>
              </a:extLst>
            </p:cNvPr>
            <p:cNvSpPr>
              <a:spLocks noChangeShapeType="1"/>
            </p:cNvSpPr>
            <p:nvPr/>
          </p:nvSpPr>
          <p:spPr bwMode="auto">
            <a:xfrm flipV="1">
              <a:off x="4397" y="966"/>
              <a:ext cx="0" cy="4"/>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5" name="Freeform 462">
              <a:extLst>
                <a:ext uri="{FF2B5EF4-FFF2-40B4-BE49-F238E27FC236}">
                  <a16:creationId xmlns:a16="http://schemas.microsoft.com/office/drawing/2014/main" id="{0D3F96DD-E31A-479E-B5DB-EAC24A6A3883}"/>
                </a:ext>
              </a:extLst>
            </p:cNvPr>
            <p:cNvSpPr>
              <a:spLocks/>
            </p:cNvSpPr>
            <p:nvPr/>
          </p:nvSpPr>
          <p:spPr bwMode="auto">
            <a:xfrm>
              <a:off x="4194" y="868"/>
              <a:ext cx="273" cy="54"/>
            </a:xfrm>
            <a:custGeom>
              <a:avLst/>
              <a:gdLst>
                <a:gd name="T0" fmla="*/ 0 w 273"/>
                <a:gd name="T1" fmla="*/ 34 h 54"/>
                <a:gd name="T2" fmla="*/ 68 w 273"/>
                <a:gd name="T3" fmla="*/ 0 h 54"/>
                <a:gd name="T4" fmla="*/ 272 w 273"/>
                <a:gd name="T5" fmla="*/ 53 h 54"/>
              </a:gdLst>
              <a:ahLst/>
              <a:cxnLst>
                <a:cxn ang="0">
                  <a:pos x="T0" y="T1"/>
                </a:cxn>
                <a:cxn ang="0">
                  <a:pos x="T2" y="T3"/>
                </a:cxn>
                <a:cxn ang="0">
                  <a:pos x="T4" y="T5"/>
                </a:cxn>
              </a:cxnLst>
              <a:rect l="0" t="0" r="r" b="b"/>
              <a:pathLst>
                <a:path w="273" h="54">
                  <a:moveTo>
                    <a:pt x="0" y="34"/>
                  </a:moveTo>
                  <a:lnTo>
                    <a:pt x="68" y="0"/>
                  </a:lnTo>
                  <a:lnTo>
                    <a:pt x="272" y="5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 name="Freeform 463">
              <a:extLst>
                <a:ext uri="{FF2B5EF4-FFF2-40B4-BE49-F238E27FC236}">
                  <a16:creationId xmlns:a16="http://schemas.microsoft.com/office/drawing/2014/main" id="{FF61990E-E62B-4685-9181-779220F383C5}"/>
                </a:ext>
              </a:extLst>
            </p:cNvPr>
            <p:cNvSpPr>
              <a:spLocks/>
            </p:cNvSpPr>
            <p:nvPr/>
          </p:nvSpPr>
          <p:spPr bwMode="auto">
            <a:xfrm>
              <a:off x="4397" y="934"/>
              <a:ext cx="75" cy="37"/>
            </a:xfrm>
            <a:custGeom>
              <a:avLst/>
              <a:gdLst>
                <a:gd name="T0" fmla="*/ 0 w 75"/>
                <a:gd name="T1" fmla="*/ 36 h 37"/>
                <a:gd name="T2" fmla="*/ 74 w 75"/>
                <a:gd name="T3" fmla="*/ 2 h 37"/>
                <a:gd name="T4" fmla="*/ 57 w 75"/>
                <a:gd name="T5" fmla="*/ 0 h 37"/>
                <a:gd name="T6" fmla="*/ 0 w 75"/>
                <a:gd name="T7" fmla="*/ 36 h 37"/>
                <a:gd name="T8" fmla="*/ 0 w 75"/>
                <a:gd name="T9" fmla="*/ 36 h 37"/>
              </a:gdLst>
              <a:ahLst/>
              <a:cxnLst>
                <a:cxn ang="0">
                  <a:pos x="T0" y="T1"/>
                </a:cxn>
                <a:cxn ang="0">
                  <a:pos x="T2" y="T3"/>
                </a:cxn>
                <a:cxn ang="0">
                  <a:pos x="T4" y="T5"/>
                </a:cxn>
                <a:cxn ang="0">
                  <a:pos x="T6" y="T7"/>
                </a:cxn>
                <a:cxn ang="0">
                  <a:pos x="T8" y="T9"/>
                </a:cxn>
              </a:cxnLst>
              <a:rect l="0" t="0" r="r" b="b"/>
              <a:pathLst>
                <a:path w="75" h="37">
                  <a:moveTo>
                    <a:pt x="0" y="36"/>
                  </a:moveTo>
                  <a:lnTo>
                    <a:pt x="74" y="2"/>
                  </a:lnTo>
                  <a:lnTo>
                    <a:pt x="57" y="0"/>
                  </a:lnTo>
                  <a:lnTo>
                    <a:pt x="0" y="36"/>
                  </a:lnTo>
                  <a:lnTo>
                    <a:pt x="0" y="3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 name="Freeform 464">
              <a:extLst>
                <a:ext uri="{FF2B5EF4-FFF2-40B4-BE49-F238E27FC236}">
                  <a16:creationId xmlns:a16="http://schemas.microsoft.com/office/drawing/2014/main" id="{94D6D2EE-FEAE-4ECC-991F-C61E04AF4785}"/>
                </a:ext>
              </a:extLst>
            </p:cNvPr>
            <p:cNvSpPr>
              <a:spLocks/>
            </p:cNvSpPr>
            <p:nvPr/>
          </p:nvSpPr>
          <p:spPr bwMode="auto">
            <a:xfrm>
              <a:off x="4229" y="882"/>
              <a:ext cx="198" cy="65"/>
            </a:xfrm>
            <a:custGeom>
              <a:avLst/>
              <a:gdLst>
                <a:gd name="T0" fmla="*/ 0 w 198"/>
                <a:gd name="T1" fmla="*/ 15 h 65"/>
                <a:gd name="T2" fmla="*/ 165 w 198"/>
                <a:gd name="T3" fmla="*/ 64 h 65"/>
                <a:gd name="T4" fmla="*/ 197 w 198"/>
                <a:gd name="T5" fmla="*/ 44 h 65"/>
                <a:gd name="T6" fmla="*/ 30 w 198"/>
                <a:gd name="T7" fmla="*/ 0 h 65"/>
                <a:gd name="T8" fmla="*/ 0 w 198"/>
                <a:gd name="T9" fmla="*/ 15 h 65"/>
                <a:gd name="T10" fmla="*/ 0 w 198"/>
                <a:gd name="T11" fmla="*/ 15 h 65"/>
              </a:gdLst>
              <a:ahLst/>
              <a:cxnLst>
                <a:cxn ang="0">
                  <a:pos x="T0" y="T1"/>
                </a:cxn>
                <a:cxn ang="0">
                  <a:pos x="T2" y="T3"/>
                </a:cxn>
                <a:cxn ang="0">
                  <a:pos x="T4" y="T5"/>
                </a:cxn>
                <a:cxn ang="0">
                  <a:pos x="T6" y="T7"/>
                </a:cxn>
                <a:cxn ang="0">
                  <a:pos x="T8" y="T9"/>
                </a:cxn>
                <a:cxn ang="0">
                  <a:pos x="T10" y="T11"/>
                </a:cxn>
              </a:cxnLst>
              <a:rect l="0" t="0" r="r" b="b"/>
              <a:pathLst>
                <a:path w="198" h="65">
                  <a:moveTo>
                    <a:pt x="0" y="15"/>
                  </a:moveTo>
                  <a:lnTo>
                    <a:pt x="165" y="64"/>
                  </a:lnTo>
                  <a:lnTo>
                    <a:pt x="197" y="44"/>
                  </a:lnTo>
                  <a:lnTo>
                    <a:pt x="30" y="0"/>
                  </a:lnTo>
                  <a:lnTo>
                    <a:pt x="0" y="15"/>
                  </a:lnTo>
                  <a:lnTo>
                    <a:pt x="0" y="1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8" name="Freeform 465">
              <a:extLst>
                <a:ext uri="{FF2B5EF4-FFF2-40B4-BE49-F238E27FC236}">
                  <a16:creationId xmlns:a16="http://schemas.microsoft.com/office/drawing/2014/main" id="{40B367A6-7CEC-4497-93B5-DC077C6B9285}"/>
                </a:ext>
              </a:extLst>
            </p:cNvPr>
            <p:cNvSpPr>
              <a:spLocks/>
            </p:cNvSpPr>
            <p:nvPr/>
          </p:nvSpPr>
          <p:spPr bwMode="auto">
            <a:xfrm>
              <a:off x="4234" y="873"/>
              <a:ext cx="18" cy="7"/>
            </a:xfrm>
            <a:custGeom>
              <a:avLst/>
              <a:gdLst>
                <a:gd name="T0" fmla="*/ 8 w 18"/>
                <a:gd name="T1" fmla="*/ 6 h 7"/>
                <a:gd name="T2" fmla="*/ 0 w 18"/>
                <a:gd name="T3" fmla="*/ 6 h 7"/>
                <a:gd name="T4" fmla="*/ 0 w 18"/>
                <a:gd name="T5" fmla="*/ 0 h 7"/>
                <a:gd name="T6" fmla="*/ 17 w 18"/>
                <a:gd name="T7" fmla="*/ 0 h 7"/>
              </a:gdLst>
              <a:ahLst/>
              <a:cxnLst>
                <a:cxn ang="0">
                  <a:pos x="T0" y="T1"/>
                </a:cxn>
                <a:cxn ang="0">
                  <a:pos x="T2" y="T3"/>
                </a:cxn>
                <a:cxn ang="0">
                  <a:pos x="T4" y="T5"/>
                </a:cxn>
                <a:cxn ang="0">
                  <a:pos x="T6" y="T7"/>
                </a:cxn>
              </a:cxnLst>
              <a:rect l="0" t="0" r="r" b="b"/>
              <a:pathLst>
                <a:path w="18" h="7">
                  <a:moveTo>
                    <a:pt x="8" y="6"/>
                  </a:moveTo>
                  <a:lnTo>
                    <a:pt x="0" y="6"/>
                  </a:lnTo>
                  <a:lnTo>
                    <a:pt x="0" y="0"/>
                  </a:lnTo>
                  <a:lnTo>
                    <a:pt x="17"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9" name="Freeform 466">
              <a:extLst>
                <a:ext uri="{FF2B5EF4-FFF2-40B4-BE49-F238E27FC236}">
                  <a16:creationId xmlns:a16="http://schemas.microsoft.com/office/drawing/2014/main" id="{546EB0AA-E1DE-4D6B-909C-7E818CC4DFF4}"/>
                </a:ext>
              </a:extLst>
            </p:cNvPr>
            <p:cNvSpPr>
              <a:spLocks/>
            </p:cNvSpPr>
            <p:nvPr/>
          </p:nvSpPr>
          <p:spPr bwMode="auto">
            <a:xfrm>
              <a:off x="4283" y="873"/>
              <a:ext cx="124" cy="7"/>
            </a:xfrm>
            <a:custGeom>
              <a:avLst/>
              <a:gdLst>
                <a:gd name="T0" fmla="*/ 0 w 124"/>
                <a:gd name="T1" fmla="*/ 0 h 7"/>
                <a:gd name="T2" fmla="*/ 123 w 124"/>
                <a:gd name="T3" fmla="*/ 0 h 7"/>
                <a:gd name="T4" fmla="*/ 123 w 124"/>
                <a:gd name="T5" fmla="*/ 6 h 7"/>
                <a:gd name="T6" fmla="*/ 19 w 124"/>
                <a:gd name="T7" fmla="*/ 6 h 7"/>
              </a:gdLst>
              <a:ahLst/>
              <a:cxnLst>
                <a:cxn ang="0">
                  <a:pos x="T0" y="T1"/>
                </a:cxn>
                <a:cxn ang="0">
                  <a:pos x="T2" y="T3"/>
                </a:cxn>
                <a:cxn ang="0">
                  <a:pos x="T4" y="T5"/>
                </a:cxn>
                <a:cxn ang="0">
                  <a:pos x="T6" y="T7"/>
                </a:cxn>
              </a:cxnLst>
              <a:rect l="0" t="0" r="r" b="b"/>
              <a:pathLst>
                <a:path w="124" h="7">
                  <a:moveTo>
                    <a:pt x="0" y="0"/>
                  </a:moveTo>
                  <a:lnTo>
                    <a:pt x="123" y="0"/>
                  </a:lnTo>
                  <a:lnTo>
                    <a:pt x="123" y="6"/>
                  </a:lnTo>
                  <a:lnTo>
                    <a:pt x="19" y="6"/>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0" name="Line 467">
              <a:extLst>
                <a:ext uri="{FF2B5EF4-FFF2-40B4-BE49-F238E27FC236}">
                  <a16:creationId xmlns:a16="http://schemas.microsoft.com/office/drawing/2014/main" id="{2DB09848-05F0-493F-A7AB-0B20945DCA12}"/>
                </a:ext>
              </a:extLst>
            </p:cNvPr>
            <p:cNvSpPr>
              <a:spLocks noChangeShapeType="1"/>
            </p:cNvSpPr>
            <p:nvPr/>
          </p:nvSpPr>
          <p:spPr bwMode="auto">
            <a:xfrm flipV="1">
              <a:off x="4234" y="858"/>
              <a:ext cx="32" cy="15"/>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1" name="Line 468">
              <a:extLst>
                <a:ext uri="{FF2B5EF4-FFF2-40B4-BE49-F238E27FC236}">
                  <a16:creationId xmlns:a16="http://schemas.microsoft.com/office/drawing/2014/main" id="{6694EBDC-1A0F-4B5D-921B-A4C2939690AD}"/>
                </a:ext>
              </a:extLst>
            </p:cNvPr>
            <p:cNvSpPr>
              <a:spLocks noChangeShapeType="1"/>
            </p:cNvSpPr>
            <p:nvPr/>
          </p:nvSpPr>
          <p:spPr bwMode="auto">
            <a:xfrm flipH="1" flipV="1">
              <a:off x="4377" y="858"/>
              <a:ext cx="29" cy="15"/>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2" name="Line 469">
              <a:extLst>
                <a:ext uri="{FF2B5EF4-FFF2-40B4-BE49-F238E27FC236}">
                  <a16:creationId xmlns:a16="http://schemas.microsoft.com/office/drawing/2014/main" id="{16D40713-6BB0-45B1-A399-C7B58BA7C0C0}"/>
                </a:ext>
              </a:extLst>
            </p:cNvPr>
            <p:cNvSpPr>
              <a:spLocks noChangeShapeType="1"/>
            </p:cNvSpPr>
            <p:nvPr/>
          </p:nvSpPr>
          <p:spPr bwMode="auto">
            <a:xfrm>
              <a:off x="4438" y="868"/>
              <a:ext cx="56" cy="32"/>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3" name="Freeform 470">
              <a:extLst>
                <a:ext uri="{FF2B5EF4-FFF2-40B4-BE49-F238E27FC236}">
                  <a16:creationId xmlns:a16="http://schemas.microsoft.com/office/drawing/2014/main" id="{531FA7C5-7181-495D-83B0-84801438CFA0}"/>
                </a:ext>
              </a:extLst>
            </p:cNvPr>
            <p:cNvSpPr>
              <a:spLocks/>
            </p:cNvSpPr>
            <p:nvPr/>
          </p:nvSpPr>
          <p:spPr bwMode="auto">
            <a:xfrm>
              <a:off x="4443" y="908"/>
              <a:ext cx="52" cy="16"/>
            </a:xfrm>
            <a:custGeom>
              <a:avLst/>
              <a:gdLst>
                <a:gd name="T0" fmla="*/ 0 w 52"/>
                <a:gd name="T1" fmla="*/ 7 h 16"/>
                <a:gd name="T2" fmla="*/ 3 w 52"/>
                <a:gd name="T3" fmla="*/ 7 h 16"/>
                <a:gd name="T4" fmla="*/ 7 w 52"/>
                <a:gd name="T5" fmla="*/ 1 h 16"/>
                <a:gd name="T6" fmla="*/ 9 w 52"/>
                <a:gd name="T7" fmla="*/ 0 h 16"/>
                <a:gd name="T8" fmla="*/ 14 w 52"/>
                <a:gd name="T9" fmla="*/ 4 h 16"/>
                <a:gd name="T10" fmla="*/ 16 w 52"/>
                <a:gd name="T11" fmla="*/ 1 h 16"/>
                <a:gd name="T12" fmla="*/ 31 w 52"/>
                <a:gd name="T13" fmla="*/ 2 h 16"/>
                <a:gd name="T14" fmla="*/ 33 w 52"/>
                <a:gd name="T15" fmla="*/ 8 h 16"/>
                <a:gd name="T16" fmla="*/ 35 w 52"/>
                <a:gd name="T17" fmla="*/ 4 h 16"/>
                <a:gd name="T18" fmla="*/ 41 w 52"/>
                <a:gd name="T19" fmla="*/ 4 h 16"/>
                <a:gd name="T20" fmla="*/ 44 w 52"/>
                <a:gd name="T21" fmla="*/ 7 h 16"/>
                <a:gd name="T22" fmla="*/ 47 w 52"/>
                <a:gd name="T23" fmla="*/ 7 h 16"/>
                <a:gd name="T24" fmla="*/ 47 w 52"/>
                <a:gd name="T25" fmla="*/ 5 h 16"/>
                <a:gd name="T26" fmla="*/ 51 w 52"/>
                <a:gd name="T27" fmla="*/ 5 h 16"/>
                <a:gd name="T28" fmla="*/ 51 w 52"/>
                <a:gd name="T29" fmla="*/ 15 h 16"/>
                <a:gd name="T30" fmla="*/ 33 w 52"/>
                <a:gd name="T31" fmla="*/ 13 h 16"/>
                <a:gd name="T32" fmla="*/ 31 w 52"/>
                <a:gd name="T33" fmla="*/ 12 h 16"/>
                <a:gd name="T34" fmla="*/ 30 w 52"/>
                <a:gd name="T35" fmla="*/ 13 h 16"/>
                <a:gd name="T36" fmla="*/ 25 w 52"/>
                <a:gd name="T37" fmla="*/ 13 h 16"/>
                <a:gd name="T38" fmla="*/ 23 w 52"/>
                <a:gd name="T39" fmla="*/ 6 h 16"/>
                <a:gd name="T40" fmla="*/ 23 w 52"/>
                <a:gd name="T41" fmla="*/ 12 h 16"/>
                <a:gd name="T42" fmla="*/ 21 w 52"/>
                <a:gd name="T43" fmla="*/ 12 h 16"/>
                <a:gd name="T44" fmla="*/ 0 w 52"/>
                <a:gd name="T45" fmla="*/ 7 h 16"/>
                <a:gd name="T46" fmla="*/ 0 w 52"/>
                <a:gd name="T47"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16">
                  <a:moveTo>
                    <a:pt x="0" y="7"/>
                  </a:moveTo>
                  <a:lnTo>
                    <a:pt x="3" y="7"/>
                  </a:lnTo>
                  <a:lnTo>
                    <a:pt x="7" y="1"/>
                  </a:lnTo>
                  <a:lnTo>
                    <a:pt x="9" y="0"/>
                  </a:lnTo>
                  <a:lnTo>
                    <a:pt x="14" y="4"/>
                  </a:lnTo>
                  <a:lnTo>
                    <a:pt x="16" y="1"/>
                  </a:lnTo>
                  <a:lnTo>
                    <a:pt x="31" y="2"/>
                  </a:lnTo>
                  <a:lnTo>
                    <a:pt x="33" y="8"/>
                  </a:lnTo>
                  <a:lnTo>
                    <a:pt x="35" y="4"/>
                  </a:lnTo>
                  <a:lnTo>
                    <a:pt x="41" y="4"/>
                  </a:lnTo>
                  <a:lnTo>
                    <a:pt x="44" y="7"/>
                  </a:lnTo>
                  <a:lnTo>
                    <a:pt x="47" y="7"/>
                  </a:lnTo>
                  <a:lnTo>
                    <a:pt x="47" y="5"/>
                  </a:lnTo>
                  <a:lnTo>
                    <a:pt x="51" y="5"/>
                  </a:lnTo>
                  <a:lnTo>
                    <a:pt x="51" y="15"/>
                  </a:lnTo>
                  <a:lnTo>
                    <a:pt x="33" y="13"/>
                  </a:lnTo>
                  <a:lnTo>
                    <a:pt x="31" y="12"/>
                  </a:lnTo>
                  <a:lnTo>
                    <a:pt x="30" y="13"/>
                  </a:lnTo>
                  <a:lnTo>
                    <a:pt x="25" y="13"/>
                  </a:lnTo>
                  <a:lnTo>
                    <a:pt x="23" y="6"/>
                  </a:lnTo>
                  <a:lnTo>
                    <a:pt x="23" y="12"/>
                  </a:lnTo>
                  <a:lnTo>
                    <a:pt x="21" y="12"/>
                  </a:lnTo>
                  <a:lnTo>
                    <a:pt x="0" y="7"/>
                  </a:lnTo>
                  <a:lnTo>
                    <a:pt x="0"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4" name="Freeform 471">
              <a:extLst>
                <a:ext uri="{FF2B5EF4-FFF2-40B4-BE49-F238E27FC236}">
                  <a16:creationId xmlns:a16="http://schemas.microsoft.com/office/drawing/2014/main" id="{035177EA-B042-40D1-B1E9-47CB9098B698}"/>
                </a:ext>
              </a:extLst>
            </p:cNvPr>
            <p:cNvSpPr>
              <a:spLocks/>
            </p:cNvSpPr>
            <p:nvPr/>
          </p:nvSpPr>
          <p:spPr bwMode="auto">
            <a:xfrm>
              <a:off x="4434" y="1003"/>
              <a:ext cx="61" cy="7"/>
            </a:xfrm>
            <a:custGeom>
              <a:avLst/>
              <a:gdLst>
                <a:gd name="T0" fmla="*/ 1 w 61"/>
                <a:gd name="T1" fmla="*/ 1 h 7"/>
                <a:gd name="T2" fmla="*/ 18 w 61"/>
                <a:gd name="T3" fmla="*/ 1 h 7"/>
                <a:gd name="T4" fmla="*/ 39 w 61"/>
                <a:gd name="T5" fmla="*/ 5 h 7"/>
                <a:gd name="T6" fmla="*/ 49 w 61"/>
                <a:gd name="T7" fmla="*/ 5 h 7"/>
                <a:gd name="T8" fmla="*/ 60 w 61"/>
                <a:gd name="T9" fmla="*/ 6 h 7"/>
                <a:gd name="T10" fmla="*/ 60 w 61"/>
                <a:gd name="T11" fmla="*/ 5 h 7"/>
                <a:gd name="T12" fmla="*/ 50 w 61"/>
                <a:gd name="T13" fmla="*/ 3 h 7"/>
                <a:gd name="T14" fmla="*/ 40 w 61"/>
                <a:gd name="T15" fmla="*/ 3 h 7"/>
                <a:gd name="T16" fmla="*/ 35 w 61"/>
                <a:gd name="T17" fmla="*/ 3 h 7"/>
                <a:gd name="T18" fmla="*/ 21 w 61"/>
                <a:gd name="T19" fmla="*/ 0 h 7"/>
                <a:gd name="T20" fmla="*/ 17 w 61"/>
                <a:gd name="T21" fmla="*/ 0 h 7"/>
                <a:gd name="T22" fmla="*/ 0 w 61"/>
                <a:gd name="T23" fmla="*/ 0 h 7"/>
                <a:gd name="T24" fmla="*/ 1 w 61"/>
                <a:gd name="T25" fmla="*/ 1 h 7"/>
                <a:gd name="T26" fmla="*/ 1 w 61"/>
                <a:gd name="T27"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7">
                  <a:moveTo>
                    <a:pt x="1" y="1"/>
                  </a:moveTo>
                  <a:lnTo>
                    <a:pt x="18" y="1"/>
                  </a:lnTo>
                  <a:lnTo>
                    <a:pt x="39" y="5"/>
                  </a:lnTo>
                  <a:lnTo>
                    <a:pt x="49" y="5"/>
                  </a:lnTo>
                  <a:lnTo>
                    <a:pt x="60" y="6"/>
                  </a:lnTo>
                  <a:lnTo>
                    <a:pt x="60" y="5"/>
                  </a:lnTo>
                  <a:lnTo>
                    <a:pt x="50" y="3"/>
                  </a:lnTo>
                  <a:lnTo>
                    <a:pt x="40" y="3"/>
                  </a:lnTo>
                  <a:lnTo>
                    <a:pt x="35" y="3"/>
                  </a:lnTo>
                  <a:lnTo>
                    <a:pt x="21" y="0"/>
                  </a:lnTo>
                  <a:lnTo>
                    <a:pt x="17" y="0"/>
                  </a:lnTo>
                  <a:lnTo>
                    <a:pt x="0" y="0"/>
                  </a:lnTo>
                  <a:lnTo>
                    <a:pt x="1" y="1"/>
                  </a:lnTo>
                  <a:lnTo>
                    <a:pt x="1"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5" name="Freeform 472">
              <a:extLst>
                <a:ext uri="{FF2B5EF4-FFF2-40B4-BE49-F238E27FC236}">
                  <a16:creationId xmlns:a16="http://schemas.microsoft.com/office/drawing/2014/main" id="{AF0F7AAF-23E8-402C-86AC-B46076206237}"/>
                </a:ext>
              </a:extLst>
            </p:cNvPr>
            <p:cNvSpPr>
              <a:spLocks/>
            </p:cNvSpPr>
            <p:nvPr/>
          </p:nvSpPr>
          <p:spPr bwMode="auto">
            <a:xfrm>
              <a:off x="4209" y="675"/>
              <a:ext cx="222" cy="184"/>
            </a:xfrm>
            <a:custGeom>
              <a:avLst/>
              <a:gdLst>
                <a:gd name="T0" fmla="*/ 0 w 222"/>
                <a:gd name="T1" fmla="*/ 183 h 184"/>
                <a:gd name="T2" fmla="*/ 0 w 222"/>
                <a:gd name="T3" fmla="*/ 0 h 184"/>
                <a:gd name="T4" fmla="*/ 221 w 222"/>
                <a:gd name="T5" fmla="*/ 0 h 184"/>
                <a:gd name="T6" fmla="*/ 221 w 222"/>
                <a:gd name="T7" fmla="*/ 183 h 184"/>
                <a:gd name="T8" fmla="*/ 0 w 222"/>
                <a:gd name="T9" fmla="*/ 183 h 184"/>
                <a:gd name="T10" fmla="*/ 0 w 222"/>
                <a:gd name="T11" fmla="*/ 183 h 184"/>
              </a:gdLst>
              <a:ahLst/>
              <a:cxnLst>
                <a:cxn ang="0">
                  <a:pos x="T0" y="T1"/>
                </a:cxn>
                <a:cxn ang="0">
                  <a:pos x="T2" y="T3"/>
                </a:cxn>
                <a:cxn ang="0">
                  <a:pos x="T4" y="T5"/>
                </a:cxn>
                <a:cxn ang="0">
                  <a:pos x="T6" y="T7"/>
                </a:cxn>
                <a:cxn ang="0">
                  <a:pos x="T8" y="T9"/>
                </a:cxn>
                <a:cxn ang="0">
                  <a:pos x="T10" y="T11"/>
                </a:cxn>
              </a:cxnLst>
              <a:rect l="0" t="0" r="r" b="b"/>
              <a:pathLst>
                <a:path w="222" h="184">
                  <a:moveTo>
                    <a:pt x="0" y="183"/>
                  </a:moveTo>
                  <a:lnTo>
                    <a:pt x="0" y="0"/>
                  </a:lnTo>
                  <a:lnTo>
                    <a:pt x="221" y="0"/>
                  </a:lnTo>
                  <a:lnTo>
                    <a:pt x="221" y="183"/>
                  </a:lnTo>
                  <a:lnTo>
                    <a:pt x="0" y="183"/>
                  </a:lnTo>
                  <a:lnTo>
                    <a:pt x="0" y="18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 name="Freeform 473">
              <a:extLst>
                <a:ext uri="{FF2B5EF4-FFF2-40B4-BE49-F238E27FC236}">
                  <a16:creationId xmlns:a16="http://schemas.microsoft.com/office/drawing/2014/main" id="{2E4F6C16-0811-4DE0-B4D5-56C20B391DCE}"/>
                </a:ext>
              </a:extLst>
            </p:cNvPr>
            <p:cNvSpPr>
              <a:spLocks/>
            </p:cNvSpPr>
            <p:nvPr/>
          </p:nvSpPr>
          <p:spPr bwMode="auto">
            <a:xfrm>
              <a:off x="4216" y="682"/>
              <a:ext cx="207" cy="170"/>
            </a:xfrm>
            <a:custGeom>
              <a:avLst/>
              <a:gdLst>
                <a:gd name="T0" fmla="*/ 0 w 207"/>
                <a:gd name="T1" fmla="*/ 169 h 170"/>
                <a:gd name="T2" fmla="*/ 0 w 207"/>
                <a:gd name="T3" fmla="*/ 0 h 170"/>
                <a:gd name="T4" fmla="*/ 206 w 207"/>
                <a:gd name="T5" fmla="*/ 0 h 170"/>
                <a:gd name="T6" fmla="*/ 206 w 207"/>
                <a:gd name="T7" fmla="*/ 169 h 170"/>
                <a:gd name="T8" fmla="*/ 0 w 207"/>
                <a:gd name="T9" fmla="*/ 169 h 170"/>
                <a:gd name="T10" fmla="*/ 0 w 207"/>
                <a:gd name="T11" fmla="*/ 169 h 170"/>
              </a:gdLst>
              <a:ahLst/>
              <a:cxnLst>
                <a:cxn ang="0">
                  <a:pos x="T0" y="T1"/>
                </a:cxn>
                <a:cxn ang="0">
                  <a:pos x="T2" y="T3"/>
                </a:cxn>
                <a:cxn ang="0">
                  <a:pos x="T4" y="T5"/>
                </a:cxn>
                <a:cxn ang="0">
                  <a:pos x="T6" y="T7"/>
                </a:cxn>
                <a:cxn ang="0">
                  <a:pos x="T8" y="T9"/>
                </a:cxn>
                <a:cxn ang="0">
                  <a:pos x="T10" y="T11"/>
                </a:cxn>
              </a:cxnLst>
              <a:rect l="0" t="0" r="r" b="b"/>
              <a:pathLst>
                <a:path w="207" h="170">
                  <a:moveTo>
                    <a:pt x="0" y="169"/>
                  </a:moveTo>
                  <a:lnTo>
                    <a:pt x="0" y="0"/>
                  </a:lnTo>
                  <a:lnTo>
                    <a:pt x="206" y="0"/>
                  </a:lnTo>
                  <a:lnTo>
                    <a:pt x="206" y="169"/>
                  </a:lnTo>
                  <a:lnTo>
                    <a:pt x="0" y="169"/>
                  </a:lnTo>
                  <a:lnTo>
                    <a:pt x="0" y="169"/>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 name="Freeform 474">
              <a:extLst>
                <a:ext uri="{FF2B5EF4-FFF2-40B4-BE49-F238E27FC236}">
                  <a16:creationId xmlns:a16="http://schemas.microsoft.com/office/drawing/2014/main" id="{DD8545DB-D020-4F7B-B77F-3D53BBF87F06}"/>
                </a:ext>
              </a:extLst>
            </p:cNvPr>
            <p:cNvSpPr>
              <a:spLocks/>
            </p:cNvSpPr>
            <p:nvPr/>
          </p:nvSpPr>
          <p:spPr bwMode="auto">
            <a:xfrm>
              <a:off x="4228" y="695"/>
              <a:ext cx="184" cy="145"/>
            </a:xfrm>
            <a:custGeom>
              <a:avLst/>
              <a:gdLst>
                <a:gd name="T0" fmla="*/ 0 w 184"/>
                <a:gd name="T1" fmla="*/ 144 h 145"/>
                <a:gd name="T2" fmla="*/ 0 w 184"/>
                <a:gd name="T3" fmla="*/ 0 h 145"/>
                <a:gd name="T4" fmla="*/ 183 w 184"/>
                <a:gd name="T5" fmla="*/ 0 h 145"/>
                <a:gd name="T6" fmla="*/ 183 w 184"/>
                <a:gd name="T7" fmla="*/ 144 h 145"/>
                <a:gd name="T8" fmla="*/ 0 w 184"/>
                <a:gd name="T9" fmla="*/ 144 h 145"/>
                <a:gd name="T10" fmla="*/ 0 w 184"/>
                <a:gd name="T11" fmla="*/ 144 h 145"/>
              </a:gdLst>
              <a:ahLst/>
              <a:cxnLst>
                <a:cxn ang="0">
                  <a:pos x="T0" y="T1"/>
                </a:cxn>
                <a:cxn ang="0">
                  <a:pos x="T2" y="T3"/>
                </a:cxn>
                <a:cxn ang="0">
                  <a:pos x="T4" y="T5"/>
                </a:cxn>
                <a:cxn ang="0">
                  <a:pos x="T6" y="T7"/>
                </a:cxn>
                <a:cxn ang="0">
                  <a:pos x="T8" y="T9"/>
                </a:cxn>
                <a:cxn ang="0">
                  <a:pos x="T10" y="T11"/>
                </a:cxn>
              </a:cxnLst>
              <a:rect l="0" t="0" r="r" b="b"/>
              <a:pathLst>
                <a:path w="184" h="145">
                  <a:moveTo>
                    <a:pt x="0" y="144"/>
                  </a:moveTo>
                  <a:lnTo>
                    <a:pt x="0" y="0"/>
                  </a:lnTo>
                  <a:lnTo>
                    <a:pt x="183" y="0"/>
                  </a:lnTo>
                  <a:lnTo>
                    <a:pt x="183" y="144"/>
                  </a:lnTo>
                  <a:lnTo>
                    <a:pt x="0" y="144"/>
                  </a:lnTo>
                  <a:lnTo>
                    <a:pt x="0" y="144"/>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 name="Line 475">
              <a:extLst>
                <a:ext uri="{FF2B5EF4-FFF2-40B4-BE49-F238E27FC236}">
                  <a16:creationId xmlns:a16="http://schemas.microsoft.com/office/drawing/2014/main" id="{9914F175-5661-49CE-8E5F-C570CF30318E}"/>
                </a:ext>
              </a:extLst>
            </p:cNvPr>
            <p:cNvSpPr>
              <a:spLocks noChangeShapeType="1"/>
            </p:cNvSpPr>
            <p:nvPr/>
          </p:nvSpPr>
          <p:spPr bwMode="auto">
            <a:xfrm>
              <a:off x="4240" y="717"/>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 name="Line 476">
              <a:extLst>
                <a:ext uri="{FF2B5EF4-FFF2-40B4-BE49-F238E27FC236}">
                  <a16:creationId xmlns:a16="http://schemas.microsoft.com/office/drawing/2014/main" id="{E47D4369-CE9E-4ED9-A5AC-5114B8C02BAC}"/>
                </a:ext>
              </a:extLst>
            </p:cNvPr>
            <p:cNvSpPr>
              <a:spLocks noChangeShapeType="1"/>
            </p:cNvSpPr>
            <p:nvPr/>
          </p:nvSpPr>
          <p:spPr bwMode="auto">
            <a:xfrm>
              <a:off x="4240" y="724"/>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0" name="Line 477">
              <a:extLst>
                <a:ext uri="{FF2B5EF4-FFF2-40B4-BE49-F238E27FC236}">
                  <a16:creationId xmlns:a16="http://schemas.microsoft.com/office/drawing/2014/main" id="{8780B335-5784-4D27-BD8D-60F9E48F50B0}"/>
                </a:ext>
              </a:extLst>
            </p:cNvPr>
            <p:cNvSpPr>
              <a:spLocks noChangeShapeType="1"/>
            </p:cNvSpPr>
            <p:nvPr/>
          </p:nvSpPr>
          <p:spPr bwMode="auto">
            <a:xfrm>
              <a:off x="4240" y="731"/>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1" name="Line 478">
              <a:extLst>
                <a:ext uri="{FF2B5EF4-FFF2-40B4-BE49-F238E27FC236}">
                  <a16:creationId xmlns:a16="http://schemas.microsoft.com/office/drawing/2014/main" id="{26BCAE25-45CE-48BD-A062-70AEAC8CA43D}"/>
                </a:ext>
              </a:extLst>
            </p:cNvPr>
            <p:cNvSpPr>
              <a:spLocks noChangeShapeType="1"/>
            </p:cNvSpPr>
            <p:nvPr/>
          </p:nvSpPr>
          <p:spPr bwMode="auto">
            <a:xfrm>
              <a:off x="4240" y="738"/>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2" name="Line 479">
              <a:extLst>
                <a:ext uri="{FF2B5EF4-FFF2-40B4-BE49-F238E27FC236}">
                  <a16:creationId xmlns:a16="http://schemas.microsoft.com/office/drawing/2014/main" id="{4947B4CB-78B6-4A49-989F-D98D0B4881C9}"/>
                </a:ext>
              </a:extLst>
            </p:cNvPr>
            <p:cNvSpPr>
              <a:spLocks noChangeShapeType="1"/>
            </p:cNvSpPr>
            <p:nvPr/>
          </p:nvSpPr>
          <p:spPr bwMode="auto">
            <a:xfrm>
              <a:off x="4240" y="746"/>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3" name="Line 480">
              <a:extLst>
                <a:ext uri="{FF2B5EF4-FFF2-40B4-BE49-F238E27FC236}">
                  <a16:creationId xmlns:a16="http://schemas.microsoft.com/office/drawing/2014/main" id="{A8B3BF38-8B3F-4B57-8E9F-CA592C9A4906}"/>
                </a:ext>
              </a:extLst>
            </p:cNvPr>
            <p:cNvSpPr>
              <a:spLocks noChangeShapeType="1"/>
            </p:cNvSpPr>
            <p:nvPr/>
          </p:nvSpPr>
          <p:spPr bwMode="auto">
            <a:xfrm>
              <a:off x="4240" y="753"/>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 name="Line 481">
              <a:extLst>
                <a:ext uri="{FF2B5EF4-FFF2-40B4-BE49-F238E27FC236}">
                  <a16:creationId xmlns:a16="http://schemas.microsoft.com/office/drawing/2014/main" id="{E518BAE7-1B87-4313-975D-1BE3E13C2DA5}"/>
                </a:ext>
              </a:extLst>
            </p:cNvPr>
            <p:cNvSpPr>
              <a:spLocks noChangeShapeType="1"/>
            </p:cNvSpPr>
            <p:nvPr/>
          </p:nvSpPr>
          <p:spPr bwMode="auto">
            <a:xfrm>
              <a:off x="4240" y="761"/>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5" name="Line 482">
              <a:extLst>
                <a:ext uri="{FF2B5EF4-FFF2-40B4-BE49-F238E27FC236}">
                  <a16:creationId xmlns:a16="http://schemas.microsoft.com/office/drawing/2014/main" id="{53C29C39-F60F-43E1-ACB5-3EC6286BDE80}"/>
                </a:ext>
              </a:extLst>
            </p:cNvPr>
            <p:cNvSpPr>
              <a:spLocks noChangeShapeType="1"/>
            </p:cNvSpPr>
            <p:nvPr/>
          </p:nvSpPr>
          <p:spPr bwMode="auto">
            <a:xfrm>
              <a:off x="4240" y="767"/>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 name="Line 483">
              <a:extLst>
                <a:ext uri="{FF2B5EF4-FFF2-40B4-BE49-F238E27FC236}">
                  <a16:creationId xmlns:a16="http://schemas.microsoft.com/office/drawing/2014/main" id="{6B595E0B-FC35-4F0D-B9E8-7E5D8B39B781}"/>
                </a:ext>
              </a:extLst>
            </p:cNvPr>
            <p:cNvSpPr>
              <a:spLocks noChangeShapeType="1"/>
            </p:cNvSpPr>
            <p:nvPr/>
          </p:nvSpPr>
          <p:spPr bwMode="auto">
            <a:xfrm>
              <a:off x="4240" y="775"/>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 name="Line 484">
              <a:extLst>
                <a:ext uri="{FF2B5EF4-FFF2-40B4-BE49-F238E27FC236}">
                  <a16:creationId xmlns:a16="http://schemas.microsoft.com/office/drawing/2014/main" id="{81325EF3-5BE0-4F24-8E2C-B0C6096DEFB9}"/>
                </a:ext>
              </a:extLst>
            </p:cNvPr>
            <p:cNvSpPr>
              <a:spLocks noChangeShapeType="1"/>
            </p:cNvSpPr>
            <p:nvPr/>
          </p:nvSpPr>
          <p:spPr bwMode="auto">
            <a:xfrm>
              <a:off x="4240" y="782"/>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8" name="Line 485">
              <a:extLst>
                <a:ext uri="{FF2B5EF4-FFF2-40B4-BE49-F238E27FC236}">
                  <a16:creationId xmlns:a16="http://schemas.microsoft.com/office/drawing/2014/main" id="{FF01BBFE-A22D-499F-9191-7A20DCAE1F91}"/>
                </a:ext>
              </a:extLst>
            </p:cNvPr>
            <p:cNvSpPr>
              <a:spLocks noChangeShapeType="1"/>
            </p:cNvSpPr>
            <p:nvPr/>
          </p:nvSpPr>
          <p:spPr bwMode="auto">
            <a:xfrm>
              <a:off x="4240" y="789"/>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9" name="Line 486">
              <a:extLst>
                <a:ext uri="{FF2B5EF4-FFF2-40B4-BE49-F238E27FC236}">
                  <a16:creationId xmlns:a16="http://schemas.microsoft.com/office/drawing/2014/main" id="{35B43327-1709-45FA-B43B-444BFB442B11}"/>
                </a:ext>
              </a:extLst>
            </p:cNvPr>
            <p:cNvSpPr>
              <a:spLocks noChangeShapeType="1"/>
            </p:cNvSpPr>
            <p:nvPr/>
          </p:nvSpPr>
          <p:spPr bwMode="auto">
            <a:xfrm>
              <a:off x="4240" y="797"/>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0" name="Line 487">
              <a:extLst>
                <a:ext uri="{FF2B5EF4-FFF2-40B4-BE49-F238E27FC236}">
                  <a16:creationId xmlns:a16="http://schemas.microsoft.com/office/drawing/2014/main" id="{8FB029A6-66CB-4778-8EDF-72DF6B77538C}"/>
                </a:ext>
              </a:extLst>
            </p:cNvPr>
            <p:cNvSpPr>
              <a:spLocks noChangeShapeType="1"/>
            </p:cNvSpPr>
            <p:nvPr/>
          </p:nvSpPr>
          <p:spPr bwMode="auto">
            <a:xfrm>
              <a:off x="4240" y="804"/>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1" name="Line 488">
              <a:extLst>
                <a:ext uri="{FF2B5EF4-FFF2-40B4-BE49-F238E27FC236}">
                  <a16:creationId xmlns:a16="http://schemas.microsoft.com/office/drawing/2014/main" id="{B8F566A9-8317-4CDF-B28F-27D6E8E79606}"/>
                </a:ext>
              </a:extLst>
            </p:cNvPr>
            <p:cNvSpPr>
              <a:spLocks noChangeShapeType="1"/>
            </p:cNvSpPr>
            <p:nvPr/>
          </p:nvSpPr>
          <p:spPr bwMode="auto">
            <a:xfrm>
              <a:off x="4240" y="812"/>
              <a:ext cx="3"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2" name="Line 489">
              <a:extLst>
                <a:ext uri="{FF2B5EF4-FFF2-40B4-BE49-F238E27FC236}">
                  <a16:creationId xmlns:a16="http://schemas.microsoft.com/office/drawing/2014/main" id="{E87A39E7-2B74-4E91-BB81-87C089BA3FD5}"/>
                </a:ext>
              </a:extLst>
            </p:cNvPr>
            <p:cNvSpPr>
              <a:spLocks noChangeShapeType="1"/>
            </p:cNvSpPr>
            <p:nvPr/>
          </p:nvSpPr>
          <p:spPr bwMode="auto">
            <a:xfrm>
              <a:off x="4257"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3" name="Line 490">
              <a:extLst>
                <a:ext uri="{FF2B5EF4-FFF2-40B4-BE49-F238E27FC236}">
                  <a16:creationId xmlns:a16="http://schemas.microsoft.com/office/drawing/2014/main" id="{36FC3BDC-869A-49E8-9463-E6C7A2540604}"/>
                </a:ext>
              </a:extLst>
            </p:cNvPr>
            <p:cNvSpPr>
              <a:spLocks noChangeShapeType="1"/>
            </p:cNvSpPr>
            <p:nvPr/>
          </p:nvSpPr>
          <p:spPr bwMode="auto">
            <a:xfrm>
              <a:off x="4272"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4" name="Line 491">
              <a:extLst>
                <a:ext uri="{FF2B5EF4-FFF2-40B4-BE49-F238E27FC236}">
                  <a16:creationId xmlns:a16="http://schemas.microsoft.com/office/drawing/2014/main" id="{8DABD9AF-FC87-492D-9580-6148D8A5A059}"/>
                </a:ext>
              </a:extLst>
            </p:cNvPr>
            <p:cNvSpPr>
              <a:spLocks noChangeShapeType="1"/>
            </p:cNvSpPr>
            <p:nvPr/>
          </p:nvSpPr>
          <p:spPr bwMode="auto">
            <a:xfrm>
              <a:off x="4288"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5" name="Line 492">
              <a:extLst>
                <a:ext uri="{FF2B5EF4-FFF2-40B4-BE49-F238E27FC236}">
                  <a16:creationId xmlns:a16="http://schemas.microsoft.com/office/drawing/2014/main" id="{61F3A4AA-123C-4D67-884A-E9FEBA5F2B67}"/>
                </a:ext>
              </a:extLst>
            </p:cNvPr>
            <p:cNvSpPr>
              <a:spLocks noChangeShapeType="1"/>
            </p:cNvSpPr>
            <p:nvPr/>
          </p:nvSpPr>
          <p:spPr bwMode="auto">
            <a:xfrm>
              <a:off x="4302"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 name="Line 493">
              <a:extLst>
                <a:ext uri="{FF2B5EF4-FFF2-40B4-BE49-F238E27FC236}">
                  <a16:creationId xmlns:a16="http://schemas.microsoft.com/office/drawing/2014/main" id="{7DAB4B8F-C8C2-4C86-BF30-8A5933746A63}"/>
                </a:ext>
              </a:extLst>
            </p:cNvPr>
            <p:cNvSpPr>
              <a:spLocks noChangeShapeType="1"/>
            </p:cNvSpPr>
            <p:nvPr/>
          </p:nvSpPr>
          <p:spPr bwMode="auto">
            <a:xfrm>
              <a:off x="4318"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 name="Line 494">
              <a:extLst>
                <a:ext uri="{FF2B5EF4-FFF2-40B4-BE49-F238E27FC236}">
                  <a16:creationId xmlns:a16="http://schemas.microsoft.com/office/drawing/2014/main" id="{DC6B4008-DEF1-4853-8A9A-DE19CB9A976B}"/>
                </a:ext>
              </a:extLst>
            </p:cNvPr>
            <p:cNvSpPr>
              <a:spLocks noChangeShapeType="1"/>
            </p:cNvSpPr>
            <p:nvPr/>
          </p:nvSpPr>
          <p:spPr bwMode="auto">
            <a:xfrm>
              <a:off x="4333"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8" name="Line 495">
              <a:extLst>
                <a:ext uri="{FF2B5EF4-FFF2-40B4-BE49-F238E27FC236}">
                  <a16:creationId xmlns:a16="http://schemas.microsoft.com/office/drawing/2014/main" id="{CCD03BF9-62DF-40BC-BB10-C70A3903A5BC}"/>
                </a:ext>
              </a:extLst>
            </p:cNvPr>
            <p:cNvSpPr>
              <a:spLocks noChangeShapeType="1"/>
            </p:cNvSpPr>
            <p:nvPr/>
          </p:nvSpPr>
          <p:spPr bwMode="auto">
            <a:xfrm>
              <a:off x="4348"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9" name="Line 496">
              <a:extLst>
                <a:ext uri="{FF2B5EF4-FFF2-40B4-BE49-F238E27FC236}">
                  <a16:creationId xmlns:a16="http://schemas.microsoft.com/office/drawing/2014/main" id="{A6F35DF2-05D7-4BAC-B3E5-67E490AF8C39}"/>
                </a:ext>
              </a:extLst>
            </p:cNvPr>
            <p:cNvSpPr>
              <a:spLocks noChangeShapeType="1"/>
            </p:cNvSpPr>
            <p:nvPr/>
          </p:nvSpPr>
          <p:spPr bwMode="auto">
            <a:xfrm>
              <a:off x="4364"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0" name="Line 497">
              <a:extLst>
                <a:ext uri="{FF2B5EF4-FFF2-40B4-BE49-F238E27FC236}">
                  <a16:creationId xmlns:a16="http://schemas.microsoft.com/office/drawing/2014/main" id="{989EA364-DA1A-411C-9385-45C129D5F96C}"/>
                </a:ext>
              </a:extLst>
            </p:cNvPr>
            <p:cNvSpPr>
              <a:spLocks noChangeShapeType="1"/>
            </p:cNvSpPr>
            <p:nvPr/>
          </p:nvSpPr>
          <p:spPr bwMode="auto">
            <a:xfrm>
              <a:off x="4378"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 name="Line 498">
              <a:extLst>
                <a:ext uri="{FF2B5EF4-FFF2-40B4-BE49-F238E27FC236}">
                  <a16:creationId xmlns:a16="http://schemas.microsoft.com/office/drawing/2014/main" id="{53EE2278-149E-425E-BC99-BEF396CF5DF6}"/>
                </a:ext>
              </a:extLst>
            </p:cNvPr>
            <p:cNvSpPr>
              <a:spLocks noChangeShapeType="1"/>
            </p:cNvSpPr>
            <p:nvPr/>
          </p:nvSpPr>
          <p:spPr bwMode="auto">
            <a:xfrm>
              <a:off x="4394" y="821"/>
              <a:ext cx="0" cy="6"/>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2" name="Freeform 499">
              <a:extLst>
                <a:ext uri="{FF2B5EF4-FFF2-40B4-BE49-F238E27FC236}">
                  <a16:creationId xmlns:a16="http://schemas.microsoft.com/office/drawing/2014/main" id="{31A6C039-0C6B-46B0-8FFB-C7FFC7E0D0B5}"/>
                </a:ext>
              </a:extLst>
            </p:cNvPr>
            <p:cNvSpPr>
              <a:spLocks/>
            </p:cNvSpPr>
            <p:nvPr/>
          </p:nvSpPr>
          <p:spPr bwMode="auto">
            <a:xfrm>
              <a:off x="4257" y="807"/>
              <a:ext cx="16" cy="11"/>
            </a:xfrm>
            <a:custGeom>
              <a:avLst/>
              <a:gdLst>
                <a:gd name="T0" fmla="*/ 0 w 16"/>
                <a:gd name="T1" fmla="*/ 10 h 11"/>
                <a:gd name="T2" fmla="*/ 0 w 16"/>
                <a:gd name="T3" fmla="*/ 0 h 11"/>
                <a:gd name="T4" fmla="*/ 15 w 16"/>
                <a:gd name="T5" fmla="*/ 0 h 11"/>
                <a:gd name="T6" fmla="*/ 15 w 16"/>
                <a:gd name="T7" fmla="*/ 10 h 11"/>
                <a:gd name="T8" fmla="*/ 0 w 16"/>
                <a:gd name="T9" fmla="*/ 10 h 11"/>
                <a:gd name="T10" fmla="*/ 0 w 16"/>
                <a:gd name="T11" fmla="*/ 10 h 11"/>
              </a:gdLst>
              <a:ahLst/>
              <a:cxnLst>
                <a:cxn ang="0">
                  <a:pos x="T0" y="T1"/>
                </a:cxn>
                <a:cxn ang="0">
                  <a:pos x="T2" y="T3"/>
                </a:cxn>
                <a:cxn ang="0">
                  <a:pos x="T4" y="T5"/>
                </a:cxn>
                <a:cxn ang="0">
                  <a:pos x="T6" y="T7"/>
                </a:cxn>
                <a:cxn ang="0">
                  <a:pos x="T8" y="T9"/>
                </a:cxn>
                <a:cxn ang="0">
                  <a:pos x="T10" y="T11"/>
                </a:cxn>
              </a:cxnLst>
              <a:rect l="0" t="0" r="r" b="b"/>
              <a:pathLst>
                <a:path w="16" h="11">
                  <a:moveTo>
                    <a:pt x="0" y="10"/>
                  </a:moveTo>
                  <a:lnTo>
                    <a:pt x="0" y="0"/>
                  </a:lnTo>
                  <a:lnTo>
                    <a:pt x="15" y="0"/>
                  </a:lnTo>
                  <a:lnTo>
                    <a:pt x="15" y="10"/>
                  </a:lnTo>
                  <a:lnTo>
                    <a:pt x="0" y="10"/>
                  </a:lnTo>
                  <a:lnTo>
                    <a:pt x="0" y="1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 name="Freeform 500">
              <a:extLst>
                <a:ext uri="{FF2B5EF4-FFF2-40B4-BE49-F238E27FC236}">
                  <a16:creationId xmlns:a16="http://schemas.microsoft.com/office/drawing/2014/main" id="{5400280C-F65B-476F-B82D-5DC399C8E840}"/>
                </a:ext>
              </a:extLst>
            </p:cNvPr>
            <p:cNvSpPr>
              <a:spLocks/>
            </p:cNvSpPr>
            <p:nvPr/>
          </p:nvSpPr>
          <p:spPr bwMode="auto">
            <a:xfrm>
              <a:off x="4272" y="813"/>
              <a:ext cx="17" cy="5"/>
            </a:xfrm>
            <a:custGeom>
              <a:avLst/>
              <a:gdLst>
                <a:gd name="T0" fmla="*/ 0 w 17"/>
                <a:gd name="T1" fmla="*/ 4 h 5"/>
                <a:gd name="T2" fmla="*/ 0 w 17"/>
                <a:gd name="T3" fmla="*/ 0 h 5"/>
                <a:gd name="T4" fmla="*/ 16 w 17"/>
                <a:gd name="T5" fmla="*/ 0 h 5"/>
                <a:gd name="T6" fmla="*/ 16 w 17"/>
                <a:gd name="T7" fmla="*/ 4 h 5"/>
                <a:gd name="T8" fmla="*/ 0 w 17"/>
                <a:gd name="T9" fmla="*/ 4 h 5"/>
                <a:gd name="T10" fmla="*/ 0 w 17"/>
                <a:gd name="T11" fmla="*/ 4 h 5"/>
              </a:gdLst>
              <a:ahLst/>
              <a:cxnLst>
                <a:cxn ang="0">
                  <a:pos x="T0" y="T1"/>
                </a:cxn>
                <a:cxn ang="0">
                  <a:pos x="T2" y="T3"/>
                </a:cxn>
                <a:cxn ang="0">
                  <a:pos x="T4" y="T5"/>
                </a:cxn>
                <a:cxn ang="0">
                  <a:pos x="T6" y="T7"/>
                </a:cxn>
                <a:cxn ang="0">
                  <a:pos x="T8" y="T9"/>
                </a:cxn>
                <a:cxn ang="0">
                  <a:pos x="T10" y="T11"/>
                </a:cxn>
              </a:cxnLst>
              <a:rect l="0" t="0" r="r" b="b"/>
              <a:pathLst>
                <a:path w="17" h="5">
                  <a:moveTo>
                    <a:pt x="0" y="4"/>
                  </a:moveTo>
                  <a:lnTo>
                    <a:pt x="0" y="0"/>
                  </a:lnTo>
                  <a:lnTo>
                    <a:pt x="16" y="0"/>
                  </a:lnTo>
                  <a:lnTo>
                    <a:pt x="16" y="4"/>
                  </a:lnTo>
                  <a:lnTo>
                    <a:pt x="0" y="4"/>
                  </a:lnTo>
                  <a:lnTo>
                    <a:pt x="0" y="4"/>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 name="Freeform 501">
              <a:extLst>
                <a:ext uri="{FF2B5EF4-FFF2-40B4-BE49-F238E27FC236}">
                  <a16:creationId xmlns:a16="http://schemas.microsoft.com/office/drawing/2014/main" id="{DC0669CE-7D95-4531-9E24-2E0FA1EF5CA9}"/>
                </a:ext>
              </a:extLst>
            </p:cNvPr>
            <p:cNvSpPr>
              <a:spLocks/>
            </p:cNvSpPr>
            <p:nvPr/>
          </p:nvSpPr>
          <p:spPr bwMode="auto">
            <a:xfrm>
              <a:off x="4288" y="800"/>
              <a:ext cx="15" cy="18"/>
            </a:xfrm>
            <a:custGeom>
              <a:avLst/>
              <a:gdLst>
                <a:gd name="T0" fmla="*/ 0 w 15"/>
                <a:gd name="T1" fmla="*/ 17 h 18"/>
                <a:gd name="T2" fmla="*/ 0 w 15"/>
                <a:gd name="T3" fmla="*/ 0 h 18"/>
                <a:gd name="T4" fmla="*/ 14 w 15"/>
                <a:gd name="T5" fmla="*/ 0 h 18"/>
                <a:gd name="T6" fmla="*/ 14 w 15"/>
                <a:gd name="T7" fmla="*/ 17 h 18"/>
                <a:gd name="T8" fmla="*/ 0 w 15"/>
                <a:gd name="T9" fmla="*/ 17 h 18"/>
                <a:gd name="T10" fmla="*/ 0 w 15"/>
                <a:gd name="T11" fmla="*/ 17 h 18"/>
              </a:gdLst>
              <a:ahLst/>
              <a:cxnLst>
                <a:cxn ang="0">
                  <a:pos x="T0" y="T1"/>
                </a:cxn>
                <a:cxn ang="0">
                  <a:pos x="T2" y="T3"/>
                </a:cxn>
                <a:cxn ang="0">
                  <a:pos x="T4" y="T5"/>
                </a:cxn>
                <a:cxn ang="0">
                  <a:pos x="T6" y="T7"/>
                </a:cxn>
                <a:cxn ang="0">
                  <a:pos x="T8" y="T9"/>
                </a:cxn>
                <a:cxn ang="0">
                  <a:pos x="T10" y="T11"/>
                </a:cxn>
              </a:cxnLst>
              <a:rect l="0" t="0" r="r" b="b"/>
              <a:pathLst>
                <a:path w="15" h="18">
                  <a:moveTo>
                    <a:pt x="0" y="17"/>
                  </a:moveTo>
                  <a:lnTo>
                    <a:pt x="0" y="0"/>
                  </a:lnTo>
                  <a:lnTo>
                    <a:pt x="14" y="0"/>
                  </a:lnTo>
                  <a:lnTo>
                    <a:pt x="14" y="17"/>
                  </a:lnTo>
                  <a:lnTo>
                    <a:pt x="0" y="17"/>
                  </a:lnTo>
                  <a:lnTo>
                    <a:pt x="0" y="17"/>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5" name="Freeform 502">
              <a:extLst>
                <a:ext uri="{FF2B5EF4-FFF2-40B4-BE49-F238E27FC236}">
                  <a16:creationId xmlns:a16="http://schemas.microsoft.com/office/drawing/2014/main" id="{F0518531-CA2A-4030-8210-9D16FAD4E3A3}"/>
                </a:ext>
              </a:extLst>
            </p:cNvPr>
            <p:cNvSpPr>
              <a:spLocks/>
            </p:cNvSpPr>
            <p:nvPr/>
          </p:nvSpPr>
          <p:spPr bwMode="auto">
            <a:xfrm>
              <a:off x="4302" y="794"/>
              <a:ext cx="17" cy="24"/>
            </a:xfrm>
            <a:custGeom>
              <a:avLst/>
              <a:gdLst>
                <a:gd name="T0" fmla="*/ 0 w 17"/>
                <a:gd name="T1" fmla="*/ 23 h 24"/>
                <a:gd name="T2" fmla="*/ 0 w 17"/>
                <a:gd name="T3" fmla="*/ 0 h 24"/>
                <a:gd name="T4" fmla="*/ 16 w 17"/>
                <a:gd name="T5" fmla="*/ 0 h 24"/>
                <a:gd name="T6" fmla="*/ 16 w 17"/>
                <a:gd name="T7" fmla="*/ 23 h 24"/>
                <a:gd name="T8" fmla="*/ 0 w 17"/>
                <a:gd name="T9" fmla="*/ 23 h 24"/>
                <a:gd name="T10" fmla="*/ 0 w 17"/>
                <a:gd name="T11" fmla="*/ 23 h 24"/>
              </a:gdLst>
              <a:ahLst/>
              <a:cxnLst>
                <a:cxn ang="0">
                  <a:pos x="T0" y="T1"/>
                </a:cxn>
                <a:cxn ang="0">
                  <a:pos x="T2" y="T3"/>
                </a:cxn>
                <a:cxn ang="0">
                  <a:pos x="T4" y="T5"/>
                </a:cxn>
                <a:cxn ang="0">
                  <a:pos x="T6" y="T7"/>
                </a:cxn>
                <a:cxn ang="0">
                  <a:pos x="T8" y="T9"/>
                </a:cxn>
                <a:cxn ang="0">
                  <a:pos x="T10" y="T11"/>
                </a:cxn>
              </a:cxnLst>
              <a:rect l="0" t="0" r="r" b="b"/>
              <a:pathLst>
                <a:path w="17" h="24">
                  <a:moveTo>
                    <a:pt x="0" y="23"/>
                  </a:moveTo>
                  <a:lnTo>
                    <a:pt x="0" y="0"/>
                  </a:lnTo>
                  <a:lnTo>
                    <a:pt x="16" y="0"/>
                  </a:lnTo>
                  <a:lnTo>
                    <a:pt x="16" y="23"/>
                  </a:lnTo>
                  <a:lnTo>
                    <a:pt x="0" y="23"/>
                  </a:lnTo>
                  <a:lnTo>
                    <a:pt x="0" y="23"/>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 name="Freeform 503">
              <a:extLst>
                <a:ext uri="{FF2B5EF4-FFF2-40B4-BE49-F238E27FC236}">
                  <a16:creationId xmlns:a16="http://schemas.microsoft.com/office/drawing/2014/main" id="{ECC632FE-6CF1-4AA4-856F-7BC1FCA71ECE}"/>
                </a:ext>
              </a:extLst>
            </p:cNvPr>
            <p:cNvSpPr>
              <a:spLocks/>
            </p:cNvSpPr>
            <p:nvPr/>
          </p:nvSpPr>
          <p:spPr bwMode="auto">
            <a:xfrm>
              <a:off x="4318" y="809"/>
              <a:ext cx="16" cy="9"/>
            </a:xfrm>
            <a:custGeom>
              <a:avLst/>
              <a:gdLst>
                <a:gd name="T0" fmla="*/ 0 w 16"/>
                <a:gd name="T1" fmla="*/ 8 h 9"/>
                <a:gd name="T2" fmla="*/ 0 w 16"/>
                <a:gd name="T3" fmla="*/ 0 h 9"/>
                <a:gd name="T4" fmla="*/ 15 w 16"/>
                <a:gd name="T5" fmla="*/ 0 h 9"/>
                <a:gd name="T6" fmla="*/ 15 w 16"/>
                <a:gd name="T7" fmla="*/ 8 h 9"/>
                <a:gd name="T8" fmla="*/ 0 w 16"/>
                <a:gd name="T9" fmla="*/ 8 h 9"/>
                <a:gd name="T10" fmla="*/ 0 w 16"/>
                <a:gd name="T11" fmla="*/ 8 h 9"/>
              </a:gdLst>
              <a:ahLst/>
              <a:cxnLst>
                <a:cxn ang="0">
                  <a:pos x="T0" y="T1"/>
                </a:cxn>
                <a:cxn ang="0">
                  <a:pos x="T2" y="T3"/>
                </a:cxn>
                <a:cxn ang="0">
                  <a:pos x="T4" y="T5"/>
                </a:cxn>
                <a:cxn ang="0">
                  <a:pos x="T6" y="T7"/>
                </a:cxn>
                <a:cxn ang="0">
                  <a:pos x="T8" y="T9"/>
                </a:cxn>
                <a:cxn ang="0">
                  <a:pos x="T10" y="T11"/>
                </a:cxn>
              </a:cxnLst>
              <a:rect l="0" t="0" r="r" b="b"/>
              <a:pathLst>
                <a:path w="16" h="9">
                  <a:moveTo>
                    <a:pt x="0" y="8"/>
                  </a:moveTo>
                  <a:lnTo>
                    <a:pt x="0" y="0"/>
                  </a:lnTo>
                  <a:lnTo>
                    <a:pt x="15" y="0"/>
                  </a:lnTo>
                  <a:lnTo>
                    <a:pt x="15" y="8"/>
                  </a:lnTo>
                  <a:lnTo>
                    <a:pt x="0" y="8"/>
                  </a:lnTo>
                  <a:lnTo>
                    <a:pt x="0" y="8"/>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 name="Freeform 504">
              <a:extLst>
                <a:ext uri="{FF2B5EF4-FFF2-40B4-BE49-F238E27FC236}">
                  <a16:creationId xmlns:a16="http://schemas.microsoft.com/office/drawing/2014/main" id="{ECB7DAD7-D154-4100-852A-115807609B1D}"/>
                </a:ext>
              </a:extLst>
            </p:cNvPr>
            <p:cNvSpPr>
              <a:spLocks/>
            </p:cNvSpPr>
            <p:nvPr/>
          </p:nvSpPr>
          <p:spPr bwMode="auto">
            <a:xfrm>
              <a:off x="4333" y="767"/>
              <a:ext cx="16" cy="51"/>
            </a:xfrm>
            <a:custGeom>
              <a:avLst/>
              <a:gdLst>
                <a:gd name="T0" fmla="*/ 0 w 16"/>
                <a:gd name="T1" fmla="*/ 50 h 51"/>
                <a:gd name="T2" fmla="*/ 0 w 16"/>
                <a:gd name="T3" fmla="*/ 0 h 51"/>
                <a:gd name="T4" fmla="*/ 15 w 16"/>
                <a:gd name="T5" fmla="*/ 0 h 51"/>
                <a:gd name="T6" fmla="*/ 15 w 16"/>
                <a:gd name="T7" fmla="*/ 50 h 51"/>
                <a:gd name="T8" fmla="*/ 0 w 16"/>
                <a:gd name="T9" fmla="*/ 50 h 51"/>
                <a:gd name="T10" fmla="*/ 0 w 16"/>
                <a:gd name="T11" fmla="*/ 50 h 51"/>
              </a:gdLst>
              <a:ahLst/>
              <a:cxnLst>
                <a:cxn ang="0">
                  <a:pos x="T0" y="T1"/>
                </a:cxn>
                <a:cxn ang="0">
                  <a:pos x="T2" y="T3"/>
                </a:cxn>
                <a:cxn ang="0">
                  <a:pos x="T4" y="T5"/>
                </a:cxn>
                <a:cxn ang="0">
                  <a:pos x="T6" y="T7"/>
                </a:cxn>
                <a:cxn ang="0">
                  <a:pos x="T8" y="T9"/>
                </a:cxn>
                <a:cxn ang="0">
                  <a:pos x="T10" y="T11"/>
                </a:cxn>
              </a:cxnLst>
              <a:rect l="0" t="0" r="r" b="b"/>
              <a:pathLst>
                <a:path w="16" h="51">
                  <a:moveTo>
                    <a:pt x="0" y="50"/>
                  </a:moveTo>
                  <a:lnTo>
                    <a:pt x="0" y="0"/>
                  </a:lnTo>
                  <a:lnTo>
                    <a:pt x="15" y="0"/>
                  </a:lnTo>
                  <a:lnTo>
                    <a:pt x="15" y="50"/>
                  </a:lnTo>
                  <a:lnTo>
                    <a:pt x="0" y="50"/>
                  </a:lnTo>
                  <a:lnTo>
                    <a:pt x="0" y="5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8" name="Freeform 505">
              <a:extLst>
                <a:ext uri="{FF2B5EF4-FFF2-40B4-BE49-F238E27FC236}">
                  <a16:creationId xmlns:a16="http://schemas.microsoft.com/office/drawing/2014/main" id="{DF0000B1-9E05-48B1-8928-C1C2DD625491}"/>
                </a:ext>
              </a:extLst>
            </p:cNvPr>
            <p:cNvSpPr>
              <a:spLocks/>
            </p:cNvSpPr>
            <p:nvPr/>
          </p:nvSpPr>
          <p:spPr bwMode="auto">
            <a:xfrm>
              <a:off x="4348" y="719"/>
              <a:ext cx="17" cy="99"/>
            </a:xfrm>
            <a:custGeom>
              <a:avLst/>
              <a:gdLst>
                <a:gd name="T0" fmla="*/ 0 w 17"/>
                <a:gd name="T1" fmla="*/ 98 h 99"/>
                <a:gd name="T2" fmla="*/ 0 w 17"/>
                <a:gd name="T3" fmla="*/ 0 h 99"/>
                <a:gd name="T4" fmla="*/ 16 w 17"/>
                <a:gd name="T5" fmla="*/ 0 h 99"/>
                <a:gd name="T6" fmla="*/ 16 w 17"/>
                <a:gd name="T7" fmla="*/ 98 h 99"/>
                <a:gd name="T8" fmla="*/ 0 w 17"/>
                <a:gd name="T9" fmla="*/ 98 h 99"/>
                <a:gd name="T10" fmla="*/ 0 w 17"/>
                <a:gd name="T11" fmla="*/ 98 h 99"/>
              </a:gdLst>
              <a:ahLst/>
              <a:cxnLst>
                <a:cxn ang="0">
                  <a:pos x="T0" y="T1"/>
                </a:cxn>
                <a:cxn ang="0">
                  <a:pos x="T2" y="T3"/>
                </a:cxn>
                <a:cxn ang="0">
                  <a:pos x="T4" y="T5"/>
                </a:cxn>
                <a:cxn ang="0">
                  <a:pos x="T6" y="T7"/>
                </a:cxn>
                <a:cxn ang="0">
                  <a:pos x="T8" y="T9"/>
                </a:cxn>
                <a:cxn ang="0">
                  <a:pos x="T10" y="T11"/>
                </a:cxn>
              </a:cxnLst>
              <a:rect l="0" t="0" r="r" b="b"/>
              <a:pathLst>
                <a:path w="17" h="99">
                  <a:moveTo>
                    <a:pt x="0" y="98"/>
                  </a:moveTo>
                  <a:lnTo>
                    <a:pt x="0" y="0"/>
                  </a:lnTo>
                  <a:lnTo>
                    <a:pt x="16" y="0"/>
                  </a:lnTo>
                  <a:lnTo>
                    <a:pt x="16" y="98"/>
                  </a:lnTo>
                  <a:lnTo>
                    <a:pt x="0" y="98"/>
                  </a:lnTo>
                  <a:lnTo>
                    <a:pt x="0" y="98"/>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 name="Freeform 506">
              <a:extLst>
                <a:ext uri="{FF2B5EF4-FFF2-40B4-BE49-F238E27FC236}">
                  <a16:creationId xmlns:a16="http://schemas.microsoft.com/office/drawing/2014/main" id="{ED5F5CD0-87E4-4AC3-961E-2DEB844200F4}"/>
                </a:ext>
              </a:extLst>
            </p:cNvPr>
            <p:cNvSpPr>
              <a:spLocks/>
            </p:cNvSpPr>
            <p:nvPr/>
          </p:nvSpPr>
          <p:spPr bwMode="auto">
            <a:xfrm>
              <a:off x="4364" y="726"/>
              <a:ext cx="15" cy="92"/>
            </a:xfrm>
            <a:custGeom>
              <a:avLst/>
              <a:gdLst>
                <a:gd name="T0" fmla="*/ 0 w 15"/>
                <a:gd name="T1" fmla="*/ 91 h 92"/>
                <a:gd name="T2" fmla="*/ 0 w 15"/>
                <a:gd name="T3" fmla="*/ 0 h 92"/>
                <a:gd name="T4" fmla="*/ 14 w 15"/>
                <a:gd name="T5" fmla="*/ 0 h 92"/>
                <a:gd name="T6" fmla="*/ 14 w 15"/>
                <a:gd name="T7" fmla="*/ 91 h 92"/>
                <a:gd name="T8" fmla="*/ 0 w 15"/>
                <a:gd name="T9" fmla="*/ 91 h 92"/>
                <a:gd name="T10" fmla="*/ 0 w 15"/>
                <a:gd name="T11" fmla="*/ 91 h 92"/>
              </a:gdLst>
              <a:ahLst/>
              <a:cxnLst>
                <a:cxn ang="0">
                  <a:pos x="T0" y="T1"/>
                </a:cxn>
                <a:cxn ang="0">
                  <a:pos x="T2" y="T3"/>
                </a:cxn>
                <a:cxn ang="0">
                  <a:pos x="T4" y="T5"/>
                </a:cxn>
                <a:cxn ang="0">
                  <a:pos x="T6" y="T7"/>
                </a:cxn>
                <a:cxn ang="0">
                  <a:pos x="T8" y="T9"/>
                </a:cxn>
                <a:cxn ang="0">
                  <a:pos x="T10" y="T11"/>
                </a:cxn>
              </a:cxnLst>
              <a:rect l="0" t="0" r="r" b="b"/>
              <a:pathLst>
                <a:path w="15" h="92">
                  <a:moveTo>
                    <a:pt x="0" y="91"/>
                  </a:moveTo>
                  <a:lnTo>
                    <a:pt x="0" y="0"/>
                  </a:lnTo>
                  <a:lnTo>
                    <a:pt x="14" y="0"/>
                  </a:lnTo>
                  <a:lnTo>
                    <a:pt x="14" y="91"/>
                  </a:lnTo>
                  <a:lnTo>
                    <a:pt x="0" y="91"/>
                  </a:lnTo>
                  <a:lnTo>
                    <a:pt x="0" y="91"/>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 name="Freeform 507">
              <a:extLst>
                <a:ext uri="{FF2B5EF4-FFF2-40B4-BE49-F238E27FC236}">
                  <a16:creationId xmlns:a16="http://schemas.microsoft.com/office/drawing/2014/main" id="{71EBD88D-A5A3-47CD-86D3-851B63F469CF}"/>
                </a:ext>
              </a:extLst>
            </p:cNvPr>
            <p:cNvSpPr>
              <a:spLocks/>
            </p:cNvSpPr>
            <p:nvPr/>
          </p:nvSpPr>
          <p:spPr bwMode="auto">
            <a:xfrm>
              <a:off x="4378" y="722"/>
              <a:ext cx="17" cy="96"/>
            </a:xfrm>
            <a:custGeom>
              <a:avLst/>
              <a:gdLst>
                <a:gd name="T0" fmla="*/ 0 w 17"/>
                <a:gd name="T1" fmla="*/ 95 h 96"/>
                <a:gd name="T2" fmla="*/ 0 w 17"/>
                <a:gd name="T3" fmla="*/ 0 h 96"/>
                <a:gd name="T4" fmla="*/ 16 w 17"/>
                <a:gd name="T5" fmla="*/ 0 h 96"/>
                <a:gd name="T6" fmla="*/ 16 w 17"/>
                <a:gd name="T7" fmla="*/ 95 h 96"/>
                <a:gd name="T8" fmla="*/ 0 w 17"/>
                <a:gd name="T9" fmla="*/ 95 h 96"/>
                <a:gd name="T10" fmla="*/ 0 w 17"/>
                <a:gd name="T11" fmla="*/ 95 h 96"/>
              </a:gdLst>
              <a:ahLst/>
              <a:cxnLst>
                <a:cxn ang="0">
                  <a:pos x="T0" y="T1"/>
                </a:cxn>
                <a:cxn ang="0">
                  <a:pos x="T2" y="T3"/>
                </a:cxn>
                <a:cxn ang="0">
                  <a:pos x="T4" y="T5"/>
                </a:cxn>
                <a:cxn ang="0">
                  <a:pos x="T6" y="T7"/>
                </a:cxn>
                <a:cxn ang="0">
                  <a:pos x="T8" y="T9"/>
                </a:cxn>
                <a:cxn ang="0">
                  <a:pos x="T10" y="T11"/>
                </a:cxn>
              </a:cxnLst>
              <a:rect l="0" t="0" r="r" b="b"/>
              <a:pathLst>
                <a:path w="17" h="96">
                  <a:moveTo>
                    <a:pt x="0" y="95"/>
                  </a:moveTo>
                  <a:lnTo>
                    <a:pt x="0" y="0"/>
                  </a:lnTo>
                  <a:lnTo>
                    <a:pt x="16" y="0"/>
                  </a:lnTo>
                  <a:lnTo>
                    <a:pt x="16" y="95"/>
                  </a:lnTo>
                  <a:lnTo>
                    <a:pt x="0" y="95"/>
                  </a:lnTo>
                  <a:lnTo>
                    <a:pt x="0" y="9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 name="Freeform 508">
              <a:extLst>
                <a:ext uri="{FF2B5EF4-FFF2-40B4-BE49-F238E27FC236}">
                  <a16:creationId xmlns:a16="http://schemas.microsoft.com/office/drawing/2014/main" id="{6BB152FD-CC5E-47FC-8F16-8C719065FBC7}"/>
                </a:ext>
              </a:extLst>
            </p:cNvPr>
            <p:cNvSpPr>
              <a:spLocks/>
            </p:cNvSpPr>
            <p:nvPr/>
          </p:nvSpPr>
          <p:spPr bwMode="auto">
            <a:xfrm>
              <a:off x="4255" y="717"/>
              <a:ext cx="9" cy="6"/>
            </a:xfrm>
            <a:custGeom>
              <a:avLst/>
              <a:gdLst>
                <a:gd name="T0" fmla="*/ 0 w 9"/>
                <a:gd name="T1" fmla="*/ 5 h 6"/>
                <a:gd name="T2" fmla="*/ 0 w 9"/>
                <a:gd name="T3" fmla="*/ 0 h 6"/>
                <a:gd name="T4" fmla="*/ 8 w 9"/>
                <a:gd name="T5" fmla="*/ 0 h 6"/>
                <a:gd name="T6" fmla="*/ 8 w 9"/>
                <a:gd name="T7" fmla="*/ 5 h 6"/>
                <a:gd name="T8" fmla="*/ 0 w 9"/>
                <a:gd name="T9" fmla="*/ 5 h 6"/>
                <a:gd name="T10" fmla="*/ 0 w 9"/>
                <a:gd name="T11" fmla="*/ 5 h 6"/>
              </a:gdLst>
              <a:ahLst/>
              <a:cxnLst>
                <a:cxn ang="0">
                  <a:pos x="T0" y="T1"/>
                </a:cxn>
                <a:cxn ang="0">
                  <a:pos x="T2" y="T3"/>
                </a:cxn>
                <a:cxn ang="0">
                  <a:pos x="T4" y="T5"/>
                </a:cxn>
                <a:cxn ang="0">
                  <a:pos x="T6" y="T7"/>
                </a:cxn>
                <a:cxn ang="0">
                  <a:pos x="T8" y="T9"/>
                </a:cxn>
                <a:cxn ang="0">
                  <a:pos x="T10" y="T11"/>
                </a:cxn>
              </a:cxnLst>
              <a:rect l="0" t="0" r="r" b="b"/>
              <a:pathLst>
                <a:path w="9" h="6">
                  <a:moveTo>
                    <a:pt x="0" y="5"/>
                  </a:moveTo>
                  <a:lnTo>
                    <a:pt x="0" y="0"/>
                  </a:lnTo>
                  <a:lnTo>
                    <a:pt x="8" y="0"/>
                  </a:lnTo>
                  <a:lnTo>
                    <a:pt x="8" y="5"/>
                  </a:lnTo>
                  <a:lnTo>
                    <a:pt x="0" y="5"/>
                  </a:lnTo>
                  <a:lnTo>
                    <a:pt x="0" y="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 name="Line 509">
              <a:extLst>
                <a:ext uri="{FF2B5EF4-FFF2-40B4-BE49-F238E27FC236}">
                  <a16:creationId xmlns:a16="http://schemas.microsoft.com/office/drawing/2014/main" id="{FC98CBC8-5CC2-4CA9-807D-2A6D72AF07E9}"/>
                </a:ext>
              </a:extLst>
            </p:cNvPr>
            <p:cNvSpPr>
              <a:spLocks noChangeShapeType="1"/>
            </p:cNvSpPr>
            <p:nvPr/>
          </p:nvSpPr>
          <p:spPr bwMode="auto">
            <a:xfrm>
              <a:off x="4268" y="719"/>
              <a:ext cx="20"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3" name="Freeform 510">
              <a:extLst>
                <a:ext uri="{FF2B5EF4-FFF2-40B4-BE49-F238E27FC236}">
                  <a16:creationId xmlns:a16="http://schemas.microsoft.com/office/drawing/2014/main" id="{13B1D4B3-3247-434C-91A7-9AD345F52EF9}"/>
                </a:ext>
              </a:extLst>
            </p:cNvPr>
            <p:cNvSpPr>
              <a:spLocks/>
            </p:cNvSpPr>
            <p:nvPr/>
          </p:nvSpPr>
          <p:spPr bwMode="auto">
            <a:xfrm>
              <a:off x="4255" y="726"/>
              <a:ext cx="9" cy="6"/>
            </a:xfrm>
            <a:custGeom>
              <a:avLst/>
              <a:gdLst>
                <a:gd name="T0" fmla="*/ 0 w 9"/>
                <a:gd name="T1" fmla="*/ 5 h 6"/>
                <a:gd name="T2" fmla="*/ 0 w 9"/>
                <a:gd name="T3" fmla="*/ 0 h 6"/>
                <a:gd name="T4" fmla="*/ 8 w 9"/>
                <a:gd name="T5" fmla="*/ 0 h 6"/>
                <a:gd name="T6" fmla="*/ 8 w 9"/>
                <a:gd name="T7" fmla="*/ 5 h 6"/>
                <a:gd name="T8" fmla="*/ 0 w 9"/>
                <a:gd name="T9" fmla="*/ 5 h 6"/>
                <a:gd name="T10" fmla="*/ 0 w 9"/>
                <a:gd name="T11" fmla="*/ 5 h 6"/>
              </a:gdLst>
              <a:ahLst/>
              <a:cxnLst>
                <a:cxn ang="0">
                  <a:pos x="T0" y="T1"/>
                </a:cxn>
                <a:cxn ang="0">
                  <a:pos x="T2" y="T3"/>
                </a:cxn>
                <a:cxn ang="0">
                  <a:pos x="T4" y="T5"/>
                </a:cxn>
                <a:cxn ang="0">
                  <a:pos x="T6" y="T7"/>
                </a:cxn>
                <a:cxn ang="0">
                  <a:pos x="T8" y="T9"/>
                </a:cxn>
                <a:cxn ang="0">
                  <a:pos x="T10" y="T11"/>
                </a:cxn>
              </a:cxnLst>
              <a:rect l="0" t="0" r="r" b="b"/>
              <a:pathLst>
                <a:path w="9" h="6">
                  <a:moveTo>
                    <a:pt x="0" y="5"/>
                  </a:moveTo>
                  <a:lnTo>
                    <a:pt x="0" y="0"/>
                  </a:lnTo>
                  <a:lnTo>
                    <a:pt x="8" y="0"/>
                  </a:lnTo>
                  <a:lnTo>
                    <a:pt x="8" y="5"/>
                  </a:lnTo>
                  <a:lnTo>
                    <a:pt x="0" y="5"/>
                  </a:lnTo>
                  <a:lnTo>
                    <a:pt x="0" y="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 name="Line 511">
              <a:extLst>
                <a:ext uri="{FF2B5EF4-FFF2-40B4-BE49-F238E27FC236}">
                  <a16:creationId xmlns:a16="http://schemas.microsoft.com/office/drawing/2014/main" id="{1D3E03C8-E9B4-4090-933D-00F05908B669}"/>
                </a:ext>
              </a:extLst>
            </p:cNvPr>
            <p:cNvSpPr>
              <a:spLocks noChangeShapeType="1"/>
            </p:cNvSpPr>
            <p:nvPr/>
          </p:nvSpPr>
          <p:spPr bwMode="auto">
            <a:xfrm>
              <a:off x="4268" y="729"/>
              <a:ext cx="20"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5" name="Line 512">
              <a:extLst>
                <a:ext uri="{FF2B5EF4-FFF2-40B4-BE49-F238E27FC236}">
                  <a16:creationId xmlns:a16="http://schemas.microsoft.com/office/drawing/2014/main" id="{0DD4959D-F4D9-46DF-834F-60E06DAACA59}"/>
                </a:ext>
              </a:extLst>
            </p:cNvPr>
            <p:cNvSpPr>
              <a:spLocks noChangeShapeType="1"/>
            </p:cNvSpPr>
            <p:nvPr/>
          </p:nvSpPr>
          <p:spPr bwMode="auto">
            <a:xfrm>
              <a:off x="4286" y="705"/>
              <a:ext cx="72"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 name="Freeform 513">
              <a:extLst>
                <a:ext uri="{FF2B5EF4-FFF2-40B4-BE49-F238E27FC236}">
                  <a16:creationId xmlns:a16="http://schemas.microsoft.com/office/drawing/2014/main" id="{74D60DDF-8B5E-44C4-AD3F-A03A667737EC}"/>
                </a:ext>
              </a:extLst>
            </p:cNvPr>
            <p:cNvSpPr>
              <a:spLocks/>
            </p:cNvSpPr>
            <p:nvPr/>
          </p:nvSpPr>
          <p:spPr bwMode="auto">
            <a:xfrm>
              <a:off x="4249" y="712"/>
              <a:ext cx="148" cy="106"/>
            </a:xfrm>
            <a:custGeom>
              <a:avLst/>
              <a:gdLst>
                <a:gd name="T0" fmla="*/ 0 w 148"/>
                <a:gd name="T1" fmla="*/ 0 h 106"/>
                <a:gd name="T2" fmla="*/ 0 w 148"/>
                <a:gd name="T3" fmla="*/ 105 h 106"/>
                <a:gd name="T4" fmla="*/ 147 w 148"/>
                <a:gd name="T5" fmla="*/ 105 h 106"/>
              </a:gdLst>
              <a:ahLst/>
              <a:cxnLst>
                <a:cxn ang="0">
                  <a:pos x="T0" y="T1"/>
                </a:cxn>
                <a:cxn ang="0">
                  <a:pos x="T2" y="T3"/>
                </a:cxn>
                <a:cxn ang="0">
                  <a:pos x="T4" y="T5"/>
                </a:cxn>
              </a:cxnLst>
              <a:rect l="0" t="0" r="r" b="b"/>
              <a:pathLst>
                <a:path w="148" h="106">
                  <a:moveTo>
                    <a:pt x="0" y="0"/>
                  </a:moveTo>
                  <a:lnTo>
                    <a:pt x="0" y="105"/>
                  </a:lnTo>
                  <a:lnTo>
                    <a:pt x="147" y="10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 name="テキスト ボックス 7">
            <a:extLst>
              <a:ext uri="{FF2B5EF4-FFF2-40B4-BE49-F238E27FC236}">
                <a16:creationId xmlns:a16="http://schemas.microsoft.com/office/drawing/2014/main" id="{FBA10859-0764-4973-B353-E32D33D9BD1B}"/>
              </a:ext>
            </a:extLst>
          </p:cNvPr>
          <p:cNvSpPr txBox="1"/>
          <p:nvPr/>
        </p:nvSpPr>
        <p:spPr>
          <a:xfrm>
            <a:off x="7552041" y="2267868"/>
            <a:ext cx="1399742" cy="307777"/>
          </a:xfrm>
          <a:prstGeom prst="rect">
            <a:avLst/>
          </a:prstGeom>
          <a:solidFill>
            <a:schemeClr val="bg1"/>
          </a:solidFill>
        </p:spPr>
        <p:txBody>
          <a:bodyPr wrap="none" rtlCol="0">
            <a:spAutoFit/>
          </a:bodyPr>
          <a:lstStyle/>
          <a:p>
            <a:r>
              <a:rPr kumimoji="1" lang="ja-JP" altLang="en-US" b="1" dirty="0">
                <a:solidFill>
                  <a:srgbClr val="FF0000"/>
                </a:solidFill>
              </a:rPr>
              <a:t>①：リモート会議</a:t>
            </a:r>
          </a:p>
        </p:txBody>
      </p:sp>
      <p:sp>
        <p:nvSpPr>
          <p:cNvPr id="370" name="テキスト ボックス 369">
            <a:extLst>
              <a:ext uri="{FF2B5EF4-FFF2-40B4-BE49-F238E27FC236}">
                <a16:creationId xmlns:a16="http://schemas.microsoft.com/office/drawing/2014/main" id="{38AB07B5-1B66-4B21-A055-846DFF6751FB}"/>
              </a:ext>
            </a:extLst>
          </p:cNvPr>
          <p:cNvSpPr txBox="1"/>
          <p:nvPr/>
        </p:nvSpPr>
        <p:spPr>
          <a:xfrm>
            <a:off x="-3509" y="1484784"/>
            <a:ext cx="1630575" cy="523220"/>
          </a:xfrm>
          <a:prstGeom prst="rect">
            <a:avLst/>
          </a:prstGeom>
          <a:noFill/>
        </p:spPr>
        <p:txBody>
          <a:bodyPr wrap="none" rtlCol="0">
            <a:spAutoFit/>
          </a:bodyPr>
          <a:lstStyle/>
          <a:p>
            <a:pPr>
              <a:spcBef>
                <a:spcPts val="0"/>
              </a:spcBef>
            </a:pPr>
            <a:r>
              <a:rPr lang="ja-JP" altLang="en-US" b="1" dirty="0">
                <a:solidFill>
                  <a:srgbClr val="FF0000"/>
                </a:solidFill>
              </a:rPr>
              <a:t>⑦</a:t>
            </a:r>
            <a:r>
              <a:rPr kumimoji="1" lang="ja-JP" altLang="en-US" b="1" dirty="0">
                <a:solidFill>
                  <a:srgbClr val="FF0000"/>
                </a:solidFill>
              </a:rPr>
              <a:t>：必要なデータに</a:t>
            </a:r>
            <a:endParaRPr kumimoji="1" lang="en-US" altLang="ja-JP" b="1" dirty="0">
              <a:solidFill>
                <a:srgbClr val="FF0000"/>
              </a:solidFill>
            </a:endParaRPr>
          </a:p>
          <a:p>
            <a:pPr>
              <a:spcBef>
                <a:spcPts val="0"/>
              </a:spcBef>
            </a:pPr>
            <a:r>
              <a:rPr lang="ja-JP" altLang="en-US" b="1" dirty="0">
                <a:solidFill>
                  <a:srgbClr val="FF0000"/>
                </a:solidFill>
              </a:rPr>
              <a:t>社外からアクセス</a:t>
            </a:r>
            <a:endParaRPr kumimoji="1" lang="ja-JP" altLang="en-US" b="1" dirty="0">
              <a:solidFill>
                <a:srgbClr val="FF0000"/>
              </a:solidFill>
            </a:endParaRPr>
          </a:p>
        </p:txBody>
      </p:sp>
      <p:sp>
        <p:nvSpPr>
          <p:cNvPr id="421" name="テキスト ボックス 420">
            <a:extLst>
              <a:ext uri="{FF2B5EF4-FFF2-40B4-BE49-F238E27FC236}">
                <a16:creationId xmlns:a16="http://schemas.microsoft.com/office/drawing/2014/main" id="{1582EA8C-8BE4-4AAA-97F2-57E08EE87926}"/>
              </a:ext>
            </a:extLst>
          </p:cNvPr>
          <p:cNvSpPr txBox="1"/>
          <p:nvPr/>
        </p:nvSpPr>
        <p:spPr>
          <a:xfrm>
            <a:off x="97427" y="3645024"/>
            <a:ext cx="1563248" cy="307777"/>
          </a:xfrm>
          <a:prstGeom prst="rect">
            <a:avLst/>
          </a:prstGeom>
          <a:noFill/>
        </p:spPr>
        <p:txBody>
          <a:bodyPr wrap="none" rtlCol="0">
            <a:spAutoFit/>
          </a:bodyPr>
          <a:lstStyle/>
          <a:p>
            <a:pPr>
              <a:spcBef>
                <a:spcPts val="0"/>
              </a:spcBef>
            </a:pPr>
            <a:r>
              <a:rPr lang="ja-JP" altLang="en-US" b="1" dirty="0">
                <a:solidFill>
                  <a:srgbClr val="FF0000"/>
                </a:solidFill>
              </a:rPr>
              <a:t>⑥</a:t>
            </a:r>
            <a:r>
              <a:rPr kumimoji="1" lang="ja-JP" altLang="en-US" b="1" dirty="0">
                <a:solidFill>
                  <a:srgbClr val="FF0000"/>
                </a:solidFill>
              </a:rPr>
              <a:t>：リモートで商談</a:t>
            </a:r>
          </a:p>
        </p:txBody>
      </p:sp>
      <p:cxnSp>
        <p:nvCxnSpPr>
          <p:cNvPr id="11" name="直線矢印コネクタ 10">
            <a:extLst>
              <a:ext uri="{FF2B5EF4-FFF2-40B4-BE49-F238E27FC236}">
                <a16:creationId xmlns:a16="http://schemas.microsoft.com/office/drawing/2014/main" id="{387FA3C2-1788-4F01-B2A3-673F39E31186}"/>
              </a:ext>
            </a:extLst>
          </p:cNvPr>
          <p:cNvCxnSpPr>
            <a:cxnSpLocks/>
          </p:cNvCxnSpPr>
          <p:nvPr/>
        </p:nvCxnSpPr>
        <p:spPr bwMode="auto">
          <a:xfrm flipV="1">
            <a:off x="2862332" y="4793777"/>
            <a:ext cx="763874" cy="686677"/>
          </a:xfrm>
          <a:prstGeom prst="straightConnector1">
            <a:avLst/>
          </a:prstGeom>
          <a:solidFill>
            <a:srgbClr val="66FF33"/>
          </a:solidFill>
          <a:ln w="38100" cap="flat" cmpd="sng" algn="ctr">
            <a:solidFill>
              <a:srgbClr val="FF0000"/>
            </a:solidFill>
            <a:prstDash val="solid"/>
            <a:round/>
            <a:headEnd type="none" w="med" len="med"/>
            <a:tailEnd type="triangle"/>
          </a:ln>
          <a:effectLst/>
        </p:spPr>
      </p:cxnSp>
      <p:cxnSp>
        <p:nvCxnSpPr>
          <p:cNvPr id="428" name="直線矢印コネクタ 427">
            <a:extLst>
              <a:ext uri="{FF2B5EF4-FFF2-40B4-BE49-F238E27FC236}">
                <a16:creationId xmlns:a16="http://schemas.microsoft.com/office/drawing/2014/main" id="{1C418BA9-8556-4C81-A562-5002B84B35F0}"/>
              </a:ext>
            </a:extLst>
          </p:cNvPr>
          <p:cNvCxnSpPr>
            <a:cxnSpLocks/>
          </p:cNvCxnSpPr>
          <p:nvPr/>
        </p:nvCxnSpPr>
        <p:spPr bwMode="auto">
          <a:xfrm>
            <a:off x="3918402" y="4761517"/>
            <a:ext cx="478582" cy="652653"/>
          </a:xfrm>
          <a:prstGeom prst="straightConnector1">
            <a:avLst/>
          </a:prstGeom>
          <a:solidFill>
            <a:srgbClr val="66FF33"/>
          </a:solidFill>
          <a:ln w="38100" cap="flat" cmpd="sng" algn="ctr">
            <a:solidFill>
              <a:srgbClr val="FF0000"/>
            </a:solidFill>
            <a:prstDash val="solid"/>
            <a:round/>
            <a:headEnd type="none" w="med" len="med"/>
            <a:tailEnd type="triangle"/>
          </a:ln>
          <a:effectLst/>
        </p:spPr>
      </p:cxnSp>
      <p:cxnSp>
        <p:nvCxnSpPr>
          <p:cNvPr id="432" name="直線矢印コネクタ 431">
            <a:extLst>
              <a:ext uri="{FF2B5EF4-FFF2-40B4-BE49-F238E27FC236}">
                <a16:creationId xmlns:a16="http://schemas.microsoft.com/office/drawing/2014/main" id="{F147826A-51AF-4B70-9747-AF0DBD3BDF09}"/>
              </a:ext>
            </a:extLst>
          </p:cNvPr>
          <p:cNvCxnSpPr>
            <a:cxnSpLocks/>
          </p:cNvCxnSpPr>
          <p:nvPr/>
        </p:nvCxnSpPr>
        <p:spPr bwMode="auto">
          <a:xfrm flipH="1">
            <a:off x="1535201" y="1781858"/>
            <a:ext cx="1180618" cy="482020"/>
          </a:xfrm>
          <a:prstGeom prst="straightConnector1">
            <a:avLst/>
          </a:prstGeom>
          <a:solidFill>
            <a:srgbClr val="66FF33"/>
          </a:solidFill>
          <a:ln w="38100" cap="flat" cmpd="sng" algn="ctr">
            <a:solidFill>
              <a:srgbClr val="FF0000"/>
            </a:solidFill>
            <a:prstDash val="solid"/>
            <a:round/>
            <a:headEnd type="none" w="med" len="med"/>
            <a:tailEnd type="triangle"/>
          </a:ln>
          <a:effectLst/>
        </p:spPr>
      </p:cxnSp>
      <p:pic>
        <p:nvPicPr>
          <p:cNvPr id="35" name="Picture 47">
            <a:extLst>
              <a:ext uri="{FF2B5EF4-FFF2-40B4-BE49-F238E27FC236}">
                <a16:creationId xmlns:a16="http://schemas.microsoft.com/office/drawing/2014/main" id="{D9A9D8B9-9113-48BB-97E4-000CCFD250BF}"/>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7865" y="4170628"/>
            <a:ext cx="109220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29" name="直線矢印コネクタ 428">
            <a:extLst>
              <a:ext uri="{FF2B5EF4-FFF2-40B4-BE49-F238E27FC236}">
                <a16:creationId xmlns:a16="http://schemas.microsoft.com/office/drawing/2014/main" id="{54861312-EA0E-4FAB-B63C-057132FDE653}"/>
              </a:ext>
            </a:extLst>
          </p:cNvPr>
          <p:cNvCxnSpPr>
            <a:cxnSpLocks/>
          </p:cNvCxnSpPr>
          <p:nvPr/>
        </p:nvCxnSpPr>
        <p:spPr bwMode="auto">
          <a:xfrm>
            <a:off x="6513255" y="4656403"/>
            <a:ext cx="863563" cy="355552"/>
          </a:xfrm>
          <a:prstGeom prst="straightConnector1">
            <a:avLst/>
          </a:prstGeom>
          <a:solidFill>
            <a:srgbClr val="66FF33"/>
          </a:solidFill>
          <a:ln w="38100" cap="flat" cmpd="sng" algn="ctr">
            <a:solidFill>
              <a:srgbClr val="FF0000"/>
            </a:solidFill>
            <a:prstDash val="solid"/>
            <a:round/>
            <a:headEnd type="none" w="med" len="med"/>
            <a:tailEnd type="triangle"/>
          </a:ln>
          <a:effectLst/>
        </p:spPr>
      </p:cxnSp>
      <p:pic>
        <p:nvPicPr>
          <p:cNvPr id="371" name="Picture 37">
            <a:extLst>
              <a:ext uri="{FF2B5EF4-FFF2-40B4-BE49-F238E27FC236}">
                <a16:creationId xmlns:a16="http://schemas.microsoft.com/office/drawing/2014/main" id="{3FAC3A0A-3F0B-4D8C-BD3C-2D85AF06B982}"/>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8720" y="6152995"/>
            <a:ext cx="1095764" cy="50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2" name="Picture 3">
            <a:extLst>
              <a:ext uri="{FF2B5EF4-FFF2-40B4-BE49-F238E27FC236}">
                <a16:creationId xmlns:a16="http://schemas.microsoft.com/office/drawing/2014/main" id="{B4E901CA-0BBB-4A10-AAA9-6F57BBF09F0F}"/>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93061" y="4069432"/>
            <a:ext cx="949325" cy="1447800"/>
          </a:xfrm>
          <a:prstGeom prst="rect">
            <a:avLst/>
          </a:prstGeom>
          <a:solidFill>
            <a:schemeClr val="bg1"/>
          </a:solidFill>
          <a:ln>
            <a:noFill/>
          </a:ln>
          <a:effectLst/>
        </p:spPr>
      </p:pic>
      <p:sp>
        <p:nvSpPr>
          <p:cNvPr id="373" name="テキスト ボックス 372">
            <a:extLst>
              <a:ext uri="{FF2B5EF4-FFF2-40B4-BE49-F238E27FC236}">
                <a16:creationId xmlns:a16="http://schemas.microsoft.com/office/drawing/2014/main" id="{752E8783-06EA-4090-9156-3E3AACE1119E}"/>
              </a:ext>
            </a:extLst>
          </p:cNvPr>
          <p:cNvSpPr txBox="1"/>
          <p:nvPr/>
        </p:nvSpPr>
        <p:spPr>
          <a:xfrm>
            <a:off x="6241924" y="5605963"/>
            <a:ext cx="1415772" cy="523220"/>
          </a:xfrm>
          <a:prstGeom prst="rect">
            <a:avLst/>
          </a:prstGeom>
          <a:noFill/>
        </p:spPr>
        <p:txBody>
          <a:bodyPr wrap="none" rtlCol="0">
            <a:spAutoFit/>
          </a:bodyPr>
          <a:lstStyle/>
          <a:p>
            <a:r>
              <a:rPr kumimoji="1" lang="ja-JP" altLang="en-US" b="1" dirty="0">
                <a:solidFill>
                  <a:srgbClr val="FF0000"/>
                </a:solidFill>
              </a:rPr>
              <a:t>③：会社の</a:t>
            </a:r>
            <a:r>
              <a:rPr kumimoji="1" lang="en-US" altLang="ja-JP" b="1" dirty="0">
                <a:solidFill>
                  <a:srgbClr val="FF0000"/>
                </a:solidFill>
              </a:rPr>
              <a:t>Fax</a:t>
            </a:r>
            <a:r>
              <a:rPr kumimoji="1" lang="ja-JP" altLang="en-US" b="1" dirty="0">
                <a:solidFill>
                  <a:srgbClr val="FF0000"/>
                </a:solidFill>
              </a:rPr>
              <a:t>を</a:t>
            </a:r>
            <a:br>
              <a:rPr kumimoji="1" lang="en-US" altLang="ja-JP" b="1" dirty="0">
                <a:solidFill>
                  <a:srgbClr val="FF0000"/>
                </a:solidFill>
              </a:rPr>
            </a:br>
            <a:r>
              <a:rPr kumimoji="1" lang="ja-JP" altLang="en-US" b="1" dirty="0">
                <a:solidFill>
                  <a:srgbClr val="FF0000"/>
                </a:solidFill>
              </a:rPr>
              <a:t>自宅に転送</a:t>
            </a:r>
          </a:p>
        </p:txBody>
      </p:sp>
      <p:sp>
        <p:nvSpPr>
          <p:cNvPr id="374" name="楕円 373">
            <a:extLst>
              <a:ext uri="{FF2B5EF4-FFF2-40B4-BE49-F238E27FC236}">
                <a16:creationId xmlns:a16="http://schemas.microsoft.com/office/drawing/2014/main" id="{78C4CAA7-7A92-457B-9ECD-CDA6C4E21E08}"/>
              </a:ext>
            </a:extLst>
          </p:cNvPr>
          <p:cNvSpPr/>
          <p:nvPr/>
        </p:nvSpPr>
        <p:spPr bwMode="auto">
          <a:xfrm>
            <a:off x="6120391" y="5384764"/>
            <a:ext cx="1626582" cy="1431750"/>
          </a:xfrm>
          <a:prstGeom prst="ellipse">
            <a:avLst/>
          </a:prstGeom>
          <a:noFill/>
          <a:ln w="1905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cxnSp>
        <p:nvCxnSpPr>
          <p:cNvPr id="375" name="直線矢印コネクタ 374">
            <a:extLst>
              <a:ext uri="{FF2B5EF4-FFF2-40B4-BE49-F238E27FC236}">
                <a16:creationId xmlns:a16="http://schemas.microsoft.com/office/drawing/2014/main" id="{5A053392-D532-42DD-9EEB-6326DE1C4B14}"/>
              </a:ext>
            </a:extLst>
          </p:cNvPr>
          <p:cNvCxnSpPr>
            <a:cxnSpLocks/>
          </p:cNvCxnSpPr>
          <p:nvPr/>
        </p:nvCxnSpPr>
        <p:spPr bwMode="auto">
          <a:xfrm>
            <a:off x="5950357" y="5319279"/>
            <a:ext cx="356435" cy="349560"/>
          </a:xfrm>
          <a:prstGeom prst="straightConnector1">
            <a:avLst/>
          </a:prstGeom>
          <a:ln w="381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426" name="楕円 425">
            <a:extLst>
              <a:ext uri="{FF2B5EF4-FFF2-40B4-BE49-F238E27FC236}">
                <a16:creationId xmlns:a16="http://schemas.microsoft.com/office/drawing/2014/main" id="{528112DD-A23D-4E01-9552-07EDB3F58D46}"/>
              </a:ext>
            </a:extLst>
          </p:cNvPr>
          <p:cNvSpPr/>
          <p:nvPr/>
        </p:nvSpPr>
        <p:spPr bwMode="auto">
          <a:xfrm>
            <a:off x="6785817" y="3933056"/>
            <a:ext cx="2322688" cy="1528724"/>
          </a:xfrm>
          <a:prstGeom prst="ellipse">
            <a:avLst/>
          </a:prstGeom>
          <a:noFill/>
          <a:ln w="1905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pic>
        <p:nvPicPr>
          <p:cNvPr id="4" name="図 3">
            <a:extLst>
              <a:ext uri="{FF2B5EF4-FFF2-40B4-BE49-F238E27FC236}">
                <a16:creationId xmlns:a16="http://schemas.microsoft.com/office/drawing/2014/main" id="{B403543B-C8B3-4A35-AA05-91FD97EC277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14440" y="4222071"/>
            <a:ext cx="879223" cy="1040102"/>
          </a:xfrm>
          <a:prstGeom prst="rect">
            <a:avLst/>
          </a:prstGeom>
        </p:spPr>
      </p:pic>
      <p:pic>
        <p:nvPicPr>
          <p:cNvPr id="36" name="Picture 2">
            <a:extLst>
              <a:ext uri="{FF2B5EF4-FFF2-40B4-BE49-F238E27FC236}">
                <a16:creationId xmlns:a16="http://schemas.microsoft.com/office/drawing/2014/main" id="{18B7B559-E7FB-4C69-A8AA-441FA8726B1E}"/>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54051" y="4493029"/>
            <a:ext cx="725488"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 name="テキスト ボックス 367">
            <a:extLst>
              <a:ext uri="{FF2B5EF4-FFF2-40B4-BE49-F238E27FC236}">
                <a16:creationId xmlns:a16="http://schemas.microsoft.com/office/drawing/2014/main" id="{6D8BE6CE-B1FF-4860-B37B-41F647FCC6D7}"/>
              </a:ext>
            </a:extLst>
          </p:cNvPr>
          <p:cNvSpPr txBox="1"/>
          <p:nvPr/>
        </p:nvSpPr>
        <p:spPr>
          <a:xfrm>
            <a:off x="7462825" y="4043955"/>
            <a:ext cx="1505540" cy="523220"/>
          </a:xfrm>
          <a:prstGeom prst="rect">
            <a:avLst/>
          </a:prstGeom>
          <a:noFill/>
        </p:spPr>
        <p:txBody>
          <a:bodyPr wrap="none" rtlCol="0">
            <a:spAutoFit/>
          </a:bodyPr>
          <a:lstStyle/>
          <a:p>
            <a:r>
              <a:rPr kumimoji="1" lang="ja-JP" altLang="en-US" b="1" dirty="0">
                <a:solidFill>
                  <a:srgbClr val="FF0000"/>
                </a:solidFill>
              </a:rPr>
              <a:t>②：会社の電話を</a:t>
            </a:r>
            <a:br>
              <a:rPr kumimoji="1" lang="en-US" altLang="ja-JP" b="1" dirty="0">
                <a:solidFill>
                  <a:srgbClr val="FF0000"/>
                </a:solidFill>
              </a:rPr>
            </a:br>
            <a:r>
              <a:rPr kumimoji="1" lang="ja-JP" altLang="en-US" b="1" dirty="0">
                <a:solidFill>
                  <a:srgbClr val="FF0000"/>
                </a:solidFill>
              </a:rPr>
              <a:t>自宅に転送</a:t>
            </a:r>
          </a:p>
        </p:txBody>
      </p:sp>
      <p:sp>
        <p:nvSpPr>
          <p:cNvPr id="365" name="楕円 364">
            <a:extLst>
              <a:ext uri="{FF2B5EF4-FFF2-40B4-BE49-F238E27FC236}">
                <a16:creationId xmlns:a16="http://schemas.microsoft.com/office/drawing/2014/main" id="{7D2879C9-8FF7-4CA6-8D05-CB68D398F80E}"/>
              </a:ext>
            </a:extLst>
          </p:cNvPr>
          <p:cNvSpPr/>
          <p:nvPr/>
        </p:nvSpPr>
        <p:spPr bwMode="auto">
          <a:xfrm>
            <a:off x="1979712" y="5388323"/>
            <a:ext cx="1575293" cy="1138289"/>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366" name="楕円 365">
            <a:extLst>
              <a:ext uri="{FF2B5EF4-FFF2-40B4-BE49-F238E27FC236}">
                <a16:creationId xmlns:a16="http://schemas.microsoft.com/office/drawing/2014/main" id="{78803EAB-2830-41F6-8D52-E6C9A111FDE6}"/>
              </a:ext>
            </a:extLst>
          </p:cNvPr>
          <p:cNvSpPr/>
          <p:nvPr/>
        </p:nvSpPr>
        <p:spPr bwMode="auto">
          <a:xfrm>
            <a:off x="3434498" y="5337980"/>
            <a:ext cx="1575293" cy="1138289"/>
          </a:xfrm>
          <a:prstGeom prst="ellipse">
            <a:avLst/>
          </a:prstGeom>
          <a:solidFill>
            <a:srgbClr val="66FF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0"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grpSp>
        <p:nvGrpSpPr>
          <p:cNvPr id="308" name="Group 127">
            <a:extLst>
              <a:ext uri="{FF2B5EF4-FFF2-40B4-BE49-F238E27FC236}">
                <a16:creationId xmlns:a16="http://schemas.microsoft.com/office/drawing/2014/main" id="{2C65E016-936D-47E9-80B5-7DDD555C9D7D}"/>
              </a:ext>
            </a:extLst>
          </p:cNvPr>
          <p:cNvGrpSpPr>
            <a:grpSpLocks/>
          </p:cNvGrpSpPr>
          <p:nvPr/>
        </p:nvGrpSpPr>
        <p:grpSpPr bwMode="auto">
          <a:xfrm>
            <a:off x="3813035" y="5517232"/>
            <a:ext cx="1152525" cy="908050"/>
            <a:chOff x="1247" y="799"/>
            <a:chExt cx="2948" cy="2324"/>
          </a:xfrm>
        </p:grpSpPr>
        <p:pic>
          <p:nvPicPr>
            <p:cNvPr id="309" name="Picture 128">
              <a:extLst>
                <a:ext uri="{FF2B5EF4-FFF2-40B4-BE49-F238E27FC236}">
                  <a16:creationId xmlns:a16="http://schemas.microsoft.com/office/drawing/2014/main" id="{75C3CF05-43B9-47C3-84B4-00775BAC651D}"/>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47" y="799"/>
              <a:ext cx="2948"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0" name="Oval 129">
              <a:extLst>
                <a:ext uri="{FF2B5EF4-FFF2-40B4-BE49-F238E27FC236}">
                  <a16:creationId xmlns:a16="http://schemas.microsoft.com/office/drawing/2014/main" id="{D19F198B-63AC-4FF6-8240-9E4A7592EE89}"/>
                </a:ext>
              </a:extLst>
            </p:cNvPr>
            <p:cNvSpPr>
              <a:spLocks noChangeArrowheads="1"/>
            </p:cNvSpPr>
            <p:nvPr/>
          </p:nvSpPr>
          <p:spPr bwMode="auto">
            <a:xfrm>
              <a:off x="3652" y="1344"/>
              <a:ext cx="181" cy="181"/>
            </a:xfrm>
            <a:prstGeom prst="ellipse">
              <a:avLst/>
            </a:prstGeom>
            <a:solidFill>
              <a:schemeClr val="accent1"/>
            </a:solidFill>
            <a:ln w="28575">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1" name="Freeform 130">
              <a:extLst>
                <a:ext uri="{FF2B5EF4-FFF2-40B4-BE49-F238E27FC236}">
                  <a16:creationId xmlns:a16="http://schemas.microsoft.com/office/drawing/2014/main" id="{0D7E1E77-38B1-4BB7-8A00-82F00DB817BF}"/>
                </a:ext>
              </a:extLst>
            </p:cNvPr>
            <p:cNvSpPr>
              <a:spLocks/>
            </p:cNvSpPr>
            <p:nvPr/>
          </p:nvSpPr>
          <p:spPr bwMode="auto">
            <a:xfrm>
              <a:off x="3334" y="981"/>
              <a:ext cx="408" cy="363"/>
            </a:xfrm>
            <a:custGeom>
              <a:avLst/>
              <a:gdLst>
                <a:gd name="T0" fmla="*/ 0 w 408"/>
                <a:gd name="T1" fmla="*/ 0 h 363"/>
                <a:gd name="T2" fmla="*/ 272 w 408"/>
                <a:gd name="T3" fmla="*/ 90 h 363"/>
                <a:gd name="T4" fmla="*/ 408 w 408"/>
                <a:gd name="T5" fmla="*/ 363 h 363"/>
              </a:gdLst>
              <a:ahLst/>
              <a:cxnLst>
                <a:cxn ang="0">
                  <a:pos x="T0" y="T1"/>
                </a:cxn>
                <a:cxn ang="0">
                  <a:pos x="T2" y="T3"/>
                </a:cxn>
                <a:cxn ang="0">
                  <a:pos x="T4" y="T5"/>
                </a:cxn>
              </a:cxnLst>
              <a:rect l="0" t="0" r="r" b="b"/>
              <a:pathLst>
                <a:path w="408" h="363">
                  <a:moveTo>
                    <a:pt x="0" y="0"/>
                  </a:moveTo>
                  <a:cubicBezTo>
                    <a:pt x="102" y="14"/>
                    <a:pt x="204" y="29"/>
                    <a:pt x="272" y="90"/>
                  </a:cubicBezTo>
                  <a:cubicBezTo>
                    <a:pt x="340" y="151"/>
                    <a:pt x="374" y="257"/>
                    <a:pt x="408" y="363"/>
                  </a:cubicBezTo>
                </a:path>
              </a:pathLst>
            </a:custGeom>
            <a:noFill/>
            <a:ln w="28575" cmpd="sng">
              <a:solidFill>
                <a:srgbClr val="B2B2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 name="Freeform 131">
              <a:extLst>
                <a:ext uri="{FF2B5EF4-FFF2-40B4-BE49-F238E27FC236}">
                  <a16:creationId xmlns:a16="http://schemas.microsoft.com/office/drawing/2014/main" id="{6A36C98A-2EAC-456D-8F3F-77A879F367BE}"/>
                </a:ext>
              </a:extLst>
            </p:cNvPr>
            <p:cNvSpPr>
              <a:spLocks/>
            </p:cNvSpPr>
            <p:nvPr/>
          </p:nvSpPr>
          <p:spPr bwMode="auto">
            <a:xfrm>
              <a:off x="2964" y="1661"/>
              <a:ext cx="97" cy="136"/>
            </a:xfrm>
            <a:custGeom>
              <a:avLst/>
              <a:gdLst>
                <a:gd name="T0" fmla="*/ 97 w 97"/>
                <a:gd name="T1" fmla="*/ 0 h 136"/>
                <a:gd name="T2" fmla="*/ 7 w 97"/>
                <a:gd name="T3" fmla="*/ 45 h 136"/>
                <a:gd name="T4" fmla="*/ 52 w 97"/>
                <a:gd name="T5" fmla="*/ 136 h 136"/>
              </a:gdLst>
              <a:ahLst/>
              <a:cxnLst>
                <a:cxn ang="0">
                  <a:pos x="T0" y="T1"/>
                </a:cxn>
                <a:cxn ang="0">
                  <a:pos x="T2" y="T3"/>
                </a:cxn>
                <a:cxn ang="0">
                  <a:pos x="T4" y="T5"/>
                </a:cxn>
              </a:cxnLst>
              <a:rect l="0" t="0" r="r" b="b"/>
              <a:pathLst>
                <a:path w="97" h="136">
                  <a:moveTo>
                    <a:pt x="97" y="0"/>
                  </a:moveTo>
                  <a:cubicBezTo>
                    <a:pt x="55" y="11"/>
                    <a:pt x="14" y="22"/>
                    <a:pt x="7" y="45"/>
                  </a:cubicBezTo>
                  <a:cubicBezTo>
                    <a:pt x="0" y="68"/>
                    <a:pt x="26" y="102"/>
                    <a:pt x="52" y="136"/>
                  </a:cubicBezTo>
                </a:path>
              </a:pathLst>
            </a:custGeom>
            <a:noFill/>
            <a:ln w="28575" cmpd="sng">
              <a:solidFill>
                <a:srgbClr val="B2B2B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 name="Oval 132">
              <a:extLst>
                <a:ext uri="{FF2B5EF4-FFF2-40B4-BE49-F238E27FC236}">
                  <a16:creationId xmlns:a16="http://schemas.microsoft.com/office/drawing/2014/main" id="{B344BD7B-5E29-4C66-A0BD-CB719BE43A83}"/>
                </a:ext>
              </a:extLst>
            </p:cNvPr>
            <p:cNvSpPr>
              <a:spLocks noChangeArrowheads="1"/>
            </p:cNvSpPr>
            <p:nvPr/>
          </p:nvSpPr>
          <p:spPr bwMode="auto">
            <a:xfrm rot="1172491">
              <a:off x="2971" y="1752"/>
              <a:ext cx="136" cy="8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14" name="Group 1018">
            <a:extLst>
              <a:ext uri="{FF2B5EF4-FFF2-40B4-BE49-F238E27FC236}">
                <a16:creationId xmlns:a16="http://schemas.microsoft.com/office/drawing/2014/main" id="{9DD7F4AC-DB67-4314-BCD3-8C9E1C4CFF80}"/>
              </a:ext>
            </a:extLst>
          </p:cNvPr>
          <p:cNvGrpSpPr>
            <a:grpSpLocks/>
          </p:cNvGrpSpPr>
          <p:nvPr/>
        </p:nvGrpSpPr>
        <p:grpSpPr bwMode="auto">
          <a:xfrm flipH="1">
            <a:off x="2421283" y="5523582"/>
            <a:ext cx="763588" cy="803275"/>
            <a:chOff x="3992" y="1399"/>
            <a:chExt cx="481" cy="506"/>
          </a:xfrm>
        </p:grpSpPr>
        <p:sp>
          <p:nvSpPr>
            <p:cNvPr id="315" name="Freeform 969">
              <a:extLst>
                <a:ext uri="{FF2B5EF4-FFF2-40B4-BE49-F238E27FC236}">
                  <a16:creationId xmlns:a16="http://schemas.microsoft.com/office/drawing/2014/main" id="{A7C497A9-AFB4-4A4A-B48F-29508516B3E6}"/>
                </a:ext>
              </a:extLst>
            </p:cNvPr>
            <p:cNvSpPr>
              <a:spLocks/>
            </p:cNvSpPr>
            <p:nvPr/>
          </p:nvSpPr>
          <p:spPr bwMode="auto">
            <a:xfrm>
              <a:off x="3992" y="1573"/>
              <a:ext cx="239" cy="301"/>
            </a:xfrm>
            <a:custGeom>
              <a:avLst/>
              <a:gdLst>
                <a:gd name="T0" fmla="*/ 0 w 239"/>
                <a:gd name="T1" fmla="*/ 0 h 301"/>
                <a:gd name="T2" fmla="*/ 149 w 239"/>
                <a:gd name="T3" fmla="*/ 0 h 301"/>
                <a:gd name="T4" fmla="*/ 162 w 239"/>
                <a:gd name="T5" fmla="*/ 7 h 301"/>
                <a:gd name="T6" fmla="*/ 170 w 239"/>
                <a:gd name="T7" fmla="*/ 17 h 301"/>
                <a:gd name="T8" fmla="*/ 177 w 239"/>
                <a:gd name="T9" fmla="*/ 27 h 301"/>
                <a:gd name="T10" fmla="*/ 185 w 239"/>
                <a:gd name="T11" fmla="*/ 66 h 301"/>
                <a:gd name="T12" fmla="*/ 194 w 239"/>
                <a:gd name="T13" fmla="*/ 154 h 301"/>
                <a:gd name="T14" fmla="*/ 193 w 239"/>
                <a:gd name="T15" fmla="*/ 161 h 301"/>
                <a:gd name="T16" fmla="*/ 187 w 239"/>
                <a:gd name="T17" fmla="*/ 165 h 301"/>
                <a:gd name="T18" fmla="*/ 174 w 239"/>
                <a:gd name="T19" fmla="*/ 173 h 301"/>
                <a:gd name="T20" fmla="*/ 198 w 239"/>
                <a:gd name="T21" fmla="*/ 173 h 301"/>
                <a:gd name="T22" fmla="*/ 205 w 239"/>
                <a:gd name="T23" fmla="*/ 174 h 301"/>
                <a:gd name="T24" fmla="*/ 210 w 239"/>
                <a:gd name="T25" fmla="*/ 179 h 301"/>
                <a:gd name="T26" fmla="*/ 238 w 239"/>
                <a:gd name="T27" fmla="*/ 300 h 301"/>
                <a:gd name="T28" fmla="*/ 0 w 239"/>
                <a:gd name="T29" fmla="*/ 274 h 301"/>
                <a:gd name="T30" fmla="*/ 0 w 239"/>
                <a:gd name="T31" fmla="*/ 0 h 301"/>
                <a:gd name="T32" fmla="*/ 0 w 239"/>
                <a:gd name="T3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301">
                  <a:moveTo>
                    <a:pt x="0" y="0"/>
                  </a:moveTo>
                  <a:lnTo>
                    <a:pt x="149" y="0"/>
                  </a:lnTo>
                  <a:lnTo>
                    <a:pt x="162" y="7"/>
                  </a:lnTo>
                  <a:lnTo>
                    <a:pt x="170" y="17"/>
                  </a:lnTo>
                  <a:lnTo>
                    <a:pt x="177" y="27"/>
                  </a:lnTo>
                  <a:lnTo>
                    <a:pt x="185" y="66"/>
                  </a:lnTo>
                  <a:lnTo>
                    <a:pt x="194" y="154"/>
                  </a:lnTo>
                  <a:lnTo>
                    <a:pt x="193" y="161"/>
                  </a:lnTo>
                  <a:lnTo>
                    <a:pt x="187" y="165"/>
                  </a:lnTo>
                  <a:lnTo>
                    <a:pt x="174" y="173"/>
                  </a:lnTo>
                  <a:lnTo>
                    <a:pt x="198" y="173"/>
                  </a:lnTo>
                  <a:lnTo>
                    <a:pt x="205" y="174"/>
                  </a:lnTo>
                  <a:lnTo>
                    <a:pt x="210" y="179"/>
                  </a:lnTo>
                  <a:lnTo>
                    <a:pt x="238" y="300"/>
                  </a:lnTo>
                  <a:lnTo>
                    <a:pt x="0" y="274"/>
                  </a:lnTo>
                  <a:lnTo>
                    <a:pt x="0" y="0"/>
                  </a:lnTo>
                  <a:lnTo>
                    <a:pt x="0"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 name="Freeform 970">
              <a:extLst>
                <a:ext uri="{FF2B5EF4-FFF2-40B4-BE49-F238E27FC236}">
                  <a16:creationId xmlns:a16="http://schemas.microsoft.com/office/drawing/2014/main" id="{495F016A-A237-42C8-9865-8AF5CA39A47E}"/>
                </a:ext>
              </a:extLst>
            </p:cNvPr>
            <p:cNvSpPr>
              <a:spLocks/>
            </p:cNvSpPr>
            <p:nvPr/>
          </p:nvSpPr>
          <p:spPr bwMode="auto">
            <a:xfrm>
              <a:off x="4350" y="1785"/>
              <a:ext cx="123" cy="120"/>
            </a:xfrm>
            <a:custGeom>
              <a:avLst/>
              <a:gdLst>
                <a:gd name="T0" fmla="*/ 0 w 123"/>
                <a:gd name="T1" fmla="*/ 119 h 120"/>
                <a:gd name="T2" fmla="*/ 10 w 123"/>
                <a:gd name="T3" fmla="*/ 49 h 120"/>
                <a:gd name="T4" fmla="*/ 22 w 123"/>
                <a:gd name="T5" fmla="*/ 26 h 120"/>
                <a:gd name="T6" fmla="*/ 61 w 123"/>
                <a:gd name="T7" fmla="*/ 9 h 120"/>
                <a:gd name="T8" fmla="*/ 122 w 123"/>
                <a:gd name="T9" fmla="*/ 0 h 120"/>
                <a:gd name="T10" fmla="*/ 122 w 123"/>
                <a:gd name="T11" fmla="*/ 13 h 120"/>
                <a:gd name="T12" fmla="*/ 39 w 123"/>
                <a:gd name="T13" fmla="*/ 49 h 120"/>
                <a:gd name="T14" fmla="*/ 21 w 123"/>
                <a:gd name="T15" fmla="*/ 119 h 120"/>
                <a:gd name="T16" fmla="*/ 0 w 123"/>
                <a:gd name="T17" fmla="*/ 119 h 120"/>
                <a:gd name="T18" fmla="*/ 0 w 123"/>
                <a:gd name="T19" fmla="*/ 11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0">
                  <a:moveTo>
                    <a:pt x="0" y="119"/>
                  </a:moveTo>
                  <a:lnTo>
                    <a:pt x="10" y="49"/>
                  </a:lnTo>
                  <a:lnTo>
                    <a:pt x="22" y="26"/>
                  </a:lnTo>
                  <a:lnTo>
                    <a:pt x="61" y="9"/>
                  </a:lnTo>
                  <a:lnTo>
                    <a:pt x="122" y="0"/>
                  </a:lnTo>
                  <a:lnTo>
                    <a:pt x="122" y="13"/>
                  </a:lnTo>
                  <a:lnTo>
                    <a:pt x="39" y="49"/>
                  </a:lnTo>
                  <a:lnTo>
                    <a:pt x="21" y="119"/>
                  </a:lnTo>
                  <a:lnTo>
                    <a:pt x="0" y="119"/>
                  </a:lnTo>
                  <a:lnTo>
                    <a:pt x="0" y="119"/>
                  </a:lnTo>
                </a:path>
              </a:pathLst>
            </a:custGeom>
            <a:solidFill>
              <a:srgbClr val="FFFF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7" name="Freeform 971">
              <a:extLst>
                <a:ext uri="{FF2B5EF4-FFF2-40B4-BE49-F238E27FC236}">
                  <a16:creationId xmlns:a16="http://schemas.microsoft.com/office/drawing/2014/main" id="{D4794112-87CE-4B2D-9AC4-2C62AB08AEDB}"/>
                </a:ext>
              </a:extLst>
            </p:cNvPr>
            <p:cNvSpPr>
              <a:spLocks/>
            </p:cNvSpPr>
            <p:nvPr/>
          </p:nvSpPr>
          <p:spPr bwMode="auto">
            <a:xfrm>
              <a:off x="4139" y="1554"/>
              <a:ext cx="306" cy="348"/>
            </a:xfrm>
            <a:custGeom>
              <a:avLst/>
              <a:gdLst>
                <a:gd name="T0" fmla="*/ 0 w 306"/>
                <a:gd name="T1" fmla="*/ 311 h 348"/>
                <a:gd name="T2" fmla="*/ 8 w 306"/>
                <a:gd name="T3" fmla="*/ 278 h 348"/>
                <a:gd name="T4" fmla="*/ 43 w 306"/>
                <a:gd name="T5" fmla="*/ 269 h 348"/>
                <a:gd name="T6" fmla="*/ 103 w 306"/>
                <a:gd name="T7" fmla="*/ 262 h 348"/>
                <a:gd name="T8" fmla="*/ 110 w 306"/>
                <a:gd name="T9" fmla="*/ 233 h 348"/>
                <a:gd name="T10" fmla="*/ 112 w 306"/>
                <a:gd name="T11" fmla="*/ 176 h 348"/>
                <a:gd name="T12" fmla="*/ 126 w 306"/>
                <a:gd name="T13" fmla="*/ 132 h 348"/>
                <a:gd name="T14" fmla="*/ 126 w 306"/>
                <a:gd name="T15" fmla="*/ 110 h 348"/>
                <a:gd name="T16" fmla="*/ 186 w 306"/>
                <a:gd name="T17" fmla="*/ 24 h 348"/>
                <a:gd name="T18" fmla="*/ 229 w 306"/>
                <a:gd name="T19" fmla="*/ 0 h 348"/>
                <a:gd name="T20" fmla="*/ 235 w 306"/>
                <a:gd name="T21" fmla="*/ 0 h 348"/>
                <a:gd name="T22" fmla="*/ 246 w 306"/>
                <a:gd name="T23" fmla="*/ 19 h 348"/>
                <a:gd name="T24" fmla="*/ 272 w 306"/>
                <a:gd name="T25" fmla="*/ 45 h 348"/>
                <a:gd name="T26" fmla="*/ 305 w 306"/>
                <a:gd name="T27" fmla="*/ 102 h 348"/>
                <a:gd name="T28" fmla="*/ 278 w 306"/>
                <a:gd name="T29" fmla="*/ 224 h 348"/>
                <a:gd name="T30" fmla="*/ 223 w 306"/>
                <a:gd name="T31" fmla="*/ 263 h 348"/>
                <a:gd name="T32" fmla="*/ 163 w 306"/>
                <a:gd name="T33" fmla="*/ 347 h 348"/>
                <a:gd name="T34" fmla="*/ 48 w 306"/>
                <a:gd name="T35" fmla="*/ 347 h 348"/>
                <a:gd name="T36" fmla="*/ 0 w 306"/>
                <a:gd name="T37" fmla="*/ 311 h 348"/>
                <a:gd name="T38" fmla="*/ 0 w 306"/>
                <a:gd name="T39" fmla="*/ 31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6" h="348">
                  <a:moveTo>
                    <a:pt x="0" y="311"/>
                  </a:moveTo>
                  <a:lnTo>
                    <a:pt x="8" y="278"/>
                  </a:lnTo>
                  <a:lnTo>
                    <a:pt x="43" y="269"/>
                  </a:lnTo>
                  <a:lnTo>
                    <a:pt x="103" y="262"/>
                  </a:lnTo>
                  <a:lnTo>
                    <a:pt x="110" y="233"/>
                  </a:lnTo>
                  <a:lnTo>
                    <a:pt x="112" y="176"/>
                  </a:lnTo>
                  <a:lnTo>
                    <a:pt x="126" y="132"/>
                  </a:lnTo>
                  <a:lnTo>
                    <a:pt x="126" y="110"/>
                  </a:lnTo>
                  <a:lnTo>
                    <a:pt x="186" y="24"/>
                  </a:lnTo>
                  <a:lnTo>
                    <a:pt x="229" y="0"/>
                  </a:lnTo>
                  <a:lnTo>
                    <a:pt x="235" y="0"/>
                  </a:lnTo>
                  <a:lnTo>
                    <a:pt x="246" y="19"/>
                  </a:lnTo>
                  <a:lnTo>
                    <a:pt x="272" y="45"/>
                  </a:lnTo>
                  <a:lnTo>
                    <a:pt x="305" y="102"/>
                  </a:lnTo>
                  <a:lnTo>
                    <a:pt x="278" y="224"/>
                  </a:lnTo>
                  <a:lnTo>
                    <a:pt x="223" y="263"/>
                  </a:lnTo>
                  <a:lnTo>
                    <a:pt x="163" y="347"/>
                  </a:lnTo>
                  <a:lnTo>
                    <a:pt x="48" y="347"/>
                  </a:lnTo>
                  <a:lnTo>
                    <a:pt x="0" y="311"/>
                  </a:lnTo>
                  <a:lnTo>
                    <a:pt x="0" y="311"/>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8" name="Freeform 972">
              <a:extLst>
                <a:ext uri="{FF2B5EF4-FFF2-40B4-BE49-F238E27FC236}">
                  <a16:creationId xmlns:a16="http://schemas.microsoft.com/office/drawing/2014/main" id="{386D5165-11DD-4F2D-AF7A-D64CF2EA227F}"/>
                </a:ext>
              </a:extLst>
            </p:cNvPr>
            <p:cNvSpPr>
              <a:spLocks/>
            </p:cNvSpPr>
            <p:nvPr/>
          </p:nvSpPr>
          <p:spPr bwMode="auto">
            <a:xfrm>
              <a:off x="4277" y="1542"/>
              <a:ext cx="96" cy="99"/>
            </a:xfrm>
            <a:custGeom>
              <a:avLst/>
              <a:gdLst>
                <a:gd name="T0" fmla="*/ 86 w 96"/>
                <a:gd name="T1" fmla="*/ 0 h 99"/>
                <a:gd name="T2" fmla="*/ 90 w 96"/>
                <a:gd name="T3" fmla="*/ 3 h 99"/>
                <a:gd name="T4" fmla="*/ 90 w 96"/>
                <a:gd name="T5" fmla="*/ 8 h 99"/>
                <a:gd name="T6" fmla="*/ 95 w 96"/>
                <a:gd name="T7" fmla="*/ 12 h 99"/>
                <a:gd name="T8" fmla="*/ 61 w 96"/>
                <a:gd name="T9" fmla="*/ 33 h 99"/>
                <a:gd name="T10" fmla="*/ 4 w 96"/>
                <a:gd name="T11" fmla="*/ 98 h 99"/>
                <a:gd name="T12" fmla="*/ 0 w 96"/>
                <a:gd name="T13" fmla="*/ 80 h 99"/>
                <a:gd name="T14" fmla="*/ 2 w 96"/>
                <a:gd name="T15" fmla="*/ 62 h 99"/>
                <a:gd name="T16" fmla="*/ 2 w 96"/>
                <a:gd name="T17" fmla="*/ 59 h 99"/>
                <a:gd name="T18" fmla="*/ 60 w 96"/>
                <a:gd name="T19" fmla="*/ 9 h 99"/>
                <a:gd name="T20" fmla="*/ 86 w 96"/>
                <a:gd name="T21" fmla="*/ 0 h 99"/>
                <a:gd name="T22" fmla="*/ 86 w 96"/>
                <a:gd name="T23"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99">
                  <a:moveTo>
                    <a:pt x="86" y="0"/>
                  </a:moveTo>
                  <a:lnTo>
                    <a:pt x="90" y="3"/>
                  </a:lnTo>
                  <a:lnTo>
                    <a:pt x="90" y="8"/>
                  </a:lnTo>
                  <a:lnTo>
                    <a:pt x="95" y="12"/>
                  </a:lnTo>
                  <a:lnTo>
                    <a:pt x="61" y="33"/>
                  </a:lnTo>
                  <a:lnTo>
                    <a:pt x="4" y="98"/>
                  </a:lnTo>
                  <a:lnTo>
                    <a:pt x="0" y="80"/>
                  </a:lnTo>
                  <a:lnTo>
                    <a:pt x="2" y="62"/>
                  </a:lnTo>
                  <a:lnTo>
                    <a:pt x="2" y="59"/>
                  </a:lnTo>
                  <a:lnTo>
                    <a:pt x="60" y="9"/>
                  </a:lnTo>
                  <a:lnTo>
                    <a:pt x="86" y="0"/>
                  </a:lnTo>
                  <a:lnTo>
                    <a:pt x="86"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9" name="Freeform 973">
              <a:extLst>
                <a:ext uri="{FF2B5EF4-FFF2-40B4-BE49-F238E27FC236}">
                  <a16:creationId xmlns:a16="http://schemas.microsoft.com/office/drawing/2014/main" id="{9EACCF14-B193-424E-AE6C-14D0D1F0BEA5}"/>
                </a:ext>
              </a:extLst>
            </p:cNvPr>
            <p:cNvSpPr>
              <a:spLocks/>
            </p:cNvSpPr>
            <p:nvPr/>
          </p:nvSpPr>
          <p:spPr bwMode="auto">
            <a:xfrm>
              <a:off x="4098" y="1789"/>
              <a:ext cx="149" cy="74"/>
            </a:xfrm>
            <a:custGeom>
              <a:avLst/>
              <a:gdLst>
                <a:gd name="T0" fmla="*/ 74 w 149"/>
                <a:gd name="T1" fmla="*/ 32 h 74"/>
                <a:gd name="T2" fmla="*/ 31 w 149"/>
                <a:gd name="T3" fmla="*/ 19 h 74"/>
                <a:gd name="T4" fmla="*/ 20 w 149"/>
                <a:gd name="T5" fmla="*/ 19 h 74"/>
                <a:gd name="T6" fmla="*/ 6 w 149"/>
                <a:gd name="T7" fmla="*/ 28 h 74"/>
                <a:gd name="T8" fmla="*/ 3 w 149"/>
                <a:gd name="T9" fmla="*/ 37 h 74"/>
                <a:gd name="T10" fmla="*/ 5 w 149"/>
                <a:gd name="T11" fmla="*/ 41 h 74"/>
                <a:gd name="T12" fmla="*/ 0 w 149"/>
                <a:gd name="T13" fmla="*/ 47 h 74"/>
                <a:gd name="T14" fmla="*/ 0 w 149"/>
                <a:gd name="T15" fmla="*/ 54 h 74"/>
                <a:gd name="T16" fmla="*/ 3 w 149"/>
                <a:gd name="T17" fmla="*/ 56 h 74"/>
                <a:gd name="T18" fmla="*/ 13 w 149"/>
                <a:gd name="T19" fmla="*/ 47 h 74"/>
                <a:gd name="T20" fmla="*/ 22 w 149"/>
                <a:gd name="T21" fmla="*/ 53 h 74"/>
                <a:gd name="T22" fmla="*/ 36 w 149"/>
                <a:gd name="T23" fmla="*/ 70 h 74"/>
                <a:gd name="T24" fmla="*/ 42 w 149"/>
                <a:gd name="T25" fmla="*/ 73 h 74"/>
                <a:gd name="T26" fmla="*/ 51 w 149"/>
                <a:gd name="T27" fmla="*/ 47 h 74"/>
                <a:gd name="T28" fmla="*/ 58 w 149"/>
                <a:gd name="T29" fmla="*/ 43 h 74"/>
                <a:gd name="T30" fmla="*/ 75 w 149"/>
                <a:gd name="T31" fmla="*/ 37 h 74"/>
                <a:gd name="T32" fmla="*/ 137 w 149"/>
                <a:gd name="T33" fmla="*/ 37 h 74"/>
                <a:gd name="T34" fmla="*/ 148 w 149"/>
                <a:gd name="T35" fmla="*/ 0 h 74"/>
                <a:gd name="T36" fmla="*/ 125 w 149"/>
                <a:gd name="T37" fmla="*/ 0 h 74"/>
                <a:gd name="T38" fmla="*/ 105 w 149"/>
                <a:gd name="T39" fmla="*/ 4 h 74"/>
                <a:gd name="T40" fmla="*/ 82 w 149"/>
                <a:gd name="T41" fmla="*/ 28 h 74"/>
                <a:gd name="T42" fmla="*/ 80 w 149"/>
                <a:gd name="T43" fmla="*/ 33 h 74"/>
                <a:gd name="T44" fmla="*/ 74 w 149"/>
                <a:gd name="T45" fmla="*/ 32 h 74"/>
                <a:gd name="T46" fmla="*/ 74 w 149"/>
                <a:gd name="T47" fmla="*/ 3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9" h="74">
                  <a:moveTo>
                    <a:pt x="74" y="32"/>
                  </a:moveTo>
                  <a:lnTo>
                    <a:pt x="31" y="19"/>
                  </a:lnTo>
                  <a:lnTo>
                    <a:pt x="20" y="19"/>
                  </a:lnTo>
                  <a:lnTo>
                    <a:pt x="6" y="28"/>
                  </a:lnTo>
                  <a:lnTo>
                    <a:pt x="3" y="37"/>
                  </a:lnTo>
                  <a:lnTo>
                    <a:pt x="5" y="41"/>
                  </a:lnTo>
                  <a:lnTo>
                    <a:pt x="0" y="47"/>
                  </a:lnTo>
                  <a:lnTo>
                    <a:pt x="0" y="54"/>
                  </a:lnTo>
                  <a:lnTo>
                    <a:pt x="3" y="56"/>
                  </a:lnTo>
                  <a:lnTo>
                    <a:pt x="13" y="47"/>
                  </a:lnTo>
                  <a:lnTo>
                    <a:pt x="22" y="53"/>
                  </a:lnTo>
                  <a:lnTo>
                    <a:pt x="36" y="70"/>
                  </a:lnTo>
                  <a:lnTo>
                    <a:pt x="42" y="73"/>
                  </a:lnTo>
                  <a:lnTo>
                    <a:pt x="51" y="47"/>
                  </a:lnTo>
                  <a:lnTo>
                    <a:pt x="58" y="43"/>
                  </a:lnTo>
                  <a:lnTo>
                    <a:pt x="75" y="37"/>
                  </a:lnTo>
                  <a:lnTo>
                    <a:pt x="137" y="37"/>
                  </a:lnTo>
                  <a:lnTo>
                    <a:pt x="148" y="0"/>
                  </a:lnTo>
                  <a:lnTo>
                    <a:pt x="125" y="0"/>
                  </a:lnTo>
                  <a:lnTo>
                    <a:pt x="105" y="4"/>
                  </a:lnTo>
                  <a:lnTo>
                    <a:pt x="82" y="28"/>
                  </a:lnTo>
                  <a:lnTo>
                    <a:pt x="80" y="33"/>
                  </a:lnTo>
                  <a:lnTo>
                    <a:pt x="74" y="32"/>
                  </a:lnTo>
                  <a:lnTo>
                    <a:pt x="74" y="32"/>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0" name="Freeform 974">
              <a:extLst>
                <a:ext uri="{FF2B5EF4-FFF2-40B4-BE49-F238E27FC236}">
                  <a16:creationId xmlns:a16="http://schemas.microsoft.com/office/drawing/2014/main" id="{E62C512B-916B-4962-860F-B3993D8B633B}"/>
                </a:ext>
              </a:extLst>
            </p:cNvPr>
            <p:cNvSpPr>
              <a:spLocks/>
            </p:cNvSpPr>
            <p:nvPr/>
          </p:nvSpPr>
          <p:spPr bwMode="auto">
            <a:xfrm>
              <a:off x="4250" y="1399"/>
              <a:ext cx="112" cy="68"/>
            </a:xfrm>
            <a:custGeom>
              <a:avLst/>
              <a:gdLst>
                <a:gd name="T0" fmla="*/ 0 w 112"/>
                <a:gd name="T1" fmla="*/ 37 h 68"/>
                <a:gd name="T2" fmla="*/ 16 w 112"/>
                <a:gd name="T3" fmla="*/ 46 h 68"/>
                <a:gd name="T4" fmla="*/ 30 w 112"/>
                <a:gd name="T5" fmla="*/ 46 h 68"/>
                <a:gd name="T6" fmla="*/ 87 w 112"/>
                <a:gd name="T7" fmla="*/ 67 h 68"/>
                <a:gd name="T8" fmla="*/ 111 w 112"/>
                <a:gd name="T9" fmla="*/ 31 h 68"/>
                <a:gd name="T10" fmla="*/ 91 w 112"/>
                <a:gd name="T11" fmla="*/ 7 h 68"/>
                <a:gd name="T12" fmla="*/ 67 w 112"/>
                <a:gd name="T13" fmla="*/ 1 h 68"/>
                <a:gd name="T14" fmla="*/ 51 w 112"/>
                <a:gd name="T15" fmla="*/ 0 h 68"/>
                <a:gd name="T16" fmla="*/ 13 w 112"/>
                <a:gd name="T17" fmla="*/ 10 h 68"/>
                <a:gd name="T18" fmla="*/ 0 w 112"/>
                <a:gd name="T19" fmla="*/ 37 h 68"/>
                <a:gd name="T20" fmla="*/ 0 w 112"/>
                <a:gd name="T21" fmla="*/ 3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68">
                  <a:moveTo>
                    <a:pt x="0" y="37"/>
                  </a:moveTo>
                  <a:lnTo>
                    <a:pt x="16" y="46"/>
                  </a:lnTo>
                  <a:lnTo>
                    <a:pt x="30" y="46"/>
                  </a:lnTo>
                  <a:lnTo>
                    <a:pt x="87" y="67"/>
                  </a:lnTo>
                  <a:lnTo>
                    <a:pt x="111" y="31"/>
                  </a:lnTo>
                  <a:lnTo>
                    <a:pt x="91" y="7"/>
                  </a:lnTo>
                  <a:lnTo>
                    <a:pt x="67" y="1"/>
                  </a:lnTo>
                  <a:lnTo>
                    <a:pt x="51" y="0"/>
                  </a:lnTo>
                  <a:lnTo>
                    <a:pt x="13" y="10"/>
                  </a:lnTo>
                  <a:lnTo>
                    <a:pt x="0" y="37"/>
                  </a:lnTo>
                  <a:lnTo>
                    <a:pt x="0" y="37"/>
                  </a:lnTo>
                </a:path>
              </a:pathLst>
            </a:custGeom>
            <a:solidFill>
              <a:srgbClr val="82004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 name="Freeform 975">
              <a:extLst>
                <a:ext uri="{FF2B5EF4-FFF2-40B4-BE49-F238E27FC236}">
                  <a16:creationId xmlns:a16="http://schemas.microsoft.com/office/drawing/2014/main" id="{C3D22699-0B55-45B6-8371-2F77C4633BDD}"/>
                </a:ext>
              </a:extLst>
            </p:cNvPr>
            <p:cNvSpPr>
              <a:spLocks/>
            </p:cNvSpPr>
            <p:nvPr/>
          </p:nvSpPr>
          <p:spPr bwMode="auto">
            <a:xfrm>
              <a:off x="4239" y="1441"/>
              <a:ext cx="133" cy="133"/>
            </a:xfrm>
            <a:custGeom>
              <a:avLst/>
              <a:gdLst>
                <a:gd name="T0" fmla="*/ 11 w 133"/>
                <a:gd name="T1" fmla="*/ 0 h 133"/>
                <a:gd name="T2" fmla="*/ 4 w 133"/>
                <a:gd name="T3" fmla="*/ 11 h 133"/>
                <a:gd name="T4" fmla="*/ 0 w 133"/>
                <a:gd name="T5" fmla="*/ 32 h 133"/>
                <a:gd name="T6" fmla="*/ 0 w 133"/>
                <a:gd name="T7" fmla="*/ 43 h 133"/>
                <a:gd name="T8" fmla="*/ 1 w 133"/>
                <a:gd name="T9" fmla="*/ 51 h 133"/>
                <a:gd name="T10" fmla="*/ 2 w 133"/>
                <a:gd name="T11" fmla="*/ 58 h 133"/>
                <a:gd name="T12" fmla="*/ 2 w 133"/>
                <a:gd name="T13" fmla="*/ 73 h 133"/>
                <a:gd name="T14" fmla="*/ 3 w 133"/>
                <a:gd name="T15" fmla="*/ 82 h 133"/>
                <a:gd name="T16" fmla="*/ 5 w 133"/>
                <a:gd name="T17" fmla="*/ 92 h 133"/>
                <a:gd name="T18" fmla="*/ 11 w 133"/>
                <a:gd name="T19" fmla="*/ 102 h 133"/>
                <a:gd name="T20" fmla="*/ 28 w 133"/>
                <a:gd name="T21" fmla="*/ 128 h 133"/>
                <a:gd name="T22" fmla="*/ 32 w 133"/>
                <a:gd name="T23" fmla="*/ 132 h 133"/>
                <a:gd name="T24" fmla="*/ 43 w 133"/>
                <a:gd name="T25" fmla="*/ 132 h 133"/>
                <a:gd name="T26" fmla="*/ 76 w 133"/>
                <a:gd name="T27" fmla="*/ 122 h 133"/>
                <a:gd name="T28" fmla="*/ 102 w 133"/>
                <a:gd name="T29" fmla="*/ 107 h 133"/>
                <a:gd name="T30" fmla="*/ 112 w 133"/>
                <a:gd name="T31" fmla="*/ 104 h 133"/>
                <a:gd name="T32" fmla="*/ 123 w 133"/>
                <a:gd name="T33" fmla="*/ 88 h 133"/>
                <a:gd name="T34" fmla="*/ 132 w 133"/>
                <a:gd name="T35" fmla="*/ 50 h 133"/>
                <a:gd name="T36" fmla="*/ 128 w 133"/>
                <a:gd name="T37" fmla="*/ 41 h 133"/>
                <a:gd name="T38" fmla="*/ 59 w 133"/>
                <a:gd name="T39" fmla="*/ 13 h 133"/>
                <a:gd name="T40" fmla="*/ 45 w 133"/>
                <a:gd name="T41" fmla="*/ 13 h 133"/>
                <a:gd name="T42" fmla="*/ 11 w 133"/>
                <a:gd name="T43" fmla="*/ 0 h 133"/>
                <a:gd name="T44" fmla="*/ 11 w 133"/>
                <a:gd name="T4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133">
                  <a:moveTo>
                    <a:pt x="11" y="0"/>
                  </a:moveTo>
                  <a:lnTo>
                    <a:pt x="4" y="11"/>
                  </a:lnTo>
                  <a:lnTo>
                    <a:pt x="0" y="32"/>
                  </a:lnTo>
                  <a:lnTo>
                    <a:pt x="0" y="43"/>
                  </a:lnTo>
                  <a:lnTo>
                    <a:pt x="1" y="51"/>
                  </a:lnTo>
                  <a:lnTo>
                    <a:pt x="2" y="58"/>
                  </a:lnTo>
                  <a:lnTo>
                    <a:pt x="2" y="73"/>
                  </a:lnTo>
                  <a:lnTo>
                    <a:pt x="3" y="82"/>
                  </a:lnTo>
                  <a:lnTo>
                    <a:pt x="5" y="92"/>
                  </a:lnTo>
                  <a:lnTo>
                    <a:pt x="11" y="102"/>
                  </a:lnTo>
                  <a:lnTo>
                    <a:pt x="28" y="128"/>
                  </a:lnTo>
                  <a:lnTo>
                    <a:pt x="32" y="132"/>
                  </a:lnTo>
                  <a:lnTo>
                    <a:pt x="43" y="132"/>
                  </a:lnTo>
                  <a:lnTo>
                    <a:pt x="76" y="122"/>
                  </a:lnTo>
                  <a:lnTo>
                    <a:pt x="102" y="107"/>
                  </a:lnTo>
                  <a:lnTo>
                    <a:pt x="112" y="104"/>
                  </a:lnTo>
                  <a:lnTo>
                    <a:pt x="123" y="88"/>
                  </a:lnTo>
                  <a:lnTo>
                    <a:pt x="132" y="50"/>
                  </a:lnTo>
                  <a:lnTo>
                    <a:pt x="128" y="41"/>
                  </a:lnTo>
                  <a:lnTo>
                    <a:pt x="59" y="13"/>
                  </a:lnTo>
                  <a:lnTo>
                    <a:pt x="45" y="13"/>
                  </a:lnTo>
                  <a:lnTo>
                    <a:pt x="11" y="0"/>
                  </a:lnTo>
                  <a:lnTo>
                    <a:pt x="11" y="0"/>
                  </a:lnTo>
                </a:path>
              </a:pathLst>
            </a:custGeom>
            <a:solidFill>
              <a:srgbClr val="FFC281"/>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2" name="Freeform 976">
              <a:extLst>
                <a:ext uri="{FF2B5EF4-FFF2-40B4-BE49-F238E27FC236}">
                  <a16:creationId xmlns:a16="http://schemas.microsoft.com/office/drawing/2014/main" id="{9AB0BEB4-F263-4AE6-A4AD-7F0C8C501ECC}"/>
                </a:ext>
              </a:extLst>
            </p:cNvPr>
            <p:cNvSpPr>
              <a:spLocks/>
            </p:cNvSpPr>
            <p:nvPr/>
          </p:nvSpPr>
          <p:spPr bwMode="auto">
            <a:xfrm>
              <a:off x="4288" y="1486"/>
              <a:ext cx="19" cy="9"/>
            </a:xfrm>
            <a:custGeom>
              <a:avLst/>
              <a:gdLst>
                <a:gd name="T0" fmla="*/ 18 w 19"/>
                <a:gd name="T1" fmla="*/ 3 h 9"/>
                <a:gd name="T2" fmla="*/ 13 w 19"/>
                <a:gd name="T3" fmla="*/ 6 h 9"/>
                <a:gd name="T4" fmla="*/ 7 w 19"/>
                <a:gd name="T5" fmla="*/ 8 h 9"/>
                <a:gd name="T6" fmla="*/ 1 w 19"/>
                <a:gd name="T7" fmla="*/ 7 h 9"/>
                <a:gd name="T8" fmla="*/ 0 w 19"/>
                <a:gd name="T9" fmla="*/ 7 h 9"/>
                <a:gd name="T10" fmla="*/ 0 w 19"/>
                <a:gd name="T11" fmla="*/ 5 h 9"/>
                <a:gd name="T12" fmla="*/ 6 w 19"/>
                <a:gd name="T13" fmla="*/ 0 h 9"/>
                <a:gd name="T14" fmla="*/ 15 w 19"/>
                <a:gd name="T15" fmla="*/ 0 h 9"/>
                <a:gd name="T16" fmla="*/ 18 w 19"/>
                <a:gd name="T17" fmla="*/ 3 h 9"/>
                <a:gd name="T18" fmla="*/ 18 w 19"/>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8" y="3"/>
                  </a:moveTo>
                  <a:lnTo>
                    <a:pt x="13" y="6"/>
                  </a:lnTo>
                  <a:lnTo>
                    <a:pt x="7" y="8"/>
                  </a:lnTo>
                  <a:lnTo>
                    <a:pt x="1" y="7"/>
                  </a:lnTo>
                  <a:lnTo>
                    <a:pt x="0" y="7"/>
                  </a:lnTo>
                  <a:lnTo>
                    <a:pt x="0" y="5"/>
                  </a:lnTo>
                  <a:lnTo>
                    <a:pt x="6" y="0"/>
                  </a:lnTo>
                  <a:lnTo>
                    <a:pt x="15" y="0"/>
                  </a:lnTo>
                  <a:lnTo>
                    <a:pt x="18" y="3"/>
                  </a:lnTo>
                  <a:lnTo>
                    <a:pt x="18" y="3"/>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 name="Freeform 977">
              <a:extLst>
                <a:ext uri="{FF2B5EF4-FFF2-40B4-BE49-F238E27FC236}">
                  <a16:creationId xmlns:a16="http://schemas.microsoft.com/office/drawing/2014/main" id="{2623D46B-76B2-40FC-BA3D-1508FB7B6419}"/>
                </a:ext>
              </a:extLst>
            </p:cNvPr>
            <p:cNvSpPr>
              <a:spLocks/>
            </p:cNvSpPr>
            <p:nvPr/>
          </p:nvSpPr>
          <p:spPr bwMode="auto">
            <a:xfrm>
              <a:off x="4250" y="1491"/>
              <a:ext cx="11" cy="9"/>
            </a:xfrm>
            <a:custGeom>
              <a:avLst/>
              <a:gdLst>
                <a:gd name="T0" fmla="*/ 0 w 11"/>
                <a:gd name="T1" fmla="*/ 6 h 9"/>
                <a:gd name="T2" fmla="*/ 4 w 11"/>
                <a:gd name="T3" fmla="*/ 8 h 9"/>
                <a:gd name="T4" fmla="*/ 9 w 11"/>
                <a:gd name="T5" fmla="*/ 8 h 9"/>
                <a:gd name="T6" fmla="*/ 10 w 11"/>
                <a:gd name="T7" fmla="*/ 4 h 9"/>
                <a:gd name="T8" fmla="*/ 7 w 11"/>
                <a:gd name="T9" fmla="*/ 0 h 9"/>
                <a:gd name="T10" fmla="*/ 3 w 11"/>
                <a:gd name="T11" fmla="*/ 0 h 9"/>
                <a:gd name="T12" fmla="*/ 0 w 11"/>
                <a:gd name="T13" fmla="*/ 6 h 9"/>
                <a:gd name="T14" fmla="*/ 0 w 11"/>
                <a:gd name="T15" fmla="*/ 6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6"/>
                  </a:moveTo>
                  <a:lnTo>
                    <a:pt x="4" y="8"/>
                  </a:lnTo>
                  <a:lnTo>
                    <a:pt x="9" y="8"/>
                  </a:lnTo>
                  <a:lnTo>
                    <a:pt x="10" y="4"/>
                  </a:lnTo>
                  <a:lnTo>
                    <a:pt x="7" y="0"/>
                  </a:lnTo>
                  <a:lnTo>
                    <a:pt x="3" y="0"/>
                  </a:lnTo>
                  <a:lnTo>
                    <a:pt x="0" y="6"/>
                  </a:lnTo>
                  <a:lnTo>
                    <a:pt x="0" y="6"/>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 name="Freeform 978">
              <a:extLst>
                <a:ext uri="{FF2B5EF4-FFF2-40B4-BE49-F238E27FC236}">
                  <a16:creationId xmlns:a16="http://schemas.microsoft.com/office/drawing/2014/main" id="{61DE4B24-FF3E-49CF-AE4B-D211FB58E20B}"/>
                </a:ext>
              </a:extLst>
            </p:cNvPr>
            <p:cNvSpPr>
              <a:spLocks/>
            </p:cNvSpPr>
            <p:nvPr/>
          </p:nvSpPr>
          <p:spPr bwMode="auto">
            <a:xfrm>
              <a:off x="4265" y="1532"/>
              <a:ext cx="32" cy="12"/>
            </a:xfrm>
            <a:custGeom>
              <a:avLst/>
              <a:gdLst>
                <a:gd name="T0" fmla="*/ 31 w 32"/>
                <a:gd name="T1" fmla="*/ 0 h 12"/>
                <a:gd name="T2" fmla="*/ 20 w 32"/>
                <a:gd name="T3" fmla="*/ 0 h 12"/>
                <a:gd name="T4" fmla="*/ 11 w 32"/>
                <a:gd name="T5" fmla="*/ 3 h 12"/>
                <a:gd name="T6" fmla="*/ 2 w 32"/>
                <a:gd name="T7" fmla="*/ 4 h 12"/>
                <a:gd name="T8" fmla="*/ 0 w 32"/>
                <a:gd name="T9" fmla="*/ 7 h 12"/>
                <a:gd name="T10" fmla="*/ 1 w 32"/>
                <a:gd name="T11" fmla="*/ 9 h 12"/>
                <a:gd name="T12" fmla="*/ 5 w 32"/>
                <a:gd name="T13" fmla="*/ 10 h 12"/>
                <a:gd name="T14" fmla="*/ 10 w 32"/>
                <a:gd name="T15" fmla="*/ 11 h 12"/>
                <a:gd name="T16" fmla="*/ 14 w 32"/>
                <a:gd name="T17" fmla="*/ 11 h 12"/>
                <a:gd name="T18" fmla="*/ 31 w 32"/>
                <a:gd name="T19" fmla="*/ 4 h 12"/>
                <a:gd name="T20" fmla="*/ 31 w 32"/>
                <a:gd name="T21" fmla="*/ 0 h 12"/>
                <a:gd name="T22" fmla="*/ 31 w 32"/>
                <a:gd name="T2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2">
                  <a:moveTo>
                    <a:pt x="31" y="0"/>
                  </a:moveTo>
                  <a:lnTo>
                    <a:pt x="20" y="0"/>
                  </a:lnTo>
                  <a:lnTo>
                    <a:pt x="11" y="3"/>
                  </a:lnTo>
                  <a:lnTo>
                    <a:pt x="2" y="4"/>
                  </a:lnTo>
                  <a:lnTo>
                    <a:pt x="0" y="7"/>
                  </a:lnTo>
                  <a:lnTo>
                    <a:pt x="1" y="9"/>
                  </a:lnTo>
                  <a:lnTo>
                    <a:pt x="5" y="10"/>
                  </a:lnTo>
                  <a:lnTo>
                    <a:pt x="10" y="11"/>
                  </a:lnTo>
                  <a:lnTo>
                    <a:pt x="14" y="11"/>
                  </a:lnTo>
                  <a:lnTo>
                    <a:pt x="31" y="4"/>
                  </a:lnTo>
                  <a:lnTo>
                    <a:pt x="31" y="0"/>
                  </a:lnTo>
                  <a:lnTo>
                    <a:pt x="31" y="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5" name="Freeform 979">
              <a:extLst>
                <a:ext uri="{FF2B5EF4-FFF2-40B4-BE49-F238E27FC236}">
                  <a16:creationId xmlns:a16="http://schemas.microsoft.com/office/drawing/2014/main" id="{D1A5A0C7-1E22-4505-BD23-BE4F5C52CAFA}"/>
                </a:ext>
              </a:extLst>
            </p:cNvPr>
            <p:cNvSpPr>
              <a:spLocks/>
            </p:cNvSpPr>
            <p:nvPr/>
          </p:nvSpPr>
          <p:spPr bwMode="auto">
            <a:xfrm>
              <a:off x="4277" y="1477"/>
              <a:ext cx="37" cy="19"/>
            </a:xfrm>
            <a:custGeom>
              <a:avLst/>
              <a:gdLst>
                <a:gd name="T0" fmla="*/ 33 w 37"/>
                <a:gd name="T1" fmla="*/ 12 h 19"/>
                <a:gd name="T2" fmla="*/ 31 w 37"/>
                <a:gd name="T3" fmla="*/ 9 h 19"/>
                <a:gd name="T4" fmla="*/ 23 w 37"/>
                <a:gd name="T5" fmla="*/ 6 h 19"/>
                <a:gd name="T6" fmla="*/ 15 w 37"/>
                <a:gd name="T7" fmla="*/ 6 h 19"/>
                <a:gd name="T8" fmla="*/ 19 w 37"/>
                <a:gd name="T9" fmla="*/ 2 h 19"/>
                <a:gd name="T10" fmla="*/ 36 w 37"/>
                <a:gd name="T11" fmla="*/ 2 h 19"/>
                <a:gd name="T12" fmla="*/ 29 w 37"/>
                <a:gd name="T13" fmla="*/ 0 h 19"/>
                <a:gd name="T14" fmla="*/ 10 w 37"/>
                <a:gd name="T15" fmla="*/ 0 h 19"/>
                <a:gd name="T16" fmla="*/ 6 w 37"/>
                <a:gd name="T17" fmla="*/ 2 h 19"/>
                <a:gd name="T18" fmla="*/ 4 w 37"/>
                <a:gd name="T19" fmla="*/ 2 h 19"/>
                <a:gd name="T20" fmla="*/ 5 w 37"/>
                <a:gd name="T21" fmla="*/ 5 h 19"/>
                <a:gd name="T22" fmla="*/ 2 w 37"/>
                <a:gd name="T23" fmla="*/ 7 h 19"/>
                <a:gd name="T24" fmla="*/ 0 w 37"/>
                <a:gd name="T25" fmla="*/ 11 h 19"/>
                <a:gd name="T26" fmla="*/ 8 w 37"/>
                <a:gd name="T27" fmla="*/ 18 h 19"/>
                <a:gd name="T28" fmla="*/ 6 w 37"/>
                <a:gd name="T29" fmla="*/ 12 h 19"/>
                <a:gd name="T30" fmla="*/ 11 w 37"/>
                <a:gd name="T31" fmla="*/ 11 h 19"/>
                <a:gd name="T32" fmla="*/ 11 w 37"/>
                <a:gd name="T33" fmla="*/ 14 h 19"/>
                <a:gd name="T34" fmla="*/ 17 w 37"/>
                <a:gd name="T35" fmla="*/ 10 h 19"/>
                <a:gd name="T36" fmla="*/ 18 w 37"/>
                <a:gd name="T37" fmla="*/ 11 h 19"/>
                <a:gd name="T38" fmla="*/ 18 w 37"/>
                <a:gd name="T39" fmla="*/ 14 h 19"/>
                <a:gd name="T40" fmla="*/ 22 w 37"/>
                <a:gd name="T41" fmla="*/ 14 h 19"/>
                <a:gd name="T42" fmla="*/ 26 w 37"/>
                <a:gd name="T43" fmla="*/ 12 h 19"/>
                <a:gd name="T44" fmla="*/ 33 w 37"/>
                <a:gd name="T45" fmla="*/ 12 h 19"/>
                <a:gd name="T46" fmla="*/ 33 w 37"/>
                <a:gd name="T47"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19">
                  <a:moveTo>
                    <a:pt x="33" y="12"/>
                  </a:moveTo>
                  <a:lnTo>
                    <a:pt x="31" y="9"/>
                  </a:lnTo>
                  <a:lnTo>
                    <a:pt x="23" y="6"/>
                  </a:lnTo>
                  <a:lnTo>
                    <a:pt x="15" y="6"/>
                  </a:lnTo>
                  <a:lnTo>
                    <a:pt x="19" y="2"/>
                  </a:lnTo>
                  <a:lnTo>
                    <a:pt x="36" y="2"/>
                  </a:lnTo>
                  <a:lnTo>
                    <a:pt x="29" y="0"/>
                  </a:lnTo>
                  <a:lnTo>
                    <a:pt x="10" y="0"/>
                  </a:lnTo>
                  <a:lnTo>
                    <a:pt x="6" y="2"/>
                  </a:lnTo>
                  <a:lnTo>
                    <a:pt x="4" y="2"/>
                  </a:lnTo>
                  <a:lnTo>
                    <a:pt x="5" y="5"/>
                  </a:lnTo>
                  <a:lnTo>
                    <a:pt x="2" y="7"/>
                  </a:lnTo>
                  <a:lnTo>
                    <a:pt x="0" y="11"/>
                  </a:lnTo>
                  <a:lnTo>
                    <a:pt x="8" y="18"/>
                  </a:lnTo>
                  <a:lnTo>
                    <a:pt x="6" y="12"/>
                  </a:lnTo>
                  <a:lnTo>
                    <a:pt x="11" y="11"/>
                  </a:lnTo>
                  <a:lnTo>
                    <a:pt x="11" y="14"/>
                  </a:lnTo>
                  <a:lnTo>
                    <a:pt x="17" y="10"/>
                  </a:lnTo>
                  <a:lnTo>
                    <a:pt x="18" y="11"/>
                  </a:lnTo>
                  <a:lnTo>
                    <a:pt x="18" y="14"/>
                  </a:lnTo>
                  <a:lnTo>
                    <a:pt x="22" y="14"/>
                  </a:lnTo>
                  <a:lnTo>
                    <a:pt x="26" y="12"/>
                  </a:lnTo>
                  <a:lnTo>
                    <a:pt x="33" y="12"/>
                  </a:lnTo>
                  <a:lnTo>
                    <a:pt x="33" y="12"/>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 name="Freeform 980">
              <a:extLst>
                <a:ext uri="{FF2B5EF4-FFF2-40B4-BE49-F238E27FC236}">
                  <a16:creationId xmlns:a16="http://schemas.microsoft.com/office/drawing/2014/main" id="{45170B66-C675-4B0C-B18D-E95C4B970FEC}"/>
                </a:ext>
              </a:extLst>
            </p:cNvPr>
            <p:cNvSpPr>
              <a:spLocks/>
            </p:cNvSpPr>
            <p:nvPr/>
          </p:nvSpPr>
          <p:spPr bwMode="auto">
            <a:xfrm>
              <a:off x="4240" y="1481"/>
              <a:ext cx="21" cy="10"/>
            </a:xfrm>
            <a:custGeom>
              <a:avLst/>
              <a:gdLst>
                <a:gd name="T0" fmla="*/ 7 w 21"/>
                <a:gd name="T1" fmla="*/ 5 h 10"/>
                <a:gd name="T2" fmla="*/ 11 w 21"/>
                <a:gd name="T3" fmla="*/ 5 h 10"/>
                <a:gd name="T4" fmla="*/ 13 w 21"/>
                <a:gd name="T5" fmla="*/ 7 h 10"/>
                <a:gd name="T6" fmla="*/ 20 w 21"/>
                <a:gd name="T7" fmla="*/ 7 h 10"/>
                <a:gd name="T8" fmla="*/ 20 w 21"/>
                <a:gd name="T9" fmla="*/ 3 h 10"/>
                <a:gd name="T10" fmla="*/ 17 w 21"/>
                <a:gd name="T11" fmla="*/ 0 h 10"/>
                <a:gd name="T12" fmla="*/ 12 w 21"/>
                <a:gd name="T13" fmla="*/ 0 h 10"/>
                <a:gd name="T14" fmla="*/ 5 w 21"/>
                <a:gd name="T15" fmla="*/ 2 h 10"/>
                <a:gd name="T16" fmla="*/ 0 w 21"/>
                <a:gd name="T17" fmla="*/ 7 h 10"/>
                <a:gd name="T18" fmla="*/ 0 w 21"/>
                <a:gd name="T19" fmla="*/ 9 h 10"/>
                <a:gd name="T20" fmla="*/ 7 w 21"/>
                <a:gd name="T21" fmla="*/ 5 h 10"/>
                <a:gd name="T22" fmla="*/ 7 w 21"/>
                <a:gd name="T2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0">
                  <a:moveTo>
                    <a:pt x="7" y="5"/>
                  </a:moveTo>
                  <a:lnTo>
                    <a:pt x="11" y="5"/>
                  </a:lnTo>
                  <a:lnTo>
                    <a:pt x="13" y="7"/>
                  </a:lnTo>
                  <a:lnTo>
                    <a:pt x="20" y="7"/>
                  </a:lnTo>
                  <a:lnTo>
                    <a:pt x="20" y="3"/>
                  </a:lnTo>
                  <a:lnTo>
                    <a:pt x="17" y="0"/>
                  </a:lnTo>
                  <a:lnTo>
                    <a:pt x="12" y="0"/>
                  </a:lnTo>
                  <a:lnTo>
                    <a:pt x="5" y="2"/>
                  </a:lnTo>
                  <a:lnTo>
                    <a:pt x="0" y="7"/>
                  </a:lnTo>
                  <a:lnTo>
                    <a:pt x="0" y="9"/>
                  </a:lnTo>
                  <a:lnTo>
                    <a:pt x="7" y="5"/>
                  </a:lnTo>
                  <a:lnTo>
                    <a:pt x="7" y="5"/>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 name="Freeform 981">
              <a:extLst>
                <a:ext uri="{FF2B5EF4-FFF2-40B4-BE49-F238E27FC236}">
                  <a16:creationId xmlns:a16="http://schemas.microsoft.com/office/drawing/2014/main" id="{0A678BBD-D3DC-4BF8-99E5-603FA1AE7F6B}"/>
                </a:ext>
              </a:extLst>
            </p:cNvPr>
            <p:cNvSpPr>
              <a:spLocks/>
            </p:cNvSpPr>
            <p:nvPr/>
          </p:nvSpPr>
          <p:spPr bwMode="auto">
            <a:xfrm>
              <a:off x="4255" y="1491"/>
              <a:ext cx="11" cy="9"/>
            </a:xfrm>
            <a:custGeom>
              <a:avLst/>
              <a:gdLst>
                <a:gd name="T0" fmla="*/ 7 w 11"/>
                <a:gd name="T1" fmla="*/ 8 h 9"/>
                <a:gd name="T2" fmla="*/ 10 w 11"/>
                <a:gd name="T3" fmla="*/ 4 h 9"/>
                <a:gd name="T4" fmla="*/ 2 w 11"/>
                <a:gd name="T5" fmla="*/ 0 h 9"/>
                <a:gd name="T6" fmla="*/ 0 w 11"/>
                <a:gd name="T7" fmla="*/ 4 h 9"/>
                <a:gd name="T8" fmla="*/ 3 w 11"/>
                <a:gd name="T9" fmla="*/ 6 h 9"/>
                <a:gd name="T10" fmla="*/ 3 w 11"/>
                <a:gd name="T11" fmla="*/ 8 h 9"/>
                <a:gd name="T12" fmla="*/ 7 w 11"/>
                <a:gd name="T13" fmla="*/ 8 h 9"/>
                <a:gd name="T14" fmla="*/ 7 w 11"/>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8"/>
                  </a:moveTo>
                  <a:lnTo>
                    <a:pt x="10" y="4"/>
                  </a:lnTo>
                  <a:lnTo>
                    <a:pt x="2" y="0"/>
                  </a:lnTo>
                  <a:lnTo>
                    <a:pt x="0" y="4"/>
                  </a:lnTo>
                  <a:lnTo>
                    <a:pt x="3" y="6"/>
                  </a:lnTo>
                  <a:lnTo>
                    <a:pt x="3" y="8"/>
                  </a:lnTo>
                  <a:lnTo>
                    <a:pt x="7" y="8"/>
                  </a:lnTo>
                  <a:lnTo>
                    <a:pt x="7" y="8"/>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 name="Freeform 982">
              <a:extLst>
                <a:ext uri="{FF2B5EF4-FFF2-40B4-BE49-F238E27FC236}">
                  <a16:creationId xmlns:a16="http://schemas.microsoft.com/office/drawing/2014/main" id="{4842D16B-3E90-4126-AD75-413CEF666A6D}"/>
                </a:ext>
              </a:extLst>
            </p:cNvPr>
            <p:cNvSpPr>
              <a:spLocks/>
            </p:cNvSpPr>
            <p:nvPr/>
          </p:nvSpPr>
          <p:spPr bwMode="auto">
            <a:xfrm>
              <a:off x="4246" y="1491"/>
              <a:ext cx="8" cy="11"/>
            </a:xfrm>
            <a:custGeom>
              <a:avLst/>
              <a:gdLst>
                <a:gd name="T0" fmla="*/ 7 w 8"/>
                <a:gd name="T1" fmla="*/ 0 h 11"/>
                <a:gd name="T2" fmla="*/ 7 w 8"/>
                <a:gd name="T3" fmla="*/ 4 h 11"/>
                <a:gd name="T4" fmla="*/ 5 w 8"/>
                <a:gd name="T5" fmla="*/ 4 h 11"/>
                <a:gd name="T6" fmla="*/ 5 w 8"/>
                <a:gd name="T7" fmla="*/ 6 h 11"/>
                <a:gd name="T8" fmla="*/ 0 w 8"/>
                <a:gd name="T9" fmla="*/ 10 h 11"/>
                <a:gd name="T10" fmla="*/ 0 w 8"/>
                <a:gd name="T11" fmla="*/ 7 h 11"/>
                <a:gd name="T12" fmla="*/ 7 w 8"/>
                <a:gd name="T13" fmla="*/ 0 h 11"/>
                <a:gd name="T14" fmla="*/ 7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7" y="0"/>
                  </a:moveTo>
                  <a:lnTo>
                    <a:pt x="7" y="4"/>
                  </a:lnTo>
                  <a:lnTo>
                    <a:pt x="5" y="4"/>
                  </a:lnTo>
                  <a:lnTo>
                    <a:pt x="5" y="6"/>
                  </a:lnTo>
                  <a:lnTo>
                    <a:pt x="0" y="10"/>
                  </a:lnTo>
                  <a:lnTo>
                    <a:pt x="0" y="7"/>
                  </a:lnTo>
                  <a:lnTo>
                    <a:pt x="7" y="0"/>
                  </a:lnTo>
                  <a:lnTo>
                    <a:pt x="7"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 name="Freeform 983">
              <a:extLst>
                <a:ext uri="{FF2B5EF4-FFF2-40B4-BE49-F238E27FC236}">
                  <a16:creationId xmlns:a16="http://schemas.microsoft.com/office/drawing/2014/main" id="{732C5E67-0C2E-4A02-87A2-C91FC9A3F73A}"/>
                </a:ext>
              </a:extLst>
            </p:cNvPr>
            <p:cNvSpPr>
              <a:spLocks/>
            </p:cNvSpPr>
            <p:nvPr/>
          </p:nvSpPr>
          <p:spPr bwMode="auto">
            <a:xfrm>
              <a:off x="4260" y="1516"/>
              <a:ext cx="28" cy="14"/>
            </a:xfrm>
            <a:custGeom>
              <a:avLst/>
              <a:gdLst>
                <a:gd name="T0" fmla="*/ 5 w 28"/>
                <a:gd name="T1" fmla="*/ 0 h 14"/>
                <a:gd name="T2" fmla="*/ 9 w 28"/>
                <a:gd name="T3" fmla="*/ 0 h 14"/>
                <a:gd name="T4" fmla="*/ 19 w 28"/>
                <a:gd name="T5" fmla="*/ 3 h 14"/>
                <a:gd name="T6" fmla="*/ 27 w 28"/>
                <a:gd name="T7" fmla="*/ 3 h 14"/>
                <a:gd name="T8" fmla="*/ 24 w 28"/>
                <a:gd name="T9" fmla="*/ 8 h 14"/>
                <a:gd name="T10" fmla="*/ 10 w 28"/>
                <a:gd name="T11" fmla="*/ 13 h 14"/>
                <a:gd name="T12" fmla="*/ 6 w 28"/>
                <a:gd name="T13" fmla="*/ 8 h 14"/>
                <a:gd name="T14" fmla="*/ 2 w 28"/>
                <a:gd name="T15" fmla="*/ 8 h 14"/>
                <a:gd name="T16" fmla="*/ 0 w 28"/>
                <a:gd name="T17" fmla="*/ 3 h 14"/>
                <a:gd name="T18" fmla="*/ 3 w 28"/>
                <a:gd name="T19" fmla="*/ 2 h 14"/>
                <a:gd name="T20" fmla="*/ 5 w 28"/>
                <a:gd name="T21" fmla="*/ 0 h 14"/>
                <a:gd name="T22" fmla="*/ 5 w 28"/>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4">
                  <a:moveTo>
                    <a:pt x="5" y="0"/>
                  </a:moveTo>
                  <a:lnTo>
                    <a:pt x="9" y="0"/>
                  </a:lnTo>
                  <a:lnTo>
                    <a:pt x="19" y="3"/>
                  </a:lnTo>
                  <a:lnTo>
                    <a:pt x="27" y="3"/>
                  </a:lnTo>
                  <a:lnTo>
                    <a:pt x="24" y="8"/>
                  </a:lnTo>
                  <a:lnTo>
                    <a:pt x="10" y="13"/>
                  </a:lnTo>
                  <a:lnTo>
                    <a:pt x="6" y="8"/>
                  </a:lnTo>
                  <a:lnTo>
                    <a:pt x="2" y="8"/>
                  </a:lnTo>
                  <a:lnTo>
                    <a:pt x="0" y="3"/>
                  </a:lnTo>
                  <a:lnTo>
                    <a:pt x="3" y="2"/>
                  </a:lnTo>
                  <a:lnTo>
                    <a:pt x="5" y="0"/>
                  </a:lnTo>
                  <a:lnTo>
                    <a:pt x="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 name="Freeform 984">
              <a:extLst>
                <a:ext uri="{FF2B5EF4-FFF2-40B4-BE49-F238E27FC236}">
                  <a16:creationId xmlns:a16="http://schemas.microsoft.com/office/drawing/2014/main" id="{E30BAF62-D92A-4B18-8602-A152DC90105D}"/>
                </a:ext>
              </a:extLst>
            </p:cNvPr>
            <p:cNvSpPr>
              <a:spLocks/>
            </p:cNvSpPr>
            <p:nvPr/>
          </p:nvSpPr>
          <p:spPr bwMode="auto">
            <a:xfrm>
              <a:off x="4244" y="1517"/>
              <a:ext cx="29" cy="44"/>
            </a:xfrm>
            <a:custGeom>
              <a:avLst/>
              <a:gdLst>
                <a:gd name="T0" fmla="*/ 22 w 29"/>
                <a:gd name="T1" fmla="*/ 17 h 44"/>
                <a:gd name="T2" fmla="*/ 28 w 29"/>
                <a:gd name="T3" fmla="*/ 17 h 44"/>
                <a:gd name="T4" fmla="*/ 22 w 29"/>
                <a:gd name="T5" fmla="*/ 20 h 44"/>
                <a:gd name="T6" fmla="*/ 22 w 29"/>
                <a:gd name="T7" fmla="*/ 25 h 44"/>
                <a:gd name="T8" fmla="*/ 19 w 29"/>
                <a:gd name="T9" fmla="*/ 22 h 44"/>
                <a:gd name="T10" fmla="*/ 16 w 29"/>
                <a:gd name="T11" fmla="*/ 22 h 44"/>
                <a:gd name="T12" fmla="*/ 16 w 29"/>
                <a:gd name="T13" fmla="*/ 25 h 44"/>
                <a:gd name="T14" fmla="*/ 10 w 29"/>
                <a:gd name="T15" fmla="*/ 19 h 44"/>
                <a:gd name="T16" fmla="*/ 9 w 29"/>
                <a:gd name="T17" fmla="*/ 21 h 44"/>
                <a:gd name="T18" fmla="*/ 18 w 29"/>
                <a:gd name="T19" fmla="*/ 43 h 44"/>
                <a:gd name="T20" fmla="*/ 2 w 29"/>
                <a:gd name="T21" fmla="*/ 21 h 44"/>
                <a:gd name="T22" fmla="*/ 0 w 29"/>
                <a:gd name="T23" fmla="*/ 11 h 44"/>
                <a:gd name="T24" fmla="*/ 12 w 29"/>
                <a:gd name="T25" fmla="*/ 0 h 44"/>
                <a:gd name="T26" fmla="*/ 18 w 29"/>
                <a:gd name="T27" fmla="*/ 3 h 44"/>
                <a:gd name="T28" fmla="*/ 21 w 29"/>
                <a:gd name="T29" fmla="*/ 7 h 44"/>
                <a:gd name="T30" fmla="*/ 16 w 29"/>
                <a:gd name="T31" fmla="*/ 7 h 44"/>
                <a:gd name="T32" fmla="*/ 13 w 29"/>
                <a:gd name="T33" fmla="*/ 12 h 44"/>
                <a:gd name="T34" fmla="*/ 15 w 29"/>
                <a:gd name="T35" fmla="*/ 20 h 44"/>
                <a:gd name="T36" fmla="*/ 18 w 29"/>
                <a:gd name="T37" fmla="*/ 20 h 44"/>
                <a:gd name="T38" fmla="*/ 22 w 29"/>
                <a:gd name="T39" fmla="*/ 17 h 44"/>
                <a:gd name="T40" fmla="*/ 22 w 29"/>
                <a:gd name="T41" fmla="*/ 1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44">
                  <a:moveTo>
                    <a:pt x="22" y="17"/>
                  </a:moveTo>
                  <a:lnTo>
                    <a:pt x="28" y="17"/>
                  </a:lnTo>
                  <a:lnTo>
                    <a:pt x="22" y="20"/>
                  </a:lnTo>
                  <a:lnTo>
                    <a:pt x="22" y="25"/>
                  </a:lnTo>
                  <a:lnTo>
                    <a:pt x="19" y="22"/>
                  </a:lnTo>
                  <a:lnTo>
                    <a:pt x="16" y="22"/>
                  </a:lnTo>
                  <a:lnTo>
                    <a:pt x="16" y="25"/>
                  </a:lnTo>
                  <a:lnTo>
                    <a:pt x="10" y="19"/>
                  </a:lnTo>
                  <a:lnTo>
                    <a:pt x="9" y="21"/>
                  </a:lnTo>
                  <a:lnTo>
                    <a:pt x="18" y="43"/>
                  </a:lnTo>
                  <a:lnTo>
                    <a:pt x="2" y="21"/>
                  </a:lnTo>
                  <a:lnTo>
                    <a:pt x="0" y="11"/>
                  </a:lnTo>
                  <a:lnTo>
                    <a:pt x="12" y="0"/>
                  </a:lnTo>
                  <a:lnTo>
                    <a:pt x="18" y="3"/>
                  </a:lnTo>
                  <a:lnTo>
                    <a:pt x="21" y="7"/>
                  </a:lnTo>
                  <a:lnTo>
                    <a:pt x="16" y="7"/>
                  </a:lnTo>
                  <a:lnTo>
                    <a:pt x="13" y="12"/>
                  </a:lnTo>
                  <a:lnTo>
                    <a:pt x="15" y="20"/>
                  </a:lnTo>
                  <a:lnTo>
                    <a:pt x="18" y="20"/>
                  </a:lnTo>
                  <a:lnTo>
                    <a:pt x="22" y="17"/>
                  </a:lnTo>
                  <a:lnTo>
                    <a:pt x="22" y="1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1" name="Freeform 985">
              <a:extLst>
                <a:ext uri="{FF2B5EF4-FFF2-40B4-BE49-F238E27FC236}">
                  <a16:creationId xmlns:a16="http://schemas.microsoft.com/office/drawing/2014/main" id="{0DBD87EE-9634-4354-A5EF-BCA5692F03FF}"/>
                </a:ext>
              </a:extLst>
            </p:cNvPr>
            <p:cNvSpPr>
              <a:spLocks/>
            </p:cNvSpPr>
            <p:nvPr/>
          </p:nvSpPr>
          <p:spPr bwMode="auto">
            <a:xfrm>
              <a:off x="4270" y="1479"/>
              <a:ext cx="88" cy="114"/>
            </a:xfrm>
            <a:custGeom>
              <a:avLst/>
              <a:gdLst>
                <a:gd name="T0" fmla="*/ 5 w 88"/>
                <a:gd name="T1" fmla="*/ 56 h 114"/>
                <a:gd name="T2" fmla="*/ 17 w 88"/>
                <a:gd name="T3" fmla="*/ 54 h 114"/>
                <a:gd name="T4" fmla="*/ 22 w 88"/>
                <a:gd name="T5" fmla="*/ 54 h 114"/>
                <a:gd name="T6" fmla="*/ 24 w 88"/>
                <a:gd name="T7" fmla="*/ 58 h 114"/>
                <a:gd name="T8" fmla="*/ 33 w 88"/>
                <a:gd name="T9" fmla="*/ 55 h 114"/>
                <a:gd name="T10" fmla="*/ 36 w 88"/>
                <a:gd name="T11" fmla="*/ 51 h 114"/>
                <a:gd name="T12" fmla="*/ 39 w 88"/>
                <a:gd name="T13" fmla="*/ 57 h 114"/>
                <a:gd name="T14" fmla="*/ 32 w 88"/>
                <a:gd name="T15" fmla="*/ 71 h 114"/>
                <a:gd name="T16" fmla="*/ 26 w 88"/>
                <a:gd name="T17" fmla="*/ 88 h 114"/>
                <a:gd name="T18" fmla="*/ 11 w 88"/>
                <a:gd name="T19" fmla="*/ 94 h 114"/>
                <a:gd name="T20" fmla="*/ 0 w 88"/>
                <a:gd name="T21" fmla="*/ 94 h 114"/>
                <a:gd name="T22" fmla="*/ 11 w 88"/>
                <a:gd name="T23" fmla="*/ 99 h 114"/>
                <a:gd name="T24" fmla="*/ 16 w 88"/>
                <a:gd name="T25" fmla="*/ 99 h 114"/>
                <a:gd name="T26" fmla="*/ 18 w 88"/>
                <a:gd name="T27" fmla="*/ 113 h 114"/>
                <a:gd name="T28" fmla="*/ 70 w 88"/>
                <a:gd name="T29" fmla="*/ 71 h 114"/>
                <a:gd name="T30" fmla="*/ 76 w 88"/>
                <a:gd name="T31" fmla="*/ 60 h 114"/>
                <a:gd name="T32" fmla="*/ 79 w 88"/>
                <a:gd name="T33" fmla="*/ 51 h 114"/>
                <a:gd name="T34" fmla="*/ 87 w 88"/>
                <a:gd name="T35" fmla="*/ 45 h 114"/>
                <a:gd name="T36" fmla="*/ 79 w 88"/>
                <a:gd name="T37" fmla="*/ 45 h 114"/>
                <a:gd name="T38" fmla="*/ 79 w 88"/>
                <a:gd name="T39" fmla="*/ 38 h 114"/>
                <a:gd name="T40" fmla="*/ 72 w 88"/>
                <a:gd name="T41" fmla="*/ 56 h 114"/>
                <a:gd name="T42" fmla="*/ 76 w 88"/>
                <a:gd name="T43" fmla="*/ 30 h 114"/>
                <a:gd name="T44" fmla="*/ 76 w 88"/>
                <a:gd name="T45" fmla="*/ 24 h 114"/>
                <a:gd name="T46" fmla="*/ 63 w 88"/>
                <a:gd name="T47" fmla="*/ 0 h 114"/>
                <a:gd name="T48" fmla="*/ 54 w 88"/>
                <a:gd name="T49" fmla="*/ 25 h 114"/>
                <a:gd name="T50" fmla="*/ 63 w 88"/>
                <a:gd name="T51" fmla="*/ 25 h 114"/>
                <a:gd name="T52" fmla="*/ 63 w 88"/>
                <a:gd name="T53" fmla="*/ 42 h 114"/>
                <a:gd name="T54" fmla="*/ 53 w 88"/>
                <a:gd name="T55" fmla="*/ 68 h 114"/>
                <a:gd name="T56" fmla="*/ 42 w 88"/>
                <a:gd name="T57" fmla="*/ 81 h 114"/>
                <a:gd name="T58" fmla="*/ 36 w 88"/>
                <a:gd name="T59" fmla="*/ 81 h 114"/>
                <a:gd name="T60" fmla="*/ 50 w 88"/>
                <a:gd name="T61" fmla="*/ 50 h 114"/>
                <a:gd name="T62" fmla="*/ 50 w 88"/>
                <a:gd name="T63" fmla="*/ 45 h 114"/>
                <a:gd name="T64" fmla="*/ 57 w 88"/>
                <a:gd name="T65" fmla="*/ 39 h 114"/>
                <a:gd name="T66" fmla="*/ 51 w 88"/>
                <a:gd name="T67" fmla="*/ 33 h 114"/>
                <a:gd name="T68" fmla="*/ 33 w 88"/>
                <a:gd name="T69" fmla="*/ 33 h 114"/>
                <a:gd name="T70" fmla="*/ 31 w 88"/>
                <a:gd name="T71" fmla="*/ 36 h 114"/>
                <a:gd name="T72" fmla="*/ 16 w 88"/>
                <a:gd name="T73" fmla="*/ 28 h 114"/>
                <a:gd name="T74" fmla="*/ 32 w 88"/>
                <a:gd name="T75" fmla="*/ 42 h 114"/>
                <a:gd name="T76" fmla="*/ 32 w 88"/>
                <a:gd name="T77" fmla="*/ 51 h 114"/>
                <a:gd name="T78" fmla="*/ 16 w 88"/>
                <a:gd name="T79" fmla="*/ 51 h 114"/>
                <a:gd name="T80" fmla="*/ 10 w 88"/>
                <a:gd name="T81" fmla="*/ 54 h 114"/>
                <a:gd name="T82" fmla="*/ 5 w 88"/>
                <a:gd name="T83" fmla="*/ 56 h 114"/>
                <a:gd name="T84" fmla="*/ 5 w 88"/>
                <a:gd name="T85"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8" h="114">
                  <a:moveTo>
                    <a:pt x="5" y="56"/>
                  </a:moveTo>
                  <a:lnTo>
                    <a:pt x="17" y="54"/>
                  </a:lnTo>
                  <a:lnTo>
                    <a:pt x="22" y="54"/>
                  </a:lnTo>
                  <a:lnTo>
                    <a:pt x="24" y="58"/>
                  </a:lnTo>
                  <a:lnTo>
                    <a:pt x="33" y="55"/>
                  </a:lnTo>
                  <a:lnTo>
                    <a:pt x="36" y="51"/>
                  </a:lnTo>
                  <a:lnTo>
                    <a:pt x="39" y="57"/>
                  </a:lnTo>
                  <a:lnTo>
                    <a:pt x="32" y="71"/>
                  </a:lnTo>
                  <a:lnTo>
                    <a:pt x="26" y="88"/>
                  </a:lnTo>
                  <a:lnTo>
                    <a:pt x="11" y="94"/>
                  </a:lnTo>
                  <a:lnTo>
                    <a:pt x="0" y="94"/>
                  </a:lnTo>
                  <a:lnTo>
                    <a:pt x="11" y="99"/>
                  </a:lnTo>
                  <a:lnTo>
                    <a:pt x="16" y="99"/>
                  </a:lnTo>
                  <a:lnTo>
                    <a:pt x="18" y="113"/>
                  </a:lnTo>
                  <a:lnTo>
                    <a:pt x="70" y="71"/>
                  </a:lnTo>
                  <a:lnTo>
                    <a:pt x="76" y="60"/>
                  </a:lnTo>
                  <a:lnTo>
                    <a:pt x="79" y="51"/>
                  </a:lnTo>
                  <a:lnTo>
                    <a:pt x="87" y="45"/>
                  </a:lnTo>
                  <a:lnTo>
                    <a:pt x="79" y="45"/>
                  </a:lnTo>
                  <a:lnTo>
                    <a:pt x="79" y="38"/>
                  </a:lnTo>
                  <a:lnTo>
                    <a:pt x="72" y="56"/>
                  </a:lnTo>
                  <a:lnTo>
                    <a:pt x="76" y="30"/>
                  </a:lnTo>
                  <a:lnTo>
                    <a:pt x="76" y="24"/>
                  </a:lnTo>
                  <a:lnTo>
                    <a:pt x="63" y="0"/>
                  </a:lnTo>
                  <a:lnTo>
                    <a:pt x="54" y="25"/>
                  </a:lnTo>
                  <a:lnTo>
                    <a:pt x="63" y="25"/>
                  </a:lnTo>
                  <a:lnTo>
                    <a:pt x="63" y="42"/>
                  </a:lnTo>
                  <a:lnTo>
                    <a:pt x="53" y="68"/>
                  </a:lnTo>
                  <a:lnTo>
                    <a:pt x="42" y="81"/>
                  </a:lnTo>
                  <a:lnTo>
                    <a:pt x="36" y="81"/>
                  </a:lnTo>
                  <a:lnTo>
                    <a:pt x="50" y="50"/>
                  </a:lnTo>
                  <a:lnTo>
                    <a:pt x="50" y="45"/>
                  </a:lnTo>
                  <a:lnTo>
                    <a:pt x="57" y="39"/>
                  </a:lnTo>
                  <a:lnTo>
                    <a:pt x="51" y="33"/>
                  </a:lnTo>
                  <a:lnTo>
                    <a:pt x="33" y="33"/>
                  </a:lnTo>
                  <a:lnTo>
                    <a:pt x="31" y="36"/>
                  </a:lnTo>
                  <a:lnTo>
                    <a:pt x="16" y="28"/>
                  </a:lnTo>
                  <a:lnTo>
                    <a:pt x="32" y="42"/>
                  </a:lnTo>
                  <a:lnTo>
                    <a:pt x="32" y="51"/>
                  </a:lnTo>
                  <a:lnTo>
                    <a:pt x="16" y="51"/>
                  </a:lnTo>
                  <a:lnTo>
                    <a:pt x="10" y="54"/>
                  </a:lnTo>
                  <a:lnTo>
                    <a:pt x="5" y="56"/>
                  </a:lnTo>
                  <a:lnTo>
                    <a:pt x="5" y="5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2" name="Freeform 986">
              <a:extLst>
                <a:ext uri="{FF2B5EF4-FFF2-40B4-BE49-F238E27FC236}">
                  <a16:creationId xmlns:a16="http://schemas.microsoft.com/office/drawing/2014/main" id="{51E0A10A-1A6E-4A72-9D02-90BAE164A46D}"/>
                </a:ext>
              </a:extLst>
            </p:cNvPr>
            <p:cNvSpPr>
              <a:spLocks/>
            </p:cNvSpPr>
            <p:nvPr/>
          </p:nvSpPr>
          <p:spPr bwMode="auto">
            <a:xfrm>
              <a:off x="4273" y="1534"/>
              <a:ext cx="28" cy="9"/>
            </a:xfrm>
            <a:custGeom>
              <a:avLst/>
              <a:gdLst>
                <a:gd name="T0" fmla="*/ 0 w 28"/>
                <a:gd name="T1" fmla="*/ 8 h 9"/>
                <a:gd name="T2" fmla="*/ 7 w 28"/>
                <a:gd name="T3" fmla="*/ 8 h 9"/>
                <a:gd name="T4" fmla="*/ 27 w 28"/>
                <a:gd name="T5" fmla="*/ 0 h 9"/>
              </a:gdLst>
              <a:ahLst/>
              <a:cxnLst>
                <a:cxn ang="0">
                  <a:pos x="T0" y="T1"/>
                </a:cxn>
                <a:cxn ang="0">
                  <a:pos x="T2" y="T3"/>
                </a:cxn>
                <a:cxn ang="0">
                  <a:pos x="T4" y="T5"/>
                </a:cxn>
              </a:cxnLst>
              <a:rect l="0" t="0" r="r" b="b"/>
              <a:pathLst>
                <a:path w="28" h="9">
                  <a:moveTo>
                    <a:pt x="0" y="8"/>
                  </a:moveTo>
                  <a:lnTo>
                    <a:pt x="7" y="8"/>
                  </a:lnTo>
                  <a:lnTo>
                    <a:pt x="27"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3" name="Freeform 987">
              <a:extLst>
                <a:ext uri="{FF2B5EF4-FFF2-40B4-BE49-F238E27FC236}">
                  <a16:creationId xmlns:a16="http://schemas.microsoft.com/office/drawing/2014/main" id="{60D79204-793E-4226-922F-E5FE2BB82C08}"/>
                </a:ext>
              </a:extLst>
            </p:cNvPr>
            <p:cNvSpPr>
              <a:spLocks/>
            </p:cNvSpPr>
            <p:nvPr/>
          </p:nvSpPr>
          <p:spPr bwMode="auto">
            <a:xfrm>
              <a:off x="4269" y="1545"/>
              <a:ext cx="23" cy="12"/>
            </a:xfrm>
            <a:custGeom>
              <a:avLst/>
              <a:gdLst>
                <a:gd name="T0" fmla="*/ 0 w 23"/>
                <a:gd name="T1" fmla="*/ 4 h 12"/>
                <a:gd name="T2" fmla="*/ 3 w 23"/>
                <a:gd name="T3" fmla="*/ 11 h 12"/>
                <a:gd name="T4" fmla="*/ 10 w 23"/>
                <a:gd name="T5" fmla="*/ 11 h 12"/>
                <a:gd name="T6" fmla="*/ 18 w 23"/>
                <a:gd name="T7" fmla="*/ 11 h 12"/>
                <a:gd name="T8" fmla="*/ 22 w 23"/>
                <a:gd name="T9" fmla="*/ 9 h 12"/>
                <a:gd name="T10" fmla="*/ 19 w 23"/>
                <a:gd name="T11" fmla="*/ 5 h 12"/>
                <a:gd name="T12" fmla="*/ 21 w 23"/>
                <a:gd name="T13" fmla="*/ 0 h 12"/>
                <a:gd name="T14" fmla="*/ 11 w 23"/>
                <a:gd name="T15" fmla="*/ 4 h 12"/>
                <a:gd name="T16" fmla="*/ 0 w 23"/>
                <a:gd name="T17" fmla="*/ 4 h 12"/>
                <a:gd name="T18" fmla="*/ 0 w 23"/>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2">
                  <a:moveTo>
                    <a:pt x="0" y="4"/>
                  </a:moveTo>
                  <a:lnTo>
                    <a:pt x="3" y="11"/>
                  </a:lnTo>
                  <a:lnTo>
                    <a:pt x="10" y="11"/>
                  </a:lnTo>
                  <a:lnTo>
                    <a:pt x="18" y="11"/>
                  </a:lnTo>
                  <a:lnTo>
                    <a:pt x="22" y="9"/>
                  </a:lnTo>
                  <a:lnTo>
                    <a:pt x="19" y="5"/>
                  </a:lnTo>
                  <a:lnTo>
                    <a:pt x="21" y="0"/>
                  </a:lnTo>
                  <a:lnTo>
                    <a:pt x="11" y="4"/>
                  </a:lnTo>
                  <a:lnTo>
                    <a:pt x="0" y="4"/>
                  </a:lnTo>
                  <a:lnTo>
                    <a:pt x="0" y="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4" name="Freeform 988">
              <a:extLst>
                <a:ext uri="{FF2B5EF4-FFF2-40B4-BE49-F238E27FC236}">
                  <a16:creationId xmlns:a16="http://schemas.microsoft.com/office/drawing/2014/main" id="{C5A00103-73D9-448F-8CAA-22C2FFEEEDA6}"/>
                </a:ext>
              </a:extLst>
            </p:cNvPr>
            <p:cNvSpPr>
              <a:spLocks/>
            </p:cNvSpPr>
            <p:nvPr/>
          </p:nvSpPr>
          <p:spPr bwMode="auto">
            <a:xfrm>
              <a:off x="4231" y="1399"/>
              <a:ext cx="145" cy="149"/>
            </a:xfrm>
            <a:custGeom>
              <a:avLst/>
              <a:gdLst>
                <a:gd name="T0" fmla="*/ 15 w 145"/>
                <a:gd name="T1" fmla="*/ 50 h 149"/>
                <a:gd name="T2" fmla="*/ 8 w 145"/>
                <a:gd name="T3" fmla="*/ 85 h 149"/>
                <a:gd name="T4" fmla="*/ 3 w 145"/>
                <a:gd name="T5" fmla="*/ 68 h 149"/>
                <a:gd name="T6" fmla="*/ 8 w 145"/>
                <a:gd name="T7" fmla="*/ 40 h 149"/>
                <a:gd name="T8" fmla="*/ 6 w 145"/>
                <a:gd name="T9" fmla="*/ 32 h 149"/>
                <a:gd name="T10" fmla="*/ 32 w 145"/>
                <a:gd name="T11" fmla="*/ 5 h 149"/>
                <a:gd name="T12" fmla="*/ 73 w 145"/>
                <a:gd name="T13" fmla="*/ 0 h 149"/>
                <a:gd name="T14" fmla="*/ 60 w 145"/>
                <a:gd name="T15" fmla="*/ 4 h 149"/>
                <a:gd name="T16" fmla="*/ 38 w 145"/>
                <a:gd name="T17" fmla="*/ 9 h 149"/>
                <a:gd name="T18" fmla="*/ 29 w 145"/>
                <a:gd name="T19" fmla="*/ 22 h 149"/>
                <a:gd name="T20" fmla="*/ 34 w 145"/>
                <a:gd name="T21" fmla="*/ 26 h 149"/>
                <a:gd name="T22" fmla="*/ 26 w 145"/>
                <a:gd name="T23" fmla="*/ 31 h 149"/>
                <a:gd name="T24" fmla="*/ 20 w 145"/>
                <a:gd name="T25" fmla="*/ 36 h 149"/>
                <a:gd name="T26" fmla="*/ 46 w 145"/>
                <a:gd name="T27" fmla="*/ 42 h 149"/>
                <a:gd name="T28" fmla="*/ 58 w 145"/>
                <a:gd name="T29" fmla="*/ 31 h 149"/>
                <a:gd name="T30" fmla="*/ 86 w 145"/>
                <a:gd name="T31" fmla="*/ 48 h 149"/>
                <a:gd name="T32" fmla="*/ 55 w 145"/>
                <a:gd name="T33" fmla="*/ 14 h 149"/>
                <a:gd name="T34" fmla="*/ 80 w 145"/>
                <a:gd name="T35" fmla="*/ 23 h 149"/>
                <a:gd name="T36" fmla="*/ 104 w 145"/>
                <a:gd name="T37" fmla="*/ 33 h 149"/>
                <a:gd name="T38" fmla="*/ 114 w 145"/>
                <a:gd name="T39" fmla="*/ 24 h 149"/>
                <a:gd name="T40" fmla="*/ 120 w 145"/>
                <a:gd name="T41" fmla="*/ 22 h 149"/>
                <a:gd name="T42" fmla="*/ 127 w 145"/>
                <a:gd name="T43" fmla="*/ 19 h 149"/>
                <a:gd name="T44" fmla="*/ 140 w 145"/>
                <a:gd name="T45" fmla="*/ 72 h 149"/>
                <a:gd name="T46" fmla="*/ 144 w 145"/>
                <a:gd name="T47" fmla="*/ 91 h 149"/>
                <a:gd name="T48" fmla="*/ 140 w 145"/>
                <a:gd name="T49" fmla="*/ 129 h 149"/>
                <a:gd name="T50" fmla="*/ 132 w 145"/>
                <a:gd name="T51" fmla="*/ 143 h 149"/>
                <a:gd name="T52" fmla="*/ 127 w 145"/>
                <a:gd name="T53" fmla="*/ 134 h 149"/>
                <a:gd name="T54" fmla="*/ 134 w 145"/>
                <a:gd name="T55" fmla="*/ 113 h 149"/>
                <a:gd name="T56" fmla="*/ 137 w 145"/>
                <a:gd name="T57" fmla="*/ 89 h 149"/>
                <a:gd name="T58" fmla="*/ 126 w 145"/>
                <a:gd name="T59" fmla="*/ 87 h 149"/>
                <a:gd name="T60" fmla="*/ 116 w 145"/>
                <a:gd name="T61" fmla="*/ 101 h 149"/>
                <a:gd name="T62" fmla="*/ 102 w 145"/>
                <a:gd name="T63" fmla="*/ 80 h 149"/>
                <a:gd name="T64" fmla="*/ 92 w 145"/>
                <a:gd name="T65" fmla="*/ 89 h 149"/>
                <a:gd name="T66" fmla="*/ 92 w 145"/>
                <a:gd name="T67" fmla="*/ 77 h 149"/>
                <a:gd name="T68" fmla="*/ 71 w 145"/>
                <a:gd name="T69" fmla="*/ 59 h 149"/>
                <a:gd name="T70" fmla="*/ 29 w 145"/>
                <a:gd name="T71" fmla="*/ 50 h 149"/>
                <a:gd name="T72" fmla="*/ 19 w 145"/>
                <a:gd name="T73" fmla="*/ 4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9">
                  <a:moveTo>
                    <a:pt x="19" y="44"/>
                  </a:moveTo>
                  <a:lnTo>
                    <a:pt x="15" y="50"/>
                  </a:lnTo>
                  <a:lnTo>
                    <a:pt x="11" y="64"/>
                  </a:lnTo>
                  <a:lnTo>
                    <a:pt x="8" y="85"/>
                  </a:lnTo>
                  <a:lnTo>
                    <a:pt x="4" y="75"/>
                  </a:lnTo>
                  <a:lnTo>
                    <a:pt x="3" y="68"/>
                  </a:lnTo>
                  <a:lnTo>
                    <a:pt x="0" y="61"/>
                  </a:lnTo>
                  <a:lnTo>
                    <a:pt x="8" y="40"/>
                  </a:lnTo>
                  <a:lnTo>
                    <a:pt x="12" y="38"/>
                  </a:lnTo>
                  <a:lnTo>
                    <a:pt x="6" y="32"/>
                  </a:lnTo>
                  <a:lnTo>
                    <a:pt x="5" y="25"/>
                  </a:lnTo>
                  <a:lnTo>
                    <a:pt x="32" y="5"/>
                  </a:lnTo>
                  <a:lnTo>
                    <a:pt x="60" y="0"/>
                  </a:lnTo>
                  <a:lnTo>
                    <a:pt x="73" y="0"/>
                  </a:lnTo>
                  <a:lnTo>
                    <a:pt x="78" y="4"/>
                  </a:lnTo>
                  <a:lnTo>
                    <a:pt x="60" y="4"/>
                  </a:lnTo>
                  <a:lnTo>
                    <a:pt x="49" y="9"/>
                  </a:lnTo>
                  <a:lnTo>
                    <a:pt x="38" y="9"/>
                  </a:lnTo>
                  <a:lnTo>
                    <a:pt x="42" y="13"/>
                  </a:lnTo>
                  <a:lnTo>
                    <a:pt x="29" y="22"/>
                  </a:lnTo>
                  <a:lnTo>
                    <a:pt x="49" y="28"/>
                  </a:lnTo>
                  <a:lnTo>
                    <a:pt x="34" y="26"/>
                  </a:lnTo>
                  <a:lnTo>
                    <a:pt x="35" y="31"/>
                  </a:lnTo>
                  <a:lnTo>
                    <a:pt x="26" y="31"/>
                  </a:lnTo>
                  <a:lnTo>
                    <a:pt x="38" y="36"/>
                  </a:lnTo>
                  <a:lnTo>
                    <a:pt x="20" y="36"/>
                  </a:lnTo>
                  <a:lnTo>
                    <a:pt x="34" y="42"/>
                  </a:lnTo>
                  <a:lnTo>
                    <a:pt x="46" y="42"/>
                  </a:lnTo>
                  <a:lnTo>
                    <a:pt x="67" y="51"/>
                  </a:lnTo>
                  <a:lnTo>
                    <a:pt x="58" y="31"/>
                  </a:lnTo>
                  <a:lnTo>
                    <a:pt x="79" y="48"/>
                  </a:lnTo>
                  <a:lnTo>
                    <a:pt x="86" y="48"/>
                  </a:lnTo>
                  <a:lnTo>
                    <a:pt x="67" y="22"/>
                  </a:lnTo>
                  <a:lnTo>
                    <a:pt x="55" y="14"/>
                  </a:lnTo>
                  <a:lnTo>
                    <a:pt x="69" y="17"/>
                  </a:lnTo>
                  <a:lnTo>
                    <a:pt x="80" y="23"/>
                  </a:lnTo>
                  <a:lnTo>
                    <a:pt x="90" y="24"/>
                  </a:lnTo>
                  <a:lnTo>
                    <a:pt x="104" y="33"/>
                  </a:lnTo>
                  <a:lnTo>
                    <a:pt x="86" y="9"/>
                  </a:lnTo>
                  <a:lnTo>
                    <a:pt x="114" y="24"/>
                  </a:lnTo>
                  <a:lnTo>
                    <a:pt x="122" y="33"/>
                  </a:lnTo>
                  <a:lnTo>
                    <a:pt x="120" y="22"/>
                  </a:lnTo>
                  <a:lnTo>
                    <a:pt x="109" y="9"/>
                  </a:lnTo>
                  <a:lnTo>
                    <a:pt x="127" y="19"/>
                  </a:lnTo>
                  <a:lnTo>
                    <a:pt x="140" y="45"/>
                  </a:lnTo>
                  <a:lnTo>
                    <a:pt x="140" y="72"/>
                  </a:lnTo>
                  <a:lnTo>
                    <a:pt x="144" y="85"/>
                  </a:lnTo>
                  <a:lnTo>
                    <a:pt x="144" y="91"/>
                  </a:lnTo>
                  <a:lnTo>
                    <a:pt x="137" y="115"/>
                  </a:lnTo>
                  <a:lnTo>
                    <a:pt x="140" y="129"/>
                  </a:lnTo>
                  <a:lnTo>
                    <a:pt x="132" y="135"/>
                  </a:lnTo>
                  <a:lnTo>
                    <a:pt x="132" y="143"/>
                  </a:lnTo>
                  <a:lnTo>
                    <a:pt x="118" y="148"/>
                  </a:lnTo>
                  <a:lnTo>
                    <a:pt x="127" y="134"/>
                  </a:lnTo>
                  <a:lnTo>
                    <a:pt x="129" y="120"/>
                  </a:lnTo>
                  <a:lnTo>
                    <a:pt x="134" y="113"/>
                  </a:lnTo>
                  <a:lnTo>
                    <a:pt x="139" y="96"/>
                  </a:lnTo>
                  <a:lnTo>
                    <a:pt x="137" y="89"/>
                  </a:lnTo>
                  <a:lnTo>
                    <a:pt x="133" y="87"/>
                  </a:lnTo>
                  <a:lnTo>
                    <a:pt x="126" y="87"/>
                  </a:lnTo>
                  <a:lnTo>
                    <a:pt x="118" y="94"/>
                  </a:lnTo>
                  <a:lnTo>
                    <a:pt x="116" y="101"/>
                  </a:lnTo>
                  <a:lnTo>
                    <a:pt x="111" y="105"/>
                  </a:lnTo>
                  <a:lnTo>
                    <a:pt x="102" y="80"/>
                  </a:lnTo>
                  <a:lnTo>
                    <a:pt x="98" y="78"/>
                  </a:lnTo>
                  <a:lnTo>
                    <a:pt x="92" y="89"/>
                  </a:lnTo>
                  <a:lnTo>
                    <a:pt x="88" y="85"/>
                  </a:lnTo>
                  <a:lnTo>
                    <a:pt x="92" y="77"/>
                  </a:lnTo>
                  <a:lnTo>
                    <a:pt x="89" y="66"/>
                  </a:lnTo>
                  <a:lnTo>
                    <a:pt x="71" y="59"/>
                  </a:lnTo>
                  <a:lnTo>
                    <a:pt x="74" y="65"/>
                  </a:lnTo>
                  <a:lnTo>
                    <a:pt x="29" y="50"/>
                  </a:lnTo>
                  <a:lnTo>
                    <a:pt x="19" y="44"/>
                  </a:lnTo>
                  <a:lnTo>
                    <a:pt x="19" y="44"/>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5" name="Freeform 989">
              <a:extLst>
                <a:ext uri="{FF2B5EF4-FFF2-40B4-BE49-F238E27FC236}">
                  <a16:creationId xmlns:a16="http://schemas.microsoft.com/office/drawing/2014/main" id="{554429C0-A4C1-4259-BD4A-037236DDFCC6}"/>
                </a:ext>
              </a:extLst>
            </p:cNvPr>
            <p:cNvSpPr>
              <a:spLocks/>
            </p:cNvSpPr>
            <p:nvPr/>
          </p:nvSpPr>
          <p:spPr bwMode="auto">
            <a:xfrm>
              <a:off x="4350" y="1492"/>
              <a:ext cx="15" cy="25"/>
            </a:xfrm>
            <a:custGeom>
              <a:avLst/>
              <a:gdLst>
                <a:gd name="T0" fmla="*/ 0 w 15"/>
                <a:gd name="T1" fmla="*/ 6 h 25"/>
                <a:gd name="T2" fmla="*/ 9 w 15"/>
                <a:gd name="T3" fmla="*/ 0 h 25"/>
                <a:gd name="T4" fmla="*/ 14 w 15"/>
                <a:gd name="T5" fmla="*/ 0 h 25"/>
                <a:gd name="T6" fmla="*/ 14 w 15"/>
                <a:gd name="T7" fmla="*/ 5 h 25"/>
                <a:gd name="T8" fmla="*/ 13 w 15"/>
                <a:gd name="T9" fmla="*/ 15 h 25"/>
                <a:gd name="T10" fmla="*/ 9 w 15"/>
                <a:gd name="T11" fmla="*/ 24 h 25"/>
                <a:gd name="T12" fmla="*/ 11 w 15"/>
                <a:gd name="T13" fmla="*/ 15 h 25"/>
                <a:gd name="T14" fmla="*/ 11 w 15"/>
                <a:gd name="T15" fmla="*/ 6 h 25"/>
                <a:gd name="T16" fmla="*/ 9 w 15"/>
                <a:gd name="T17" fmla="*/ 5 h 25"/>
                <a:gd name="T18" fmla="*/ 0 w 15"/>
                <a:gd name="T19" fmla="*/ 6 h 25"/>
                <a:gd name="T20" fmla="*/ 0 w 15"/>
                <a:gd name="T21"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5">
                  <a:moveTo>
                    <a:pt x="0" y="6"/>
                  </a:moveTo>
                  <a:lnTo>
                    <a:pt x="9" y="0"/>
                  </a:lnTo>
                  <a:lnTo>
                    <a:pt x="14" y="0"/>
                  </a:lnTo>
                  <a:lnTo>
                    <a:pt x="14" y="5"/>
                  </a:lnTo>
                  <a:lnTo>
                    <a:pt x="13" y="15"/>
                  </a:lnTo>
                  <a:lnTo>
                    <a:pt x="9" y="24"/>
                  </a:lnTo>
                  <a:lnTo>
                    <a:pt x="11" y="15"/>
                  </a:lnTo>
                  <a:lnTo>
                    <a:pt x="11" y="6"/>
                  </a:lnTo>
                  <a:lnTo>
                    <a:pt x="9" y="5"/>
                  </a:lnTo>
                  <a:lnTo>
                    <a:pt x="0" y="6"/>
                  </a:lnTo>
                  <a:lnTo>
                    <a:pt x="0" y="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6" name="Freeform 990">
              <a:extLst>
                <a:ext uri="{FF2B5EF4-FFF2-40B4-BE49-F238E27FC236}">
                  <a16:creationId xmlns:a16="http://schemas.microsoft.com/office/drawing/2014/main" id="{437E461C-09DC-44AD-A4DF-114EA59E07E1}"/>
                </a:ext>
              </a:extLst>
            </p:cNvPr>
            <p:cNvSpPr>
              <a:spLocks/>
            </p:cNvSpPr>
            <p:nvPr/>
          </p:nvSpPr>
          <p:spPr bwMode="auto">
            <a:xfrm>
              <a:off x="4346" y="1498"/>
              <a:ext cx="12" cy="17"/>
            </a:xfrm>
            <a:custGeom>
              <a:avLst/>
              <a:gdLst>
                <a:gd name="T0" fmla="*/ 3 w 12"/>
                <a:gd name="T1" fmla="*/ 0 h 17"/>
                <a:gd name="T2" fmla="*/ 11 w 12"/>
                <a:gd name="T3" fmla="*/ 7 h 17"/>
                <a:gd name="T4" fmla="*/ 8 w 12"/>
                <a:gd name="T5" fmla="*/ 13 h 17"/>
                <a:gd name="T6" fmla="*/ 3 w 12"/>
                <a:gd name="T7" fmla="*/ 16 h 17"/>
                <a:gd name="T8" fmla="*/ 4 w 12"/>
                <a:gd name="T9" fmla="*/ 9 h 17"/>
                <a:gd name="T10" fmla="*/ 0 w 12"/>
                <a:gd name="T11" fmla="*/ 5 h 17"/>
                <a:gd name="T12" fmla="*/ 3 w 12"/>
                <a:gd name="T13" fmla="*/ 0 h 17"/>
                <a:gd name="T14" fmla="*/ 3 w 12"/>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7">
                  <a:moveTo>
                    <a:pt x="3" y="0"/>
                  </a:moveTo>
                  <a:lnTo>
                    <a:pt x="11" y="7"/>
                  </a:lnTo>
                  <a:lnTo>
                    <a:pt x="8" y="13"/>
                  </a:lnTo>
                  <a:lnTo>
                    <a:pt x="3" y="16"/>
                  </a:lnTo>
                  <a:lnTo>
                    <a:pt x="4" y="9"/>
                  </a:lnTo>
                  <a:lnTo>
                    <a:pt x="0" y="5"/>
                  </a:lnTo>
                  <a:lnTo>
                    <a:pt x="3" y="0"/>
                  </a:lnTo>
                  <a:lnTo>
                    <a:pt x="3"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 name="Freeform 991">
              <a:extLst>
                <a:ext uri="{FF2B5EF4-FFF2-40B4-BE49-F238E27FC236}">
                  <a16:creationId xmlns:a16="http://schemas.microsoft.com/office/drawing/2014/main" id="{7509C86E-20D0-4687-A656-4B64C6404835}"/>
                </a:ext>
              </a:extLst>
            </p:cNvPr>
            <p:cNvSpPr>
              <a:spLocks/>
            </p:cNvSpPr>
            <p:nvPr/>
          </p:nvSpPr>
          <p:spPr bwMode="auto">
            <a:xfrm>
              <a:off x="4265" y="1604"/>
              <a:ext cx="23" cy="63"/>
            </a:xfrm>
            <a:custGeom>
              <a:avLst/>
              <a:gdLst>
                <a:gd name="T0" fmla="*/ 16 w 23"/>
                <a:gd name="T1" fmla="*/ 0 h 63"/>
                <a:gd name="T2" fmla="*/ 22 w 23"/>
                <a:gd name="T3" fmla="*/ 14 h 63"/>
                <a:gd name="T4" fmla="*/ 16 w 23"/>
                <a:gd name="T5" fmla="*/ 21 h 63"/>
                <a:gd name="T6" fmla="*/ 18 w 23"/>
                <a:gd name="T7" fmla="*/ 27 h 63"/>
                <a:gd name="T8" fmla="*/ 18 w 23"/>
                <a:gd name="T9" fmla="*/ 34 h 63"/>
                <a:gd name="T10" fmla="*/ 0 w 23"/>
                <a:gd name="T11" fmla="*/ 62 h 63"/>
                <a:gd name="T12" fmla="*/ 5 w 23"/>
                <a:gd name="T13" fmla="*/ 28 h 63"/>
                <a:gd name="T14" fmla="*/ 11 w 23"/>
                <a:gd name="T15" fmla="*/ 23 h 63"/>
                <a:gd name="T16" fmla="*/ 10 w 23"/>
                <a:gd name="T17" fmla="*/ 15 h 63"/>
                <a:gd name="T18" fmla="*/ 16 w 23"/>
                <a:gd name="T19" fmla="*/ 0 h 63"/>
                <a:gd name="T20" fmla="*/ 16 w 23"/>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63">
                  <a:moveTo>
                    <a:pt x="16" y="0"/>
                  </a:moveTo>
                  <a:lnTo>
                    <a:pt x="22" y="14"/>
                  </a:lnTo>
                  <a:lnTo>
                    <a:pt x="16" y="21"/>
                  </a:lnTo>
                  <a:lnTo>
                    <a:pt x="18" y="27"/>
                  </a:lnTo>
                  <a:lnTo>
                    <a:pt x="18" y="34"/>
                  </a:lnTo>
                  <a:lnTo>
                    <a:pt x="0" y="62"/>
                  </a:lnTo>
                  <a:lnTo>
                    <a:pt x="5" y="28"/>
                  </a:lnTo>
                  <a:lnTo>
                    <a:pt x="11" y="23"/>
                  </a:lnTo>
                  <a:lnTo>
                    <a:pt x="10" y="15"/>
                  </a:lnTo>
                  <a:lnTo>
                    <a:pt x="16" y="0"/>
                  </a:lnTo>
                  <a:lnTo>
                    <a:pt x="16"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 name="Freeform 992">
              <a:extLst>
                <a:ext uri="{FF2B5EF4-FFF2-40B4-BE49-F238E27FC236}">
                  <a16:creationId xmlns:a16="http://schemas.microsoft.com/office/drawing/2014/main" id="{A9D324E6-6490-477E-B162-21E417646AD3}"/>
                </a:ext>
              </a:extLst>
            </p:cNvPr>
            <p:cNvSpPr>
              <a:spLocks/>
            </p:cNvSpPr>
            <p:nvPr/>
          </p:nvSpPr>
          <p:spPr bwMode="auto">
            <a:xfrm>
              <a:off x="4293" y="1556"/>
              <a:ext cx="74" cy="72"/>
            </a:xfrm>
            <a:custGeom>
              <a:avLst/>
              <a:gdLst>
                <a:gd name="T0" fmla="*/ 0 w 74"/>
                <a:gd name="T1" fmla="*/ 71 h 72"/>
                <a:gd name="T2" fmla="*/ 45 w 74"/>
                <a:gd name="T3" fmla="*/ 19 h 72"/>
                <a:gd name="T4" fmla="*/ 73 w 74"/>
                <a:gd name="T5" fmla="*/ 0 h 72"/>
              </a:gdLst>
              <a:ahLst/>
              <a:cxnLst>
                <a:cxn ang="0">
                  <a:pos x="T0" y="T1"/>
                </a:cxn>
                <a:cxn ang="0">
                  <a:pos x="T2" y="T3"/>
                </a:cxn>
                <a:cxn ang="0">
                  <a:pos x="T4" y="T5"/>
                </a:cxn>
              </a:cxnLst>
              <a:rect l="0" t="0" r="r" b="b"/>
              <a:pathLst>
                <a:path w="74" h="72">
                  <a:moveTo>
                    <a:pt x="0" y="71"/>
                  </a:moveTo>
                  <a:lnTo>
                    <a:pt x="45" y="19"/>
                  </a:lnTo>
                  <a:lnTo>
                    <a:pt x="73"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 name="Freeform 993">
              <a:extLst>
                <a:ext uri="{FF2B5EF4-FFF2-40B4-BE49-F238E27FC236}">
                  <a16:creationId xmlns:a16="http://schemas.microsoft.com/office/drawing/2014/main" id="{065666D4-C6F0-4830-879F-B577D60E4D57}"/>
                </a:ext>
              </a:extLst>
            </p:cNvPr>
            <p:cNvSpPr>
              <a:spLocks/>
            </p:cNvSpPr>
            <p:nvPr/>
          </p:nvSpPr>
          <p:spPr bwMode="auto">
            <a:xfrm>
              <a:off x="4332" y="1573"/>
              <a:ext cx="53" cy="27"/>
            </a:xfrm>
            <a:custGeom>
              <a:avLst/>
              <a:gdLst>
                <a:gd name="T0" fmla="*/ 0 w 53"/>
                <a:gd name="T1" fmla="*/ 26 h 27"/>
                <a:gd name="T2" fmla="*/ 34 w 53"/>
                <a:gd name="T3" fmla="*/ 4 h 27"/>
                <a:gd name="T4" fmla="*/ 52 w 53"/>
                <a:gd name="T5" fmla="*/ 0 h 27"/>
              </a:gdLst>
              <a:ahLst/>
              <a:cxnLst>
                <a:cxn ang="0">
                  <a:pos x="T0" y="T1"/>
                </a:cxn>
                <a:cxn ang="0">
                  <a:pos x="T2" y="T3"/>
                </a:cxn>
                <a:cxn ang="0">
                  <a:pos x="T4" y="T5"/>
                </a:cxn>
              </a:cxnLst>
              <a:rect l="0" t="0" r="r" b="b"/>
              <a:pathLst>
                <a:path w="53" h="27">
                  <a:moveTo>
                    <a:pt x="0" y="26"/>
                  </a:moveTo>
                  <a:lnTo>
                    <a:pt x="34" y="4"/>
                  </a:lnTo>
                  <a:lnTo>
                    <a:pt x="52"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0" name="Freeform 994">
              <a:extLst>
                <a:ext uri="{FF2B5EF4-FFF2-40B4-BE49-F238E27FC236}">
                  <a16:creationId xmlns:a16="http://schemas.microsoft.com/office/drawing/2014/main" id="{1C5DC436-D7B5-4918-84F0-881579872A1F}"/>
                </a:ext>
              </a:extLst>
            </p:cNvPr>
            <p:cNvSpPr>
              <a:spLocks/>
            </p:cNvSpPr>
            <p:nvPr/>
          </p:nvSpPr>
          <p:spPr bwMode="auto">
            <a:xfrm>
              <a:off x="4275" y="1624"/>
              <a:ext cx="33" cy="41"/>
            </a:xfrm>
            <a:custGeom>
              <a:avLst/>
              <a:gdLst>
                <a:gd name="T0" fmla="*/ 32 w 33"/>
                <a:gd name="T1" fmla="*/ 0 h 41"/>
                <a:gd name="T2" fmla="*/ 0 w 33"/>
                <a:gd name="T3" fmla="*/ 40 h 41"/>
                <a:gd name="T4" fmla="*/ 8 w 33"/>
                <a:gd name="T5" fmla="*/ 37 h 41"/>
                <a:gd name="T6" fmla="*/ 22 w 33"/>
                <a:gd name="T7" fmla="*/ 23 h 41"/>
                <a:gd name="T8" fmla="*/ 22 w 33"/>
                <a:gd name="T9" fmla="*/ 17 h 41"/>
                <a:gd name="T10" fmla="*/ 32 w 33"/>
                <a:gd name="T11" fmla="*/ 0 h 41"/>
                <a:gd name="T12" fmla="*/ 32 w 3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33" h="41">
                  <a:moveTo>
                    <a:pt x="32" y="0"/>
                  </a:moveTo>
                  <a:lnTo>
                    <a:pt x="0" y="40"/>
                  </a:lnTo>
                  <a:lnTo>
                    <a:pt x="8" y="37"/>
                  </a:lnTo>
                  <a:lnTo>
                    <a:pt x="22" y="23"/>
                  </a:lnTo>
                  <a:lnTo>
                    <a:pt x="22" y="17"/>
                  </a:lnTo>
                  <a:lnTo>
                    <a:pt x="32" y="0"/>
                  </a:lnTo>
                  <a:lnTo>
                    <a:pt x="32"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1" name="Freeform 995">
              <a:extLst>
                <a:ext uri="{FF2B5EF4-FFF2-40B4-BE49-F238E27FC236}">
                  <a16:creationId xmlns:a16="http://schemas.microsoft.com/office/drawing/2014/main" id="{6731D528-334F-4D2F-8B69-75B5AB4F8286}"/>
                </a:ext>
              </a:extLst>
            </p:cNvPr>
            <p:cNvSpPr>
              <a:spLocks/>
            </p:cNvSpPr>
            <p:nvPr/>
          </p:nvSpPr>
          <p:spPr bwMode="auto">
            <a:xfrm>
              <a:off x="4235" y="1635"/>
              <a:ext cx="86" cy="191"/>
            </a:xfrm>
            <a:custGeom>
              <a:avLst/>
              <a:gdLst>
                <a:gd name="T0" fmla="*/ 30 w 86"/>
                <a:gd name="T1" fmla="*/ 51 h 191"/>
                <a:gd name="T2" fmla="*/ 12 w 86"/>
                <a:gd name="T3" fmla="*/ 99 h 191"/>
                <a:gd name="T4" fmla="*/ 12 w 86"/>
                <a:gd name="T5" fmla="*/ 149 h 191"/>
                <a:gd name="T6" fmla="*/ 0 w 86"/>
                <a:gd name="T7" fmla="*/ 190 h 191"/>
                <a:gd name="T8" fmla="*/ 13 w 86"/>
                <a:gd name="T9" fmla="*/ 187 h 191"/>
                <a:gd name="T10" fmla="*/ 18 w 86"/>
                <a:gd name="T11" fmla="*/ 180 h 191"/>
                <a:gd name="T12" fmla="*/ 34 w 86"/>
                <a:gd name="T13" fmla="*/ 167 h 191"/>
                <a:gd name="T14" fmla="*/ 49 w 86"/>
                <a:gd name="T15" fmla="*/ 90 h 191"/>
                <a:gd name="T16" fmla="*/ 61 w 86"/>
                <a:gd name="T17" fmla="*/ 80 h 191"/>
                <a:gd name="T18" fmla="*/ 85 w 86"/>
                <a:gd name="T19" fmla="*/ 5 h 191"/>
                <a:gd name="T20" fmla="*/ 82 w 86"/>
                <a:gd name="T21" fmla="*/ 0 h 191"/>
                <a:gd name="T22" fmla="*/ 51 w 86"/>
                <a:gd name="T23" fmla="*/ 48 h 191"/>
                <a:gd name="T24" fmla="*/ 51 w 86"/>
                <a:gd name="T25" fmla="*/ 74 h 191"/>
                <a:gd name="T26" fmla="*/ 34 w 86"/>
                <a:gd name="T27" fmla="*/ 124 h 191"/>
                <a:gd name="T28" fmla="*/ 34 w 86"/>
                <a:gd name="T29" fmla="*/ 148 h 191"/>
                <a:gd name="T30" fmla="*/ 20 w 86"/>
                <a:gd name="T31" fmla="*/ 170 h 191"/>
                <a:gd name="T32" fmla="*/ 15 w 86"/>
                <a:gd name="T33" fmla="*/ 170 h 191"/>
                <a:gd name="T34" fmla="*/ 19 w 86"/>
                <a:gd name="T35" fmla="*/ 110 h 191"/>
                <a:gd name="T36" fmla="*/ 18 w 86"/>
                <a:gd name="T37" fmla="*/ 96 h 191"/>
                <a:gd name="T38" fmla="*/ 31 w 86"/>
                <a:gd name="T39" fmla="*/ 57 h 191"/>
                <a:gd name="T40" fmla="*/ 30 w 86"/>
                <a:gd name="T41" fmla="*/ 51 h 191"/>
                <a:gd name="T42" fmla="*/ 30 w 86"/>
                <a:gd name="T43" fmla="*/ 5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91">
                  <a:moveTo>
                    <a:pt x="30" y="51"/>
                  </a:moveTo>
                  <a:lnTo>
                    <a:pt x="12" y="99"/>
                  </a:lnTo>
                  <a:lnTo>
                    <a:pt x="12" y="149"/>
                  </a:lnTo>
                  <a:lnTo>
                    <a:pt x="0" y="190"/>
                  </a:lnTo>
                  <a:lnTo>
                    <a:pt x="13" y="187"/>
                  </a:lnTo>
                  <a:lnTo>
                    <a:pt x="18" y="180"/>
                  </a:lnTo>
                  <a:lnTo>
                    <a:pt x="34" y="167"/>
                  </a:lnTo>
                  <a:lnTo>
                    <a:pt x="49" y="90"/>
                  </a:lnTo>
                  <a:lnTo>
                    <a:pt x="61" y="80"/>
                  </a:lnTo>
                  <a:lnTo>
                    <a:pt x="85" y="5"/>
                  </a:lnTo>
                  <a:lnTo>
                    <a:pt x="82" y="0"/>
                  </a:lnTo>
                  <a:lnTo>
                    <a:pt x="51" y="48"/>
                  </a:lnTo>
                  <a:lnTo>
                    <a:pt x="51" y="74"/>
                  </a:lnTo>
                  <a:lnTo>
                    <a:pt x="34" y="124"/>
                  </a:lnTo>
                  <a:lnTo>
                    <a:pt x="34" y="148"/>
                  </a:lnTo>
                  <a:lnTo>
                    <a:pt x="20" y="170"/>
                  </a:lnTo>
                  <a:lnTo>
                    <a:pt x="15" y="170"/>
                  </a:lnTo>
                  <a:lnTo>
                    <a:pt x="19" y="110"/>
                  </a:lnTo>
                  <a:lnTo>
                    <a:pt x="18" y="96"/>
                  </a:lnTo>
                  <a:lnTo>
                    <a:pt x="31" y="57"/>
                  </a:lnTo>
                  <a:lnTo>
                    <a:pt x="30" y="51"/>
                  </a:lnTo>
                  <a:lnTo>
                    <a:pt x="30" y="5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 name="Freeform 996">
              <a:extLst>
                <a:ext uri="{FF2B5EF4-FFF2-40B4-BE49-F238E27FC236}">
                  <a16:creationId xmlns:a16="http://schemas.microsoft.com/office/drawing/2014/main" id="{495D5920-C997-4866-B852-7E1E78772991}"/>
                </a:ext>
              </a:extLst>
            </p:cNvPr>
            <p:cNvSpPr>
              <a:spLocks/>
            </p:cNvSpPr>
            <p:nvPr/>
          </p:nvSpPr>
          <p:spPr bwMode="auto">
            <a:xfrm>
              <a:off x="3992" y="1620"/>
              <a:ext cx="481" cy="285"/>
            </a:xfrm>
            <a:custGeom>
              <a:avLst/>
              <a:gdLst>
                <a:gd name="T0" fmla="*/ 374 w 481"/>
                <a:gd name="T1" fmla="*/ 0 h 285"/>
                <a:gd name="T2" fmla="*/ 387 w 481"/>
                <a:gd name="T3" fmla="*/ 24 h 285"/>
                <a:gd name="T4" fmla="*/ 387 w 481"/>
                <a:gd name="T5" fmla="*/ 49 h 285"/>
                <a:gd name="T6" fmla="*/ 376 w 481"/>
                <a:gd name="T7" fmla="*/ 75 h 285"/>
                <a:gd name="T8" fmla="*/ 346 w 481"/>
                <a:gd name="T9" fmla="*/ 80 h 285"/>
                <a:gd name="T10" fmla="*/ 346 w 481"/>
                <a:gd name="T11" fmla="*/ 85 h 285"/>
                <a:gd name="T12" fmla="*/ 379 w 481"/>
                <a:gd name="T13" fmla="*/ 99 h 285"/>
                <a:gd name="T14" fmla="*/ 362 w 481"/>
                <a:gd name="T15" fmla="*/ 147 h 285"/>
                <a:gd name="T16" fmla="*/ 320 w 481"/>
                <a:gd name="T17" fmla="*/ 99 h 285"/>
                <a:gd name="T18" fmla="*/ 318 w 481"/>
                <a:gd name="T19" fmla="*/ 104 h 285"/>
                <a:gd name="T20" fmla="*/ 353 w 481"/>
                <a:gd name="T21" fmla="*/ 193 h 285"/>
                <a:gd name="T22" fmla="*/ 338 w 481"/>
                <a:gd name="T23" fmla="*/ 224 h 285"/>
                <a:gd name="T24" fmla="*/ 301 w 481"/>
                <a:gd name="T25" fmla="*/ 224 h 285"/>
                <a:gd name="T26" fmla="*/ 270 w 481"/>
                <a:gd name="T27" fmla="*/ 220 h 285"/>
                <a:gd name="T28" fmla="*/ 305 w 481"/>
                <a:gd name="T29" fmla="*/ 248 h 285"/>
                <a:gd name="T30" fmla="*/ 291 w 481"/>
                <a:gd name="T31" fmla="*/ 252 h 285"/>
                <a:gd name="T32" fmla="*/ 251 w 481"/>
                <a:gd name="T33" fmla="*/ 230 h 285"/>
                <a:gd name="T34" fmla="*/ 263 w 481"/>
                <a:gd name="T35" fmla="*/ 247 h 285"/>
                <a:gd name="T36" fmla="*/ 243 w 481"/>
                <a:gd name="T37" fmla="*/ 247 h 285"/>
                <a:gd name="T38" fmla="*/ 225 w 481"/>
                <a:gd name="T39" fmla="*/ 237 h 285"/>
                <a:gd name="T40" fmla="*/ 223 w 481"/>
                <a:gd name="T41" fmla="*/ 248 h 285"/>
                <a:gd name="T42" fmla="*/ 245 w 481"/>
                <a:gd name="T43" fmla="*/ 277 h 285"/>
                <a:gd name="T44" fmla="*/ 205 w 481"/>
                <a:gd name="T45" fmla="*/ 250 h 285"/>
                <a:gd name="T46" fmla="*/ 210 w 481"/>
                <a:gd name="T47" fmla="*/ 273 h 285"/>
                <a:gd name="T48" fmla="*/ 190 w 481"/>
                <a:gd name="T49" fmla="*/ 254 h 285"/>
                <a:gd name="T50" fmla="*/ 168 w 481"/>
                <a:gd name="T51" fmla="*/ 254 h 285"/>
                <a:gd name="T52" fmla="*/ 141 w 481"/>
                <a:gd name="T53" fmla="*/ 239 h 285"/>
                <a:gd name="T54" fmla="*/ 39 w 481"/>
                <a:gd name="T55" fmla="*/ 219 h 285"/>
                <a:gd name="T56" fmla="*/ 30 w 481"/>
                <a:gd name="T57" fmla="*/ 224 h 285"/>
                <a:gd name="T58" fmla="*/ 16 w 481"/>
                <a:gd name="T59" fmla="*/ 143 h 285"/>
                <a:gd name="T60" fmla="*/ 0 w 481"/>
                <a:gd name="T61" fmla="*/ 143 h 285"/>
                <a:gd name="T62" fmla="*/ 0 w 481"/>
                <a:gd name="T63" fmla="*/ 237 h 285"/>
                <a:gd name="T64" fmla="*/ 156 w 481"/>
                <a:gd name="T65" fmla="*/ 254 h 285"/>
                <a:gd name="T66" fmla="*/ 162 w 481"/>
                <a:gd name="T67" fmla="*/ 264 h 285"/>
                <a:gd name="T68" fmla="*/ 133 w 481"/>
                <a:gd name="T69" fmla="*/ 275 h 285"/>
                <a:gd name="T70" fmla="*/ 108 w 481"/>
                <a:gd name="T71" fmla="*/ 260 h 285"/>
                <a:gd name="T72" fmla="*/ 43 w 481"/>
                <a:gd name="T73" fmla="*/ 260 h 285"/>
                <a:gd name="T74" fmla="*/ 129 w 481"/>
                <a:gd name="T75" fmla="*/ 284 h 285"/>
                <a:gd name="T76" fmla="*/ 362 w 481"/>
                <a:gd name="T77" fmla="*/ 284 h 285"/>
                <a:gd name="T78" fmla="*/ 369 w 481"/>
                <a:gd name="T79" fmla="*/ 219 h 285"/>
                <a:gd name="T80" fmla="*/ 380 w 481"/>
                <a:gd name="T81" fmla="*/ 201 h 285"/>
                <a:gd name="T82" fmla="*/ 398 w 481"/>
                <a:gd name="T83" fmla="*/ 186 h 285"/>
                <a:gd name="T84" fmla="*/ 480 w 481"/>
                <a:gd name="T85" fmla="*/ 165 h 285"/>
                <a:gd name="T86" fmla="*/ 473 w 481"/>
                <a:gd name="T87" fmla="*/ 113 h 285"/>
                <a:gd name="T88" fmla="*/ 452 w 481"/>
                <a:gd name="T89" fmla="*/ 36 h 285"/>
                <a:gd name="T90" fmla="*/ 432 w 481"/>
                <a:gd name="T91" fmla="*/ 15 h 285"/>
                <a:gd name="T92" fmla="*/ 432 w 481"/>
                <a:gd name="T93" fmla="*/ 79 h 285"/>
                <a:gd name="T94" fmla="*/ 418 w 481"/>
                <a:gd name="T95" fmla="*/ 108 h 285"/>
                <a:gd name="T96" fmla="*/ 412 w 481"/>
                <a:gd name="T97" fmla="*/ 47 h 285"/>
                <a:gd name="T98" fmla="*/ 396 w 481"/>
                <a:gd name="T99" fmla="*/ 18 h 285"/>
                <a:gd name="T100" fmla="*/ 374 w 481"/>
                <a:gd name="T101" fmla="*/ 0 h 285"/>
                <a:gd name="T102" fmla="*/ 374 w 481"/>
                <a:gd name="T103"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1" h="285">
                  <a:moveTo>
                    <a:pt x="374" y="0"/>
                  </a:moveTo>
                  <a:lnTo>
                    <a:pt x="387" y="24"/>
                  </a:lnTo>
                  <a:lnTo>
                    <a:pt x="387" y="49"/>
                  </a:lnTo>
                  <a:lnTo>
                    <a:pt x="376" y="75"/>
                  </a:lnTo>
                  <a:lnTo>
                    <a:pt x="346" y="80"/>
                  </a:lnTo>
                  <a:lnTo>
                    <a:pt x="346" y="85"/>
                  </a:lnTo>
                  <a:lnTo>
                    <a:pt x="379" y="99"/>
                  </a:lnTo>
                  <a:lnTo>
                    <a:pt x="362" y="147"/>
                  </a:lnTo>
                  <a:lnTo>
                    <a:pt x="320" y="99"/>
                  </a:lnTo>
                  <a:lnTo>
                    <a:pt x="318" y="104"/>
                  </a:lnTo>
                  <a:lnTo>
                    <a:pt x="353" y="193"/>
                  </a:lnTo>
                  <a:lnTo>
                    <a:pt x="338" y="224"/>
                  </a:lnTo>
                  <a:lnTo>
                    <a:pt x="301" y="224"/>
                  </a:lnTo>
                  <a:lnTo>
                    <a:pt x="270" y="220"/>
                  </a:lnTo>
                  <a:lnTo>
                    <a:pt x="305" y="248"/>
                  </a:lnTo>
                  <a:lnTo>
                    <a:pt x="291" y="252"/>
                  </a:lnTo>
                  <a:lnTo>
                    <a:pt x="251" y="230"/>
                  </a:lnTo>
                  <a:lnTo>
                    <a:pt x="263" y="247"/>
                  </a:lnTo>
                  <a:lnTo>
                    <a:pt x="243" y="247"/>
                  </a:lnTo>
                  <a:lnTo>
                    <a:pt x="225" y="237"/>
                  </a:lnTo>
                  <a:lnTo>
                    <a:pt x="223" y="248"/>
                  </a:lnTo>
                  <a:lnTo>
                    <a:pt x="245" y="277"/>
                  </a:lnTo>
                  <a:lnTo>
                    <a:pt x="205" y="250"/>
                  </a:lnTo>
                  <a:lnTo>
                    <a:pt x="210" y="273"/>
                  </a:lnTo>
                  <a:lnTo>
                    <a:pt x="190" y="254"/>
                  </a:lnTo>
                  <a:lnTo>
                    <a:pt x="168" y="254"/>
                  </a:lnTo>
                  <a:lnTo>
                    <a:pt x="141" y="239"/>
                  </a:lnTo>
                  <a:lnTo>
                    <a:pt x="39" y="219"/>
                  </a:lnTo>
                  <a:lnTo>
                    <a:pt x="30" y="224"/>
                  </a:lnTo>
                  <a:lnTo>
                    <a:pt x="16" y="143"/>
                  </a:lnTo>
                  <a:lnTo>
                    <a:pt x="0" y="143"/>
                  </a:lnTo>
                  <a:lnTo>
                    <a:pt x="0" y="237"/>
                  </a:lnTo>
                  <a:lnTo>
                    <a:pt x="156" y="254"/>
                  </a:lnTo>
                  <a:lnTo>
                    <a:pt x="162" y="264"/>
                  </a:lnTo>
                  <a:lnTo>
                    <a:pt x="133" y="275"/>
                  </a:lnTo>
                  <a:lnTo>
                    <a:pt x="108" y="260"/>
                  </a:lnTo>
                  <a:lnTo>
                    <a:pt x="43" y="260"/>
                  </a:lnTo>
                  <a:lnTo>
                    <a:pt x="129" y="284"/>
                  </a:lnTo>
                  <a:lnTo>
                    <a:pt x="362" y="284"/>
                  </a:lnTo>
                  <a:lnTo>
                    <a:pt x="369" y="219"/>
                  </a:lnTo>
                  <a:lnTo>
                    <a:pt x="380" y="201"/>
                  </a:lnTo>
                  <a:lnTo>
                    <a:pt x="398" y="186"/>
                  </a:lnTo>
                  <a:lnTo>
                    <a:pt x="480" y="165"/>
                  </a:lnTo>
                  <a:lnTo>
                    <a:pt x="473" y="113"/>
                  </a:lnTo>
                  <a:lnTo>
                    <a:pt x="452" y="36"/>
                  </a:lnTo>
                  <a:lnTo>
                    <a:pt x="432" y="15"/>
                  </a:lnTo>
                  <a:lnTo>
                    <a:pt x="432" y="79"/>
                  </a:lnTo>
                  <a:lnTo>
                    <a:pt x="418" y="108"/>
                  </a:lnTo>
                  <a:lnTo>
                    <a:pt x="412" y="47"/>
                  </a:lnTo>
                  <a:lnTo>
                    <a:pt x="396" y="18"/>
                  </a:lnTo>
                  <a:lnTo>
                    <a:pt x="374" y="0"/>
                  </a:lnTo>
                  <a:lnTo>
                    <a:pt x="37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3" name="Freeform 997">
              <a:extLst>
                <a:ext uri="{FF2B5EF4-FFF2-40B4-BE49-F238E27FC236}">
                  <a16:creationId xmlns:a16="http://schemas.microsoft.com/office/drawing/2014/main" id="{FEC9F33F-7C9D-4B2B-BB5B-5A2B8561E869}"/>
                </a:ext>
              </a:extLst>
            </p:cNvPr>
            <p:cNvSpPr>
              <a:spLocks/>
            </p:cNvSpPr>
            <p:nvPr/>
          </p:nvSpPr>
          <p:spPr bwMode="auto">
            <a:xfrm>
              <a:off x="4279" y="1742"/>
              <a:ext cx="41" cy="47"/>
            </a:xfrm>
            <a:custGeom>
              <a:avLst/>
              <a:gdLst>
                <a:gd name="T0" fmla="*/ 0 w 41"/>
                <a:gd name="T1" fmla="*/ 46 h 47"/>
                <a:gd name="T2" fmla="*/ 22 w 41"/>
                <a:gd name="T3" fmla="*/ 16 h 47"/>
                <a:gd name="T4" fmla="*/ 27 w 41"/>
                <a:gd name="T5" fmla="*/ 14 h 47"/>
                <a:gd name="T6" fmla="*/ 40 w 41"/>
                <a:gd name="T7" fmla="*/ 20 h 47"/>
                <a:gd name="T8" fmla="*/ 19 w 41"/>
                <a:gd name="T9" fmla="*/ 0 h 47"/>
                <a:gd name="T10" fmla="*/ 9 w 41"/>
                <a:gd name="T11" fmla="*/ 4 h 47"/>
                <a:gd name="T12" fmla="*/ 0 w 41"/>
                <a:gd name="T13" fmla="*/ 46 h 47"/>
                <a:gd name="T14" fmla="*/ 0 w 41"/>
                <a:gd name="T15" fmla="*/ 4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7">
                  <a:moveTo>
                    <a:pt x="0" y="46"/>
                  </a:moveTo>
                  <a:lnTo>
                    <a:pt x="22" y="16"/>
                  </a:lnTo>
                  <a:lnTo>
                    <a:pt x="27" y="14"/>
                  </a:lnTo>
                  <a:lnTo>
                    <a:pt x="40" y="20"/>
                  </a:lnTo>
                  <a:lnTo>
                    <a:pt x="19" y="0"/>
                  </a:lnTo>
                  <a:lnTo>
                    <a:pt x="9" y="4"/>
                  </a:lnTo>
                  <a:lnTo>
                    <a:pt x="0" y="46"/>
                  </a:lnTo>
                  <a:lnTo>
                    <a:pt x="0" y="46"/>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 name="Freeform 998">
              <a:extLst>
                <a:ext uri="{FF2B5EF4-FFF2-40B4-BE49-F238E27FC236}">
                  <a16:creationId xmlns:a16="http://schemas.microsoft.com/office/drawing/2014/main" id="{50DF8F49-B7AF-4A63-B7F8-5C6543C5D8FA}"/>
                </a:ext>
              </a:extLst>
            </p:cNvPr>
            <p:cNvSpPr>
              <a:spLocks/>
            </p:cNvSpPr>
            <p:nvPr/>
          </p:nvSpPr>
          <p:spPr bwMode="auto">
            <a:xfrm>
              <a:off x="4279" y="1770"/>
              <a:ext cx="59" cy="66"/>
            </a:xfrm>
            <a:custGeom>
              <a:avLst/>
              <a:gdLst>
                <a:gd name="T0" fmla="*/ 28 w 59"/>
                <a:gd name="T1" fmla="*/ 0 h 66"/>
                <a:gd name="T2" fmla="*/ 38 w 59"/>
                <a:gd name="T3" fmla="*/ 38 h 66"/>
                <a:gd name="T4" fmla="*/ 37 w 59"/>
                <a:gd name="T5" fmla="*/ 48 h 66"/>
                <a:gd name="T6" fmla="*/ 28 w 59"/>
                <a:gd name="T7" fmla="*/ 57 h 66"/>
                <a:gd name="T8" fmla="*/ 10 w 59"/>
                <a:gd name="T9" fmla="*/ 31 h 66"/>
                <a:gd name="T10" fmla="*/ 0 w 59"/>
                <a:gd name="T11" fmla="*/ 28 h 66"/>
                <a:gd name="T12" fmla="*/ 8 w 59"/>
                <a:gd name="T13" fmla="*/ 34 h 66"/>
                <a:gd name="T14" fmla="*/ 20 w 59"/>
                <a:gd name="T15" fmla="*/ 57 h 66"/>
                <a:gd name="T16" fmla="*/ 0 w 59"/>
                <a:gd name="T17" fmla="*/ 54 h 66"/>
                <a:gd name="T18" fmla="*/ 9 w 59"/>
                <a:gd name="T19" fmla="*/ 60 h 66"/>
                <a:gd name="T20" fmla="*/ 33 w 59"/>
                <a:gd name="T21" fmla="*/ 65 h 66"/>
                <a:gd name="T22" fmla="*/ 58 w 59"/>
                <a:gd name="T23" fmla="*/ 42 h 66"/>
                <a:gd name="T24" fmla="*/ 52 w 59"/>
                <a:gd name="T25" fmla="*/ 32 h 66"/>
                <a:gd name="T26" fmla="*/ 35 w 59"/>
                <a:gd name="T27" fmla="*/ 2 h 66"/>
                <a:gd name="T28" fmla="*/ 28 w 59"/>
                <a:gd name="T29" fmla="*/ 0 h 66"/>
                <a:gd name="T30" fmla="*/ 28 w 59"/>
                <a:gd name="T3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66">
                  <a:moveTo>
                    <a:pt x="28" y="0"/>
                  </a:moveTo>
                  <a:lnTo>
                    <a:pt x="38" y="38"/>
                  </a:lnTo>
                  <a:lnTo>
                    <a:pt x="37" y="48"/>
                  </a:lnTo>
                  <a:lnTo>
                    <a:pt x="28" y="57"/>
                  </a:lnTo>
                  <a:lnTo>
                    <a:pt x="10" y="31"/>
                  </a:lnTo>
                  <a:lnTo>
                    <a:pt x="0" y="28"/>
                  </a:lnTo>
                  <a:lnTo>
                    <a:pt x="8" y="34"/>
                  </a:lnTo>
                  <a:lnTo>
                    <a:pt x="20" y="57"/>
                  </a:lnTo>
                  <a:lnTo>
                    <a:pt x="0" y="54"/>
                  </a:lnTo>
                  <a:lnTo>
                    <a:pt x="9" y="60"/>
                  </a:lnTo>
                  <a:lnTo>
                    <a:pt x="33" y="65"/>
                  </a:lnTo>
                  <a:lnTo>
                    <a:pt x="58" y="42"/>
                  </a:lnTo>
                  <a:lnTo>
                    <a:pt x="52" y="32"/>
                  </a:lnTo>
                  <a:lnTo>
                    <a:pt x="35" y="2"/>
                  </a:lnTo>
                  <a:lnTo>
                    <a:pt x="28" y="0"/>
                  </a:lnTo>
                  <a:lnTo>
                    <a:pt x="28"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5" name="Freeform 999">
              <a:extLst>
                <a:ext uri="{FF2B5EF4-FFF2-40B4-BE49-F238E27FC236}">
                  <a16:creationId xmlns:a16="http://schemas.microsoft.com/office/drawing/2014/main" id="{288E5EEE-7D02-47D8-896A-D39E0EFD6AF0}"/>
                </a:ext>
              </a:extLst>
            </p:cNvPr>
            <p:cNvSpPr>
              <a:spLocks/>
            </p:cNvSpPr>
            <p:nvPr/>
          </p:nvSpPr>
          <p:spPr bwMode="auto">
            <a:xfrm>
              <a:off x="4368" y="1798"/>
              <a:ext cx="105" cy="107"/>
            </a:xfrm>
            <a:custGeom>
              <a:avLst/>
              <a:gdLst>
                <a:gd name="T0" fmla="*/ 104 w 105"/>
                <a:gd name="T1" fmla="*/ 0 h 107"/>
                <a:gd name="T2" fmla="*/ 26 w 105"/>
                <a:gd name="T3" fmla="*/ 21 h 107"/>
                <a:gd name="T4" fmla="*/ 12 w 105"/>
                <a:gd name="T5" fmla="*/ 35 h 107"/>
                <a:gd name="T6" fmla="*/ 6 w 105"/>
                <a:gd name="T7" fmla="*/ 50 h 107"/>
                <a:gd name="T8" fmla="*/ 0 w 105"/>
                <a:gd name="T9" fmla="*/ 106 h 107"/>
                <a:gd name="T10" fmla="*/ 104 w 105"/>
                <a:gd name="T11" fmla="*/ 106 h 107"/>
                <a:gd name="T12" fmla="*/ 104 w 105"/>
                <a:gd name="T13" fmla="*/ 0 h 107"/>
                <a:gd name="T14" fmla="*/ 104 w 105"/>
                <a:gd name="T15" fmla="*/ 0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07">
                  <a:moveTo>
                    <a:pt x="104" y="0"/>
                  </a:moveTo>
                  <a:lnTo>
                    <a:pt x="26" y="21"/>
                  </a:lnTo>
                  <a:lnTo>
                    <a:pt x="12" y="35"/>
                  </a:lnTo>
                  <a:lnTo>
                    <a:pt x="6" y="50"/>
                  </a:lnTo>
                  <a:lnTo>
                    <a:pt x="0" y="106"/>
                  </a:lnTo>
                  <a:lnTo>
                    <a:pt x="104" y="106"/>
                  </a:lnTo>
                  <a:lnTo>
                    <a:pt x="104" y="0"/>
                  </a:lnTo>
                  <a:lnTo>
                    <a:pt x="104"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 name="Freeform 1000">
              <a:extLst>
                <a:ext uri="{FF2B5EF4-FFF2-40B4-BE49-F238E27FC236}">
                  <a16:creationId xmlns:a16="http://schemas.microsoft.com/office/drawing/2014/main" id="{530881C9-4914-4BB8-8978-CAC82AD26EBE}"/>
                </a:ext>
              </a:extLst>
            </p:cNvPr>
            <p:cNvSpPr>
              <a:spLocks/>
            </p:cNvSpPr>
            <p:nvPr/>
          </p:nvSpPr>
          <p:spPr bwMode="auto">
            <a:xfrm>
              <a:off x="4079" y="1756"/>
              <a:ext cx="116" cy="62"/>
            </a:xfrm>
            <a:custGeom>
              <a:avLst/>
              <a:gdLst>
                <a:gd name="T0" fmla="*/ 115 w 116"/>
                <a:gd name="T1" fmla="*/ 0 h 62"/>
                <a:gd name="T2" fmla="*/ 0 w 116"/>
                <a:gd name="T3" fmla="*/ 6 h 62"/>
                <a:gd name="T4" fmla="*/ 11 w 116"/>
                <a:gd name="T5" fmla="*/ 61 h 62"/>
                <a:gd name="T6" fmla="*/ 27 w 116"/>
                <a:gd name="T7" fmla="*/ 61 h 62"/>
                <a:gd name="T8" fmla="*/ 39 w 116"/>
                <a:gd name="T9" fmla="*/ 52 h 62"/>
                <a:gd name="T10" fmla="*/ 50 w 116"/>
                <a:gd name="T11" fmla="*/ 52 h 62"/>
                <a:gd name="T12" fmla="*/ 64 w 116"/>
                <a:gd name="T13" fmla="*/ 57 h 62"/>
                <a:gd name="T14" fmla="*/ 108 w 116"/>
                <a:gd name="T15" fmla="*/ 54 h 62"/>
                <a:gd name="T16" fmla="*/ 108 w 116"/>
                <a:gd name="T17" fmla="*/ 23 h 62"/>
                <a:gd name="T18" fmla="*/ 115 w 116"/>
                <a:gd name="T19" fmla="*/ 0 h 62"/>
                <a:gd name="T20" fmla="*/ 115 w 116"/>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62">
                  <a:moveTo>
                    <a:pt x="115" y="0"/>
                  </a:moveTo>
                  <a:lnTo>
                    <a:pt x="0" y="6"/>
                  </a:lnTo>
                  <a:lnTo>
                    <a:pt x="11" y="61"/>
                  </a:lnTo>
                  <a:lnTo>
                    <a:pt x="27" y="61"/>
                  </a:lnTo>
                  <a:lnTo>
                    <a:pt x="39" y="52"/>
                  </a:lnTo>
                  <a:lnTo>
                    <a:pt x="50" y="52"/>
                  </a:lnTo>
                  <a:lnTo>
                    <a:pt x="64" y="57"/>
                  </a:lnTo>
                  <a:lnTo>
                    <a:pt x="108" y="54"/>
                  </a:lnTo>
                  <a:lnTo>
                    <a:pt x="108" y="23"/>
                  </a:lnTo>
                  <a:lnTo>
                    <a:pt x="115" y="0"/>
                  </a:lnTo>
                  <a:lnTo>
                    <a:pt x="115"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7" name="Line 1001">
              <a:extLst>
                <a:ext uri="{FF2B5EF4-FFF2-40B4-BE49-F238E27FC236}">
                  <a16:creationId xmlns:a16="http://schemas.microsoft.com/office/drawing/2014/main" id="{7DF4B803-1926-4D7E-8D0A-2C1AC059EDD3}"/>
                </a:ext>
              </a:extLst>
            </p:cNvPr>
            <p:cNvSpPr>
              <a:spLocks noChangeShapeType="1"/>
            </p:cNvSpPr>
            <p:nvPr/>
          </p:nvSpPr>
          <p:spPr bwMode="auto">
            <a:xfrm>
              <a:off x="4194" y="1755"/>
              <a:ext cx="9" cy="39"/>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 name="Freeform 1002">
              <a:extLst>
                <a:ext uri="{FF2B5EF4-FFF2-40B4-BE49-F238E27FC236}">
                  <a16:creationId xmlns:a16="http://schemas.microsoft.com/office/drawing/2014/main" id="{173F0B12-AD1A-44A4-926E-E235A088F5E2}"/>
                </a:ext>
              </a:extLst>
            </p:cNvPr>
            <p:cNvSpPr>
              <a:spLocks/>
            </p:cNvSpPr>
            <p:nvPr/>
          </p:nvSpPr>
          <p:spPr bwMode="auto">
            <a:xfrm>
              <a:off x="4018" y="1770"/>
              <a:ext cx="22" cy="22"/>
            </a:xfrm>
            <a:custGeom>
              <a:avLst/>
              <a:gdLst>
                <a:gd name="T0" fmla="*/ 0 w 22"/>
                <a:gd name="T1" fmla="*/ 1 h 22"/>
                <a:gd name="T2" fmla="*/ 4 w 22"/>
                <a:gd name="T3" fmla="*/ 21 h 22"/>
                <a:gd name="T4" fmla="*/ 21 w 22"/>
                <a:gd name="T5" fmla="*/ 19 h 22"/>
                <a:gd name="T6" fmla="*/ 18 w 22"/>
                <a:gd name="T7" fmla="*/ 0 h 22"/>
                <a:gd name="T8" fmla="*/ 0 w 22"/>
                <a:gd name="T9" fmla="*/ 1 h 22"/>
                <a:gd name="T10" fmla="*/ 0 w 22"/>
                <a:gd name="T11" fmla="*/ 1 h 22"/>
              </a:gdLst>
              <a:ahLst/>
              <a:cxnLst>
                <a:cxn ang="0">
                  <a:pos x="T0" y="T1"/>
                </a:cxn>
                <a:cxn ang="0">
                  <a:pos x="T2" y="T3"/>
                </a:cxn>
                <a:cxn ang="0">
                  <a:pos x="T4" y="T5"/>
                </a:cxn>
                <a:cxn ang="0">
                  <a:pos x="T6" y="T7"/>
                </a:cxn>
                <a:cxn ang="0">
                  <a:pos x="T8" y="T9"/>
                </a:cxn>
                <a:cxn ang="0">
                  <a:pos x="T10" y="T11"/>
                </a:cxn>
              </a:cxnLst>
              <a:rect l="0" t="0" r="r" b="b"/>
              <a:pathLst>
                <a:path w="22" h="22">
                  <a:moveTo>
                    <a:pt x="0" y="1"/>
                  </a:moveTo>
                  <a:lnTo>
                    <a:pt x="4" y="21"/>
                  </a:lnTo>
                  <a:lnTo>
                    <a:pt x="21" y="19"/>
                  </a:lnTo>
                  <a:lnTo>
                    <a:pt x="18" y="0"/>
                  </a:lnTo>
                  <a:lnTo>
                    <a:pt x="0" y="1"/>
                  </a:lnTo>
                  <a:lnTo>
                    <a:pt x="0" y="1"/>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 name="Freeform 1003">
              <a:extLst>
                <a:ext uri="{FF2B5EF4-FFF2-40B4-BE49-F238E27FC236}">
                  <a16:creationId xmlns:a16="http://schemas.microsoft.com/office/drawing/2014/main" id="{AA8618B9-C917-4429-B0A8-C67B7F1FA018}"/>
                </a:ext>
              </a:extLst>
            </p:cNvPr>
            <p:cNvSpPr>
              <a:spLocks/>
            </p:cNvSpPr>
            <p:nvPr/>
          </p:nvSpPr>
          <p:spPr bwMode="auto">
            <a:xfrm>
              <a:off x="3996" y="1739"/>
              <a:ext cx="182" cy="16"/>
            </a:xfrm>
            <a:custGeom>
              <a:avLst/>
              <a:gdLst>
                <a:gd name="T0" fmla="*/ 3 w 182"/>
                <a:gd name="T1" fmla="*/ 7 h 16"/>
                <a:gd name="T2" fmla="*/ 181 w 182"/>
                <a:gd name="T3" fmla="*/ 0 h 16"/>
                <a:gd name="T4" fmla="*/ 170 w 182"/>
                <a:gd name="T5" fmla="*/ 7 h 16"/>
                <a:gd name="T6" fmla="*/ 0 w 182"/>
                <a:gd name="T7" fmla="*/ 15 h 16"/>
                <a:gd name="T8" fmla="*/ 3 w 182"/>
                <a:gd name="T9" fmla="*/ 7 h 16"/>
                <a:gd name="T10" fmla="*/ 3 w 182"/>
                <a:gd name="T11" fmla="*/ 7 h 16"/>
              </a:gdLst>
              <a:ahLst/>
              <a:cxnLst>
                <a:cxn ang="0">
                  <a:pos x="T0" y="T1"/>
                </a:cxn>
                <a:cxn ang="0">
                  <a:pos x="T2" y="T3"/>
                </a:cxn>
                <a:cxn ang="0">
                  <a:pos x="T4" y="T5"/>
                </a:cxn>
                <a:cxn ang="0">
                  <a:pos x="T6" y="T7"/>
                </a:cxn>
                <a:cxn ang="0">
                  <a:pos x="T8" y="T9"/>
                </a:cxn>
                <a:cxn ang="0">
                  <a:pos x="T10" y="T11"/>
                </a:cxn>
              </a:cxnLst>
              <a:rect l="0" t="0" r="r" b="b"/>
              <a:pathLst>
                <a:path w="182" h="16">
                  <a:moveTo>
                    <a:pt x="3" y="7"/>
                  </a:moveTo>
                  <a:lnTo>
                    <a:pt x="181" y="0"/>
                  </a:lnTo>
                  <a:lnTo>
                    <a:pt x="170" y="7"/>
                  </a:lnTo>
                  <a:lnTo>
                    <a:pt x="0" y="15"/>
                  </a:lnTo>
                  <a:lnTo>
                    <a:pt x="3" y="7"/>
                  </a:lnTo>
                  <a:lnTo>
                    <a:pt x="3"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 name="Line 1004">
              <a:extLst>
                <a:ext uri="{FF2B5EF4-FFF2-40B4-BE49-F238E27FC236}">
                  <a16:creationId xmlns:a16="http://schemas.microsoft.com/office/drawing/2014/main" id="{2E9DC988-785E-42F8-B1FC-911A2311CF89}"/>
                </a:ext>
              </a:extLst>
            </p:cNvPr>
            <p:cNvSpPr>
              <a:spLocks noChangeShapeType="1"/>
            </p:cNvSpPr>
            <p:nvPr/>
          </p:nvSpPr>
          <p:spPr bwMode="auto">
            <a:xfrm>
              <a:off x="4201" y="1750"/>
              <a:ext cx="10" cy="41"/>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1" name="Freeform 1005">
              <a:extLst>
                <a:ext uri="{FF2B5EF4-FFF2-40B4-BE49-F238E27FC236}">
                  <a16:creationId xmlns:a16="http://schemas.microsoft.com/office/drawing/2014/main" id="{5C0AD841-75CF-477F-8DE2-C255A8BAF51F}"/>
                </a:ext>
              </a:extLst>
            </p:cNvPr>
            <p:cNvSpPr>
              <a:spLocks/>
            </p:cNvSpPr>
            <p:nvPr/>
          </p:nvSpPr>
          <p:spPr bwMode="auto">
            <a:xfrm>
              <a:off x="4190" y="1789"/>
              <a:ext cx="34" cy="20"/>
            </a:xfrm>
            <a:custGeom>
              <a:avLst/>
              <a:gdLst>
                <a:gd name="T0" fmla="*/ 0 w 34"/>
                <a:gd name="T1" fmla="*/ 19 h 20"/>
                <a:gd name="T2" fmla="*/ 13 w 34"/>
                <a:gd name="T3" fmla="*/ 2 h 20"/>
                <a:gd name="T4" fmla="*/ 33 w 34"/>
                <a:gd name="T5" fmla="*/ 0 h 20"/>
                <a:gd name="T6" fmla="*/ 18 w 34"/>
                <a:gd name="T7" fmla="*/ 4 h 20"/>
                <a:gd name="T8" fmla="*/ 0 w 34"/>
                <a:gd name="T9" fmla="*/ 19 h 20"/>
                <a:gd name="T10" fmla="*/ 0 w 34"/>
                <a:gd name="T11" fmla="*/ 19 h 20"/>
              </a:gdLst>
              <a:ahLst/>
              <a:cxnLst>
                <a:cxn ang="0">
                  <a:pos x="T0" y="T1"/>
                </a:cxn>
                <a:cxn ang="0">
                  <a:pos x="T2" y="T3"/>
                </a:cxn>
                <a:cxn ang="0">
                  <a:pos x="T4" y="T5"/>
                </a:cxn>
                <a:cxn ang="0">
                  <a:pos x="T6" y="T7"/>
                </a:cxn>
                <a:cxn ang="0">
                  <a:pos x="T8" y="T9"/>
                </a:cxn>
                <a:cxn ang="0">
                  <a:pos x="T10" y="T11"/>
                </a:cxn>
              </a:cxnLst>
              <a:rect l="0" t="0" r="r" b="b"/>
              <a:pathLst>
                <a:path w="34" h="20">
                  <a:moveTo>
                    <a:pt x="0" y="19"/>
                  </a:moveTo>
                  <a:lnTo>
                    <a:pt x="13" y="2"/>
                  </a:lnTo>
                  <a:lnTo>
                    <a:pt x="33" y="0"/>
                  </a:lnTo>
                  <a:lnTo>
                    <a:pt x="18" y="4"/>
                  </a:lnTo>
                  <a:lnTo>
                    <a:pt x="0" y="19"/>
                  </a:lnTo>
                  <a:lnTo>
                    <a:pt x="0" y="19"/>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 name="Freeform 1006">
              <a:extLst>
                <a:ext uri="{FF2B5EF4-FFF2-40B4-BE49-F238E27FC236}">
                  <a16:creationId xmlns:a16="http://schemas.microsoft.com/office/drawing/2014/main" id="{6B46A1AA-92A0-464E-A9A8-66581020DBD5}"/>
                </a:ext>
              </a:extLst>
            </p:cNvPr>
            <p:cNvSpPr>
              <a:spLocks/>
            </p:cNvSpPr>
            <p:nvPr/>
          </p:nvSpPr>
          <p:spPr bwMode="auto">
            <a:xfrm>
              <a:off x="4179" y="1802"/>
              <a:ext cx="42" cy="24"/>
            </a:xfrm>
            <a:custGeom>
              <a:avLst/>
              <a:gdLst>
                <a:gd name="T0" fmla="*/ 0 w 42"/>
                <a:gd name="T1" fmla="*/ 23 h 24"/>
                <a:gd name="T2" fmla="*/ 21 w 42"/>
                <a:gd name="T3" fmla="*/ 8 h 24"/>
                <a:gd name="T4" fmla="*/ 18 w 42"/>
                <a:gd name="T5" fmla="*/ 7 h 24"/>
                <a:gd name="T6" fmla="*/ 38 w 42"/>
                <a:gd name="T7" fmla="*/ 0 h 24"/>
                <a:gd name="T8" fmla="*/ 41 w 42"/>
                <a:gd name="T9" fmla="*/ 0 h 24"/>
                <a:gd name="T10" fmla="*/ 39 w 42"/>
                <a:gd name="T11" fmla="*/ 13 h 24"/>
                <a:gd name="T12" fmla="*/ 23 w 42"/>
                <a:gd name="T13" fmla="*/ 16 h 24"/>
                <a:gd name="T14" fmla="*/ 9 w 42"/>
                <a:gd name="T15" fmla="*/ 23 h 24"/>
                <a:gd name="T16" fmla="*/ 0 w 42"/>
                <a:gd name="T17" fmla="*/ 23 h 24"/>
                <a:gd name="T18" fmla="*/ 0 w 42"/>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24">
                  <a:moveTo>
                    <a:pt x="0" y="23"/>
                  </a:moveTo>
                  <a:lnTo>
                    <a:pt x="21" y="8"/>
                  </a:lnTo>
                  <a:lnTo>
                    <a:pt x="18" y="7"/>
                  </a:lnTo>
                  <a:lnTo>
                    <a:pt x="38" y="0"/>
                  </a:lnTo>
                  <a:lnTo>
                    <a:pt x="41" y="0"/>
                  </a:lnTo>
                  <a:lnTo>
                    <a:pt x="39" y="13"/>
                  </a:lnTo>
                  <a:lnTo>
                    <a:pt x="23" y="16"/>
                  </a:lnTo>
                  <a:lnTo>
                    <a:pt x="9" y="23"/>
                  </a:lnTo>
                  <a:lnTo>
                    <a:pt x="0" y="23"/>
                  </a:lnTo>
                  <a:lnTo>
                    <a:pt x="0" y="2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3" name="Freeform 1007">
              <a:extLst>
                <a:ext uri="{FF2B5EF4-FFF2-40B4-BE49-F238E27FC236}">
                  <a16:creationId xmlns:a16="http://schemas.microsoft.com/office/drawing/2014/main" id="{4466A7CF-416A-4675-9BDC-6A5D3C0E554D}"/>
                </a:ext>
              </a:extLst>
            </p:cNvPr>
            <p:cNvSpPr>
              <a:spLocks/>
            </p:cNvSpPr>
            <p:nvPr/>
          </p:nvSpPr>
          <p:spPr bwMode="auto">
            <a:xfrm>
              <a:off x="4151" y="1825"/>
              <a:ext cx="64" cy="9"/>
            </a:xfrm>
            <a:custGeom>
              <a:avLst/>
              <a:gdLst>
                <a:gd name="T0" fmla="*/ 0 w 64"/>
                <a:gd name="T1" fmla="*/ 8 h 9"/>
                <a:gd name="T2" fmla="*/ 22 w 64"/>
                <a:gd name="T3" fmla="*/ 0 h 9"/>
                <a:gd name="T4" fmla="*/ 63 w 64"/>
                <a:gd name="T5" fmla="*/ 0 h 9"/>
              </a:gdLst>
              <a:ahLst/>
              <a:cxnLst>
                <a:cxn ang="0">
                  <a:pos x="T0" y="T1"/>
                </a:cxn>
                <a:cxn ang="0">
                  <a:pos x="T2" y="T3"/>
                </a:cxn>
                <a:cxn ang="0">
                  <a:pos x="T4" y="T5"/>
                </a:cxn>
              </a:cxnLst>
              <a:rect l="0" t="0" r="r" b="b"/>
              <a:pathLst>
                <a:path w="64" h="9">
                  <a:moveTo>
                    <a:pt x="0" y="8"/>
                  </a:moveTo>
                  <a:lnTo>
                    <a:pt x="22" y="0"/>
                  </a:lnTo>
                  <a:lnTo>
                    <a:pt x="63" y="0"/>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4" name="Freeform 1008">
              <a:extLst>
                <a:ext uri="{FF2B5EF4-FFF2-40B4-BE49-F238E27FC236}">
                  <a16:creationId xmlns:a16="http://schemas.microsoft.com/office/drawing/2014/main" id="{BBC4DE4F-2955-4766-9397-675AA397BDAC}"/>
                </a:ext>
              </a:extLst>
            </p:cNvPr>
            <p:cNvSpPr>
              <a:spLocks/>
            </p:cNvSpPr>
            <p:nvPr/>
          </p:nvSpPr>
          <p:spPr bwMode="auto">
            <a:xfrm>
              <a:off x="4103" y="1817"/>
              <a:ext cx="29" cy="14"/>
            </a:xfrm>
            <a:custGeom>
              <a:avLst/>
              <a:gdLst>
                <a:gd name="T0" fmla="*/ 0 w 29"/>
                <a:gd name="T1" fmla="*/ 13 h 14"/>
                <a:gd name="T2" fmla="*/ 4 w 29"/>
                <a:gd name="T3" fmla="*/ 4 h 14"/>
                <a:gd name="T4" fmla="*/ 10 w 29"/>
                <a:gd name="T5" fmla="*/ 0 h 14"/>
                <a:gd name="T6" fmla="*/ 16 w 29"/>
                <a:gd name="T7" fmla="*/ 0 h 14"/>
                <a:gd name="T8" fmla="*/ 26 w 29"/>
                <a:gd name="T9" fmla="*/ 7 h 14"/>
                <a:gd name="T10" fmla="*/ 28 w 29"/>
                <a:gd name="T11" fmla="*/ 13 h 14"/>
                <a:gd name="T12" fmla="*/ 11 w 29"/>
                <a:gd name="T13" fmla="*/ 4 h 14"/>
                <a:gd name="T14" fmla="*/ 0 w 29"/>
                <a:gd name="T15" fmla="*/ 13 h 14"/>
                <a:gd name="T16" fmla="*/ 0 w 29"/>
                <a:gd name="T17"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4">
                  <a:moveTo>
                    <a:pt x="0" y="13"/>
                  </a:moveTo>
                  <a:lnTo>
                    <a:pt x="4" y="4"/>
                  </a:lnTo>
                  <a:lnTo>
                    <a:pt x="10" y="0"/>
                  </a:lnTo>
                  <a:lnTo>
                    <a:pt x="16" y="0"/>
                  </a:lnTo>
                  <a:lnTo>
                    <a:pt x="26" y="7"/>
                  </a:lnTo>
                  <a:lnTo>
                    <a:pt x="28" y="13"/>
                  </a:lnTo>
                  <a:lnTo>
                    <a:pt x="11" y="4"/>
                  </a:lnTo>
                  <a:lnTo>
                    <a:pt x="0" y="13"/>
                  </a:lnTo>
                  <a:lnTo>
                    <a:pt x="0" y="13"/>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5" name="Freeform 1009">
              <a:extLst>
                <a:ext uri="{FF2B5EF4-FFF2-40B4-BE49-F238E27FC236}">
                  <a16:creationId xmlns:a16="http://schemas.microsoft.com/office/drawing/2014/main" id="{B68323B7-8505-43C1-A3B4-682C9F4BED6C}"/>
                </a:ext>
              </a:extLst>
            </p:cNvPr>
            <p:cNvSpPr>
              <a:spLocks/>
            </p:cNvSpPr>
            <p:nvPr/>
          </p:nvSpPr>
          <p:spPr bwMode="auto">
            <a:xfrm>
              <a:off x="4103" y="1836"/>
              <a:ext cx="24" cy="15"/>
            </a:xfrm>
            <a:custGeom>
              <a:avLst/>
              <a:gdLst>
                <a:gd name="T0" fmla="*/ 0 w 24"/>
                <a:gd name="T1" fmla="*/ 7 h 15"/>
                <a:gd name="T2" fmla="*/ 8 w 24"/>
                <a:gd name="T3" fmla="*/ 0 h 15"/>
                <a:gd name="T4" fmla="*/ 17 w 24"/>
                <a:gd name="T5" fmla="*/ 6 h 15"/>
                <a:gd name="T6" fmla="*/ 23 w 24"/>
                <a:gd name="T7" fmla="*/ 14 h 15"/>
                <a:gd name="T8" fmla="*/ 10 w 24"/>
                <a:gd name="T9" fmla="*/ 14 h 15"/>
                <a:gd name="T10" fmla="*/ 0 w 24"/>
                <a:gd name="T11" fmla="*/ 7 h 15"/>
                <a:gd name="T12" fmla="*/ 0 w 24"/>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24" h="15">
                  <a:moveTo>
                    <a:pt x="0" y="7"/>
                  </a:moveTo>
                  <a:lnTo>
                    <a:pt x="8" y="0"/>
                  </a:lnTo>
                  <a:lnTo>
                    <a:pt x="17" y="6"/>
                  </a:lnTo>
                  <a:lnTo>
                    <a:pt x="23" y="14"/>
                  </a:lnTo>
                  <a:lnTo>
                    <a:pt x="10" y="14"/>
                  </a:lnTo>
                  <a:lnTo>
                    <a:pt x="0" y="7"/>
                  </a:lnTo>
                  <a:lnTo>
                    <a:pt x="0"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6" name="Freeform 1010">
              <a:extLst>
                <a:ext uri="{FF2B5EF4-FFF2-40B4-BE49-F238E27FC236}">
                  <a16:creationId xmlns:a16="http://schemas.microsoft.com/office/drawing/2014/main" id="{5588CE91-4C25-4DB7-8826-CD419AF8C980}"/>
                </a:ext>
              </a:extLst>
            </p:cNvPr>
            <p:cNvSpPr>
              <a:spLocks/>
            </p:cNvSpPr>
            <p:nvPr/>
          </p:nvSpPr>
          <p:spPr bwMode="auto">
            <a:xfrm>
              <a:off x="4029" y="1594"/>
              <a:ext cx="131" cy="118"/>
            </a:xfrm>
            <a:custGeom>
              <a:avLst/>
              <a:gdLst>
                <a:gd name="T0" fmla="*/ 130 w 131"/>
                <a:gd name="T1" fmla="*/ 7 h 118"/>
                <a:gd name="T2" fmla="*/ 123 w 131"/>
                <a:gd name="T3" fmla="*/ 2 h 118"/>
                <a:gd name="T4" fmla="*/ 68 w 131"/>
                <a:gd name="T5" fmla="*/ 0 h 118"/>
                <a:gd name="T6" fmla="*/ 5 w 131"/>
                <a:gd name="T7" fmla="*/ 0 h 118"/>
                <a:gd name="T8" fmla="*/ 0 w 131"/>
                <a:gd name="T9" fmla="*/ 5 h 118"/>
                <a:gd name="T10" fmla="*/ 15 w 131"/>
                <a:gd name="T11" fmla="*/ 117 h 118"/>
                <a:gd name="T12" fmla="*/ 85 w 131"/>
                <a:gd name="T13" fmla="*/ 117 h 118"/>
                <a:gd name="T14" fmla="*/ 102 w 131"/>
                <a:gd name="T15" fmla="*/ 113 h 118"/>
                <a:gd name="T16" fmla="*/ 100 w 131"/>
                <a:gd name="T17" fmla="*/ 59 h 118"/>
                <a:gd name="T18" fmla="*/ 93 w 131"/>
                <a:gd name="T19" fmla="*/ 24 h 118"/>
                <a:gd name="T20" fmla="*/ 99 w 131"/>
                <a:gd name="T21" fmla="*/ 15 h 118"/>
                <a:gd name="T22" fmla="*/ 116 w 131"/>
                <a:gd name="T23" fmla="*/ 93 h 118"/>
                <a:gd name="T24" fmla="*/ 108 w 131"/>
                <a:gd name="T25" fmla="*/ 12 h 118"/>
                <a:gd name="T26" fmla="*/ 130 w 131"/>
                <a:gd name="T27" fmla="*/ 7 h 118"/>
                <a:gd name="T28" fmla="*/ 130 w 131"/>
                <a:gd name="T29" fmla="*/ 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118">
                  <a:moveTo>
                    <a:pt x="130" y="7"/>
                  </a:moveTo>
                  <a:lnTo>
                    <a:pt x="123" y="2"/>
                  </a:lnTo>
                  <a:lnTo>
                    <a:pt x="68" y="0"/>
                  </a:lnTo>
                  <a:lnTo>
                    <a:pt x="5" y="0"/>
                  </a:lnTo>
                  <a:lnTo>
                    <a:pt x="0" y="5"/>
                  </a:lnTo>
                  <a:lnTo>
                    <a:pt x="15" y="117"/>
                  </a:lnTo>
                  <a:lnTo>
                    <a:pt x="85" y="117"/>
                  </a:lnTo>
                  <a:lnTo>
                    <a:pt x="102" y="113"/>
                  </a:lnTo>
                  <a:lnTo>
                    <a:pt x="100" y="59"/>
                  </a:lnTo>
                  <a:lnTo>
                    <a:pt x="93" y="24"/>
                  </a:lnTo>
                  <a:lnTo>
                    <a:pt x="99" y="15"/>
                  </a:lnTo>
                  <a:lnTo>
                    <a:pt x="116" y="93"/>
                  </a:lnTo>
                  <a:lnTo>
                    <a:pt x="108" y="12"/>
                  </a:lnTo>
                  <a:lnTo>
                    <a:pt x="130" y="7"/>
                  </a:lnTo>
                  <a:lnTo>
                    <a:pt x="130" y="7"/>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7" name="Freeform 1011">
              <a:extLst>
                <a:ext uri="{FF2B5EF4-FFF2-40B4-BE49-F238E27FC236}">
                  <a16:creationId xmlns:a16="http://schemas.microsoft.com/office/drawing/2014/main" id="{C447B77A-B31E-4CBF-8A31-302F09C1628E}"/>
                </a:ext>
              </a:extLst>
            </p:cNvPr>
            <p:cNvSpPr>
              <a:spLocks/>
            </p:cNvSpPr>
            <p:nvPr/>
          </p:nvSpPr>
          <p:spPr bwMode="auto">
            <a:xfrm>
              <a:off x="4152" y="1671"/>
              <a:ext cx="11" cy="11"/>
            </a:xfrm>
            <a:custGeom>
              <a:avLst/>
              <a:gdLst>
                <a:gd name="T0" fmla="*/ 10 w 11"/>
                <a:gd name="T1" fmla="*/ 0 h 11"/>
                <a:gd name="T2" fmla="*/ 8 w 11"/>
                <a:gd name="T3" fmla="*/ 2 h 11"/>
                <a:gd name="T4" fmla="*/ 8 w 11"/>
                <a:gd name="T5" fmla="*/ 8 h 11"/>
                <a:gd name="T6" fmla="*/ 2 w 11"/>
                <a:gd name="T7" fmla="*/ 10 h 11"/>
                <a:gd name="T8" fmla="*/ 0 w 11"/>
                <a:gd name="T9" fmla="*/ 5 h 11"/>
                <a:gd name="T10" fmla="*/ 2 w 11"/>
                <a:gd name="T11" fmla="*/ 2 h 11"/>
                <a:gd name="T12" fmla="*/ 10 w 11"/>
                <a:gd name="T13" fmla="*/ 0 h 11"/>
                <a:gd name="T14" fmla="*/ 10 w 11"/>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1">
                  <a:moveTo>
                    <a:pt x="10" y="0"/>
                  </a:moveTo>
                  <a:lnTo>
                    <a:pt x="8" y="2"/>
                  </a:lnTo>
                  <a:lnTo>
                    <a:pt x="8" y="8"/>
                  </a:lnTo>
                  <a:lnTo>
                    <a:pt x="2" y="10"/>
                  </a:lnTo>
                  <a:lnTo>
                    <a:pt x="0" y="5"/>
                  </a:lnTo>
                  <a:lnTo>
                    <a:pt x="2" y="2"/>
                  </a:lnTo>
                  <a:lnTo>
                    <a:pt x="10" y="0"/>
                  </a:lnTo>
                  <a:lnTo>
                    <a:pt x="1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 name="Freeform 1012">
              <a:extLst>
                <a:ext uri="{FF2B5EF4-FFF2-40B4-BE49-F238E27FC236}">
                  <a16:creationId xmlns:a16="http://schemas.microsoft.com/office/drawing/2014/main" id="{462788E9-AEB8-49D5-804F-FC58B96C1BC8}"/>
                </a:ext>
              </a:extLst>
            </p:cNvPr>
            <p:cNvSpPr>
              <a:spLocks/>
            </p:cNvSpPr>
            <p:nvPr/>
          </p:nvSpPr>
          <p:spPr bwMode="auto">
            <a:xfrm>
              <a:off x="4156" y="1686"/>
              <a:ext cx="9" cy="11"/>
            </a:xfrm>
            <a:custGeom>
              <a:avLst/>
              <a:gdLst>
                <a:gd name="T0" fmla="*/ 8 w 9"/>
                <a:gd name="T1" fmla="*/ 0 h 11"/>
                <a:gd name="T2" fmla="*/ 6 w 9"/>
                <a:gd name="T3" fmla="*/ 2 h 11"/>
                <a:gd name="T4" fmla="*/ 6 w 9"/>
                <a:gd name="T5" fmla="*/ 7 h 11"/>
                <a:gd name="T6" fmla="*/ 1 w 9"/>
                <a:gd name="T7" fmla="*/ 10 h 11"/>
                <a:gd name="T8" fmla="*/ 0 w 9"/>
                <a:gd name="T9" fmla="*/ 4 h 11"/>
                <a:gd name="T10" fmla="*/ 1 w 9"/>
                <a:gd name="T11" fmla="*/ 1 h 11"/>
                <a:gd name="T12" fmla="*/ 8 w 9"/>
                <a:gd name="T13" fmla="*/ 0 h 11"/>
                <a:gd name="T14" fmla="*/ 8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8" y="0"/>
                  </a:moveTo>
                  <a:lnTo>
                    <a:pt x="6" y="2"/>
                  </a:lnTo>
                  <a:lnTo>
                    <a:pt x="6" y="7"/>
                  </a:lnTo>
                  <a:lnTo>
                    <a:pt x="1" y="10"/>
                  </a:lnTo>
                  <a:lnTo>
                    <a:pt x="0" y="4"/>
                  </a:lnTo>
                  <a:lnTo>
                    <a:pt x="1" y="1"/>
                  </a:lnTo>
                  <a:lnTo>
                    <a:pt x="8" y="0"/>
                  </a:lnTo>
                  <a:lnTo>
                    <a:pt x="8"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 name="Freeform 1013">
              <a:extLst>
                <a:ext uri="{FF2B5EF4-FFF2-40B4-BE49-F238E27FC236}">
                  <a16:creationId xmlns:a16="http://schemas.microsoft.com/office/drawing/2014/main" id="{21BA92CB-08D9-45D8-BBB3-FBA0E3EDDF7E}"/>
                </a:ext>
              </a:extLst>
            </p:cNvPr>
            <p:cNvSpPr>
              <a:spLocks/>
            </p:cNvSpPr>
            <p:nvPr/>
          </p:nvSpPr>
          <p:spPr bwMode="auto">
            <a:xfrm>
              <a:off x="4159" y="1609"/>
              <a:ext cx="15" cy="109"/>
            </a:xfrm>
            <a:custGeom>
              <a:avLst/>
              <a:gdLst>
                <a:gd name="T0" fmla="*/ 0 w 15"/>
                <a:gd name="T1" fmla="*/ 0 h 109"/>
                <a:gd name="T2" fmla="*/ 13 w 15"/>
                <a:gd name="T3" fmla="*/ 108 h 109"/>
                <a:gd name="T4" fmla="*/ 14 w 15"/>
                <a:gd name="T5" fmla="*/ 91 h 109"/>
                <a:gd name="T6" fmla="*/ 10 w 15"/>
                <a:gd name="T7" fmla="*/ 55 h 109"/>
                <a:gd name="T8" fmla="*/ 5 w 15"/>
                <a:gd name="T9" fmla="*/ 28 h 109"/>
                <a:gd name="T10" fmla="*/ 0 w 15"/>
                <a:gd name="T11" fmla="*/ 0 h 109"/>
                <a:gd name="T12" fmla="*/ 0 w 15"/>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5" h="109">
                  <a:moveTo>
                    <a:pt x="0" y="0"/>
                  </a:moveTo>
                  <a:lnTo>
                    <a:pt x="13" y="108"/>
                  </a:lnTo>
                  <a:lnTo>
                    <a:pt x="14" y="91"/>
                  </a:lnTo>
                  <a:lnTo>
                    <a:pt x="10" y="55"/>
                  </a:lnTo>
                  <a:lnTo>
                    <a:pt x="5" y="28"/>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0" name="Line 1014">
              <a:extLst>
                <a:ext uri="{FF2B5EF4-FFF2-40B4-BE49-F238E27FC236}">
                  <a16:creationId xmlns:a16="http://schemas.microsoft.com/office/drawing/2014/main" id="{F59B83B8-5FC2-467B-BB13-836B28632DEE}"/>
                </a:ext>
              </a:extLst>
            </p:cNvPr>
            <p:cNvSpPr>
              <a:spLocks noChangeShapeType="1"/>
            </p:cNvSpPr>
            <p:nvPr/>
          </p:nvSpPr>
          <p:spPr bwMode="auto">
            <a:xfrm flipV="1">
              <a:off x="4048" y="1728"/>
              <a:ext cx="113" cy="4"/>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1" name="Line 1015">
              <a:extLst>
                <a:ext uri="{FF2B5EF4-FFF2-40B4-BE49-F238E27FC236}">
                  <a16:creationId xmlns:a16="http://schemas.microsoft.com/office/drawing/2014/main" id="{1598B3CD-8CC5-4FEE-A641-F9AFE4D30626}"/>
                </a:ext>
              </a:extLst>
            </p:cNvPr>
            <p:cNvSpPr>
              <a:spLocks noChangeShapeType="1"/>
            </p:cNvSpPr>
            <p:nvPr/>
          </p:nvSpPr>
          <p:spPr bwMode="auto">
            <a:xfrm>
              <a:off x="4016" y="1574"/>
              <a:ext cx="124" cy="0"/>
            </a:xfrm>
            <a:prstGeom prst="line">
              <a:avLst/>
            </a:prstGeom>
            <a:noFill/>
            <a:ln w="9247">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2" name="Freeform 1016">
              <a:extLst>
                <a:ext uri="{FF2B5EF4-FFF2-40B4-BE49-F238E27FC236}">
                  <a16:creationId xmlns:a16="http://schemas.microsoft.com/office/drawing/2014/main" id="{6BA37989-873C-49AD-9CA1-B6F68E3C00B2}"/>
                </a:ext>
              </a:extLst>
            </p:cNvPr>
            <p:cNvSpPr>
              <a:spLocks/>
            </p:cNvSpPr>
            <p:nvPr/>
          </p:nvSpPr>
          <p:spPr bwMode="auto">
            <a:xfrm>
              <a:off x="3992" y="1590"/>
              <a:ext cx="38" cy="144"/>
            </a:xfrm>
            <a:custGeom>
              <a:avLst/>
              <a:gdLst>
                <a:gd name="T0" fmla="*/ 0 w 38"/>
                <a:gd name="T1" fmla="*/ 0 h 144"/>
                <a:gd name="T2" fmla="*/ 9 w 38"/>
                <a:gd name="T3" fmla="*/ 6 h 144"/>
                <a:gd name="T4" fmla="*/ 17 w 38"/>
                <a:gd name="T5" fmla="*/ 1 h 144"/>
                <a:gd name="T6" fmla="*/ 28 w 38"/>
                <a:gd name="T7" fmla="*/ 41 h 144"/>
                <a:gd name="T8" fmla="*/ 37 w 38"/>
                <a:gd name="T9" fmla="*/ 121 h 144"/>
                <a:gd name="T10" fmla="*/ 35 w 38"/>
                <a:gd name="T11" fmla="*/ 134 h 144"/>
                <a:gd name="T12" fmla="*/ 28 w 38"/>
                <a:gd name="T13" fmla="*/ 139 h 144"/>
                <a:gd name="T14" fmla="*/ 16 w 38"/>
                <a:gd name="T15" fmla="*/ 141 h 144"/>
                <a:gd name="T16" fmla="*/ 0 w 38"/>
                <a:gd name="T17" fmla="*/ 143 h 144"/>
                <a:gd name="T18" fmla="*/ 0 w 38"/>
                <a:gd name="T19" fmla="*/ 0 h 144"/>
                <a:gd name="T20" fmla="*/ 0 w 38"/>
                <a:gd name="T2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44">
                  <a:moveTo>
                    <a:pt x="0" y="0"/>
                  </a:moveTo>
                  <a:lnTo>
                    <a:pt x="9" y="6"/>
                  </a:lnTo>
                  <a:lnTo>
                    <a:pt x="17" y="1"/>
                  </a:lnTo>
                  <a:lnTo>
                    <a:pt x="28" y="41"/>
                  </a:lnTo>
                  <a:lnTo>
                    <a:pt x="37" y="121"/>
                  </a:lnTo>
                  <a:lnTo>
                    <a:pt x="35" y="134"/>
                  </a:lnTo>
                  <a:lnTo>
                    <a:pt x="28" y="139"/>
                  </a:lnTo>
                  <a:lnTo>
                    <a:pt x="16" y="141"/>
                  </a:lnTo>
                  <a:lnTo>
                    <a:pt x="0" y="143"/>
                  </a:lnTo>
                  <a:lnTo>
                    <a:pt x="0" y="0"/>
                  </a:lnTo>
                  <a:lnTo>
                    <a:pt x="0" y="0"/>
                  </a:lnTo>
                </a:path>
              </a:pathLst>
            </a:custGeom>
            <a:solidFill>
              <a:srgbClr val="000000"/>
            </a:solidFill>
            <a:ln>
              <a:noFill/>
            </a:ln>
            <a:effectLst/>
            <a:extLst>
              <a:ext uri="{91240B29-F687-4F45-9708-019B960494DF}">
                <a14:hiddenLine xmlns:a14="http://schemas.microsoft.com/office/drawing/2010/main" w="9525">
                  <a:solidFill>
                    <a:schemeClr val="tx1"/>
                  </a:solidFill>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3" name="Freeform 1017">
              <a:extLst>
                <a:ext uri="{FF2B5EF4-FFF2-40B4-BE49-F238E27FC236}">
                  <a16:creationId xmlns:a16="http://schemas.microsoft.com/office/drawing/2014/main" id="{4C2497A6-E784-44F9-A67D-B738926EDF9C}"/>
                </a:ext>
              </a:extLst>
            </p:cNvPr>
            <p:cNvSpPr>
              <a:spLocks/>
            </p:cNvSpPr>
            <p:nvPr/>
          </p:nvSpPr>
          <p:spPr bwMode="auto">
            <a:xfrm>
              <a:off x="4168" y="1597"/>
              <a:ext cx="19" cy="126"/>
            </a:xfrm>
            <a:custGeom>
              <a:avLst/>
              <a:gdLst>
                <a:gd name="T0" fmla="*/ 0 w 19"/>
                <a:gd name="T1" fmla="*/ 0 h 126"/>
                <a:gd name="T2" fmla="*/ 7 w 19"/>
                <a:gd name="T3" fmla="*/ 38 h 126"/>
                <a:gd name="T4" fmla="*/ 18 w 19"/>
                <a:gd name="T5" fmla="*/ 125 h 126"/>
              </a:gdLst>
              <a:ahLst/>
              <a:cxnLst>
                <a:cxn ang="0">
                  <a:pos x="T0" y="T1"/>
                </a:cxn>
                <a:cxn ang="0">
                  <a:pos x="T2" y="T3"/>
                </a:cxn>
                <a:cxn ang="0">
                  <a:pos x="T4" y="T5"/>
                </a:cxn>
              </a:cxnLst>
              <a:rect l="0" t="0" r="r" b="b"/>
              <a:pathLst>
                <a:path w="19" h="126">
                  <a:moveTo>
                    <a:pt x="0" y="0"/>
                  </a:moveTo>
                  <a:lnTo>
                    <a:pt x="7" y="38"/>
                  </a:lnTo>
                  <a:lnTo>
                    <a:pt x="18" y="125"/>
                  </a:lnTo>
                </a:path>
              </a:pathLst>
            </a:custGeom>
            <a:noFill/>
            <a:ln w="9247"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67" name="テキスト ボックス 366">
            <a:extLst>
              <a:ext uri="{FF2B5EF4-FFF2-40B4-BE49-F238E27FC236}">
                <a16:creationId xmlns:a16="http://schemas.microsoft.com/office/drawing/2014/main" id="{D13C9CDB-6EA7-4D7F-B3CF-66860D946F73}"/>
              </a:ext>
            </a:extLst>
          </p:cNvPr>
          <p:cNvSpPr txBox="1"/>
          <p:nvPr/>
        </p:nvSpPr>
        <p:spPr>
          <a:xfrm>
            <a:off x="3443372" y="6190653"/>
            <a:ext cx="2369559" cy="523220"/>
          </a:xfrm>
          <a:prstGeom prst="rect">
            <a:avLst/>
          </a:prstGeom>
          <a:solidFill>
            <a:schemeClr val="bg1"/>
          </a:solidFill>
        </p:spPr>
        <p:txBody>
          <a:bodyPr wrap="none" rtlCol="0">
            <a:spAutoFit/>
          </a:bodyPr>
          <a:lstStyle/>
          <a:p>
            <a:pPr algn="l">
              <a:spcBef>
                <a:spcPts val="0"/>
              </a:spcBef>
            </a:pPr>
            <a:r>
              <a:rPr kumimoji="1" lang="ja-JP" altLang="en-US" b="1" dirty="0">
                <a:solidFill>
                  <a:srgbClr val="FF0000"/>
                </a:solidFill>
              </a:rPr>
              <a:t>④：自宅から社内業務を実施</a:t>
            </a:r>
            <a:endParaRPr kumimoji="1" lang="en-US" altLang="ja-JP" b="1" dirty="0">
              <a:solidFill>
                <a:srgbClr val="FF0000"/>
              </a:solidFill>
            </a:endParaRPr>
          </a:p>
          <a:p>
            <a:pPr algn="l">
              <a:spcBef>
                <a:spcPts val="0"/>
              </a:spcBef>
            </a:pPr>
            <a:r>
              <a:rPr lang="ja-JP" altLang="en-US" b="1" dirty="0">
                <a:solidFill>
                  <a:srgbClr val="FF0000"/>
                </a:solidFill>
              </a:rPr>
              <a:t>⑤：自宅でメールを処理</a:t>
            </a:r>
            <a:endParaRPr kumimoji="1" lang="ja-JP" altLang="en-US" b="1" dirty="0">
              <a:solidFill>
                <a:srgbClr val="FF0000"/>
              </a:solidFill>
            </a:endParaRPr>
          </a:p>
        </p:txBody>
      </p:sp>
      <p:sp>
        <p:nvSpPr>
          <p:cNvPr id="3" name="円弧 2">
            <a:extLst>
              <a:ext uri="{FF2B5EF4-FFF2-40B4-BE49-F238E27FC236}">
                <a16:creationId xmlns:a16="http://schemas.microsoft.com/office/drawing/2014/main" id="{73938261-72ED-4845-919A-A6E7DB82B667}"/>
              </a:ext>
            </a:extLst>
          </p:cNvPr>
          <p:cNvSpPr/>
          <p:nvPr/>
        </p:nvSpPr>
        <p:spPr bwMode="auto">
          <a:xfrm>
            <a:off x="740871" y="4952094"/>
            <a:ext cx="441852" cy="1048745"/>
          </a:xfrm>
          <a:prstGeom prst="arc">
            <a:avLst/>
          </a:prstGeom>
          <a:ln w="38100">
            <a:headEnd type="triangle" w="med" len="med"/>
            <a:tailEnd type="triangle" w="med" len="med"/>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686334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楕円 10">
            <a:extLst>
              <a:ext uri="{FF2B5EF4-FFF2-40B4-BE49-F238E27FC236}">
                <a16:creationId xmlns:a16="http://schemas.microsoft.com/office/drawing/2014/main" id="{E6A8A9F6-0394-4CFD-A501-A834D097EA9B}"/>
              </a:ext>
            </a:extLst>
          </p:cNvPr>
          <p:cNvSpPr/>
          <p:nvPr/>
        </p:nvSpPr>
        <p:spPr bwMode="auto">
          <a:xfrm>
            <a:off x="2339752" y="1400902"/>
            <a:ext cx="4415247" cy="4188338"/>
          </a:xfrm>
          <a:prstGeom prst="ellipse">
            <a:avLst/>
          </a:prstGeom>
          <a:noFill/>
          <a:ln w="38100" cap="flat" cmpd="sng" algn="ctr">
            <a:solidFill>
              <a:srgbClr val="FF0000"/>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endParaRPr kumimoji="1" lang="ja-JP" altLang="en-US" sz="14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テレワーク導入の目的</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7</a:t>
            </a:fld>
            <a:endParaRPr lang="en-US" altLang="en-US"/>
          </a:p>
        </p:txBody>
      </p:sp>
      <p:sp>
        <p:nvSpPr>
          <p:cNvPr id="3" name="楕円 2">
            <a:extLst>
              <a:ext uri="{FF2B5EF4-FFF2-40B4-BE49-F238E27FC236}">
                <a16:creationId xmlns:a16="http://schemas.microsoft.com/office/drawing/2014/main" id="{63F92FA5-B682-45F0-9156-6246823ECD68}"/>
              </a:ext>
            </a:extLst>
          </p:cNvPr>
          <p:cNvSpPr/>
          <p:nvPr/>
        </p:nvSpPr>
        <p:spPr bwMode="auto">
          <a:xfrm>
            <a:off x="3736770" y="1033523"/>
            <a:ext cx="1728192" cy="1440160"/>
          </a:xfrm>
          <a:prstGeom prst="ellipse">
            <a:avLst/>
          </a:prstGeom>
          <a:solidFill>
            <a:srgbClr val="FFCC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rPr>
              <a:t>働き方改革</a:t>
            </a:r>
          </a:p>
        </p:txBody>
      </p:sp>
      <p:sp>
        <p:nvSpPr>
          <p:cNvPr id="5" name="楕円 4">
            <a:extLst>
              <a:ext uri="{FF2B5EF4-FFF2-40B4-BE49-F238E27FC236}">
                <a16:creationId xmlns:a16="http://schemas.microsoft.com/office/drawing/2014/main" id="{35A2639F-4F1F-4CD9-BE24-F6FCDB219C5D}"/>
              </a:ext>
            </a:extLst>
          </p:cNvPr>
          <p:cNvSpPr/>
          <p:nvPr/>
        </p:nvSpPr>
        <p:spPr bwMode="auto">
          <a:xfrm>
            <a:off x="3606432" y="2736413"/>
            <a:ext cx="1988869" cy="1849667"/>
          </a:xfrm>
          <a:prstGeom prst="ellipse">
            <a:avLst/>
          </a:prstGeom>
          <a:solidFill>
            <a:srgbClr val="0066CC"/>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2000" b="1" i="0" u="none" strike="noStrike" cap="none" normalizeH="0" baseline="0" dirty="0">
                <a:ln>
                  <a:noFill/>
                </a:ln>
                <a:solidFill>
                  <a:schemeClr val="bg1"/>
                </a:solidFill>
                <a:effectLst/>
                <a:latin typeface="ＭＳ Ｐゴシック" pitchFamily="50" charset="-128"/>
                <a:ea typeface="ＭＳ Ｐゴシック" pitchFamily="50" charset="-128"/>
              </a:rPr>
              <a:t>テレワーク導入</a:t>
            </a:r>
            <a:endParaRPr kumimoji="1" lang="en-US" altLang="ja-JP" sz="2000" b="1" i="0" u="none" strike="noStrike" cap="none" normalizeH="0" baseline="0" dirty="0">
              <a:ln>
                <a:noFill/>
              </a:ln>
              <a:solidFill>
                <a:schemeClr val="bg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2000" b="1" dirty="0">
                <a:solidFill>
                  <a:schemeClr val="bg1"/>
                </a:solidFill>
              </a:rPr>
              <a:t>の目的</a:t>
            </a:r>
            <a:endParaRPr kumimoji="1" lang="ja-JP" altLang="en-US" sz="2000" b="1" i="0" u="none" strike="noStrike" cap="none" normalizeH="0" baseline="0" dirty="0">
              <a:ln>
                <a:noFill/>
              </a:ln>
              <a:solidFill>
                <a:schemeClr val="bg1"/>
              </a:solidFill>
              <a:effectLst/>
            </a:endParaRPr>
          </a:p>
        </p:txBody>
      </p:sp>
      <p:sp>
        <p:nvSpPr>
          <p:cNvPr id="6" name="楕円 5">
            <a:extLst>
              <a:ext uri="{FF2B5EF4-FFF2-40B4-BE49-F238E27FC236}">
                <a16:creationId xmlns:a16="http://schemas.microsoft.com/office/drawing/2014/main" id="{D44784A9-2FDF-4B9B-9EB5-A3ADAA6791C0}"/>
              </a:ext>
            </a:extLst>
          </p:cNvPr>
          <p:cNvSpPr/>
          <p:nvPr/>
        </p:nvSpPr>
        <p:spPr bwMode="auto">
          <a:xfrm>
            <a:off x="5959260" y="2132856"/>
            <a:ext cx="1728192" cy="1440160"/>
          </a:xfrm>
          <a:prstGeom prst="ellipse">
            <a:avLst/>
          </a:prstGeom>
          <a:solidFill>
            <a:srgbClr val="FFCC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rPr>
              <a:t>生産性の向上</a:t>
            </a:r>
          </a:p>
        </p:txBody>
      </p:sp>
      <p:sp>
        <p:nvSpPr>
          <p:cNvPr id="8" name="楕円 7">
            <a:extLst>
              <a:ext uri="{FF2B5EF4-FFF2-40B4-BE49-F238E27FC236}">
                <a16:creationId xmlns:a16="http://schemas.microsoft.com/office/drawing/2014/main" id="{8257266B-608B-493C-813C-2C5614B16182}"/>
              </a:ext>
            </a:extLst>
          </p:cNvPr>
          <p:cNvSpPr/>
          <p:nvPr/>
        </p:nvSpPr>
        <p:spPr bwMode="auto">
          <a:xfrm>
            <a:off x="5442202" y="4437112"/>
            <a:ext cx="1728192" cy="1440160"/>
          </a:xfrm>
          <a:prstGeom prst="ellipse">
            <a:avLst/>
          </a:prstGeom>
          <a:solidFill>
            <a:srgbClr val="CC99FF"/>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rPr>
              <a:t>人材の確保</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endParaRPr>
          </a:p>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lang="ja-JP" altLang="en-US" sz="1600" b="1" dirty="0"/>
              <a:t>育成</a:t>
            </a:r>
            <a:endPar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endParaRPr>
          </a:p>
        </p:txBody>
      </p:sp>
      <p:sp>
        <p:nvSpPr>
          <p:cNvPr id="9" name="楕円 8">
            <a:extLst>
              <a:ext uri="{FF2B5EF4-FFF2-40B4-BE49-F238E27FC236}">
                <a16:creationId xmlns:a16="http://schemas.microsoft.com/office/drawing/2014/main" id="{005545D9-780D-412D-B420-9CE3D9A6A3AB}"/>
              </a:ext>
            </a:extLst>
          </p:cNvPr>
          <p:cNvSpPr/>
          <p:nvPr/>
        </p:nvSpPr>
        <p:spPr bwMode="auto">
          <a:xfrm>
            <a:off x="2123729" y="4437112"/>
            <a:ext cx="1728192" cy="1440160"/>
          </a:xfrm>
          <a:prstGeom prst="ellipse">
            <a:avLst/>
          </a:prstGeom>
          <a:solidFill>
            <a:srgbClr val="FFFF99"/>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rPr>
              <a:t>事業継続</a:t>
            </a:r>
          </a:p>
        </p:txBody>
      </p:sp>
      <p:sp>
        <p:nvSpPr>
          <p:cNvPr id="10" name="楕円 9">
            <a:extLst>
              <a:ext uri="{FF2B5EF4-FFF2-40B4-BE49-F238E27FC236}">
                <a16:creationId xmlns:a16="http://schemas.microsoft.com/office/drawing/2014/main" id="{AA102DF8-4377-4355-8CF8-7632C098437C}"/>
              </a:ext>
            </a:extLst>
          </p:cNvPr>
          <p:cNvSpPr/>
          <p:nvPr/>
        </p:nvSpPr>
        <p:spPr bwMode="auto">
          <a:xfrm>
            <a:off x="1456550" y="2132856"/>
            <a:ext cx="1728192" cy="1440160"/>
          </a:xfrm>
          <a:prstGeom prst="ellipse">
            <a:avLst/>
          </a:prstGeom>
          <a:solidFill>
            <a:srgbClr val="99FFCC"/>
          </a:solidFill>
          <a:ln w="12700" cap="flat" cmpd="sng" algn="ctr">
            <a:solidFill>
              <a:schemeClr val="tx1"/>
            </a:solidFill>
            <a:prstDash val="solid"/>
            <a:round/>
            <a:headEnd type="none" w="med" len="med"/>
            <a:tailEnd type="none" w="med" len="med"/>
          </a:ln>
          <a:effectLst/>
        </p:spPr>
        <p:txBody>
          <a:bodyPr vert="horz" wrap="none" lIns="91429" tIns="45714" rIns="91429" bIns="45714" numCol="1" rtlCol="0" anchor="ctr" anchorCtr="0" compatLnSpc="1">
            <a:prstTxWarp prst="textNoShape">
              <a:avLst/>
            </a:prstTxWarp>
            <a:noAutofit/>
          </a:bodyPr>
          <a:lstStyle/>
          <a:p>
            <a:pPr marL="355600" marR="0" indent="-355600" defTabSz="914400" rtl="0" eaLnBrk="1" fontAlgn="base" latinLnBrk="0" hangingPunct="1">
              <a:lnSpc>
                <a:spcPct val="100000"/>
              </a:lnSpc>
              <a:spcBef>
                <a:spcPct val="50000"/>
              </a:spcBef>
              <a:spcAft>
                <a:spcPct val="0"/>
              </a:spcAft>
              <a:buClr>
                <a:schemeClr val="tx1"/>
              </a:buClr>
              <a:buSzPct val="80000"/>
              <a:buFont typeface="Wingdings" pitchFamily="2" charset="2"/>
              <a:buNone/>
              <a:tabLst/>
            </a:pPr>
            <a:r>
              <a:rPr kumimoji="1" lang="ja-JP" altLang="en-US" sz="1600" b="1" i="0" u="none" strike="noStrike" cap="none" normalizeH="0" baseline="0" dirty="0">
                <a:ln>
                  <a:noFill/>
                </a:ln>
                <a:solidFill>
                  <a:schemeClr val="tx1"/>
                </a:solidFill>
                <a:effectLst/>
                <a:latin typeface="ＭＳ Ｐゴシック" pitchFamily="50" charset="-128"/>
                <a:ea typeface="ＭＳ Ｐゴシック" pitchFamily="50" charset="-128"/>
              </a:rPr>
              <a:t>コストダウン</a:t>
            </a:r>
          </a:p>
        </p:txBody>
      </p:sp>
      <p:sp>
        <p:nvSpPr>
          <p:cNvPr id="4" name="テキスト ボックス 3">
            <a:extLst>
              <a:ext uri="{FF2B5EF4-FFF2-40B4-BE49-F238E27FC236}">
                <a16:creationId xmlns:a16="http://schemas.microsoft.com/office/drawing/2014/main" id="{29E15A31-1AAC-408D-A89C-2E37AC1C0729}"/>
              </a:ext>
            </a:extLst>
          </p:cNvPr>
          <p:cNvSpPr txBox="1"/>
          <p:nvPr/>
        </p:nvSpPr>
        <p:spPr>
          <a:xfrm>
            <a:off x="5879287" y="1076657"/>
            <a:ext cx="2610010" cy="738664"/>
          </a:xfrm>
          <a:prstGeom prst="rect">
            <a:avLst/>
          </a:prstGeom>
          <a:noFill/>
        </p:spPr>
        <p:txBody>
          <a:bodyPr wrap="none" rtlCol="0">
            <a:spAutoFit/>
          </a:bodyPr>
          <a:lstStyle/>
          <a:p>
            <a:pPr marL="115888" indent="-115888" algn="l">
              <a:spcBef>
                <a:spcPts val="0"/>
              </a:spcBef>
              <a:buFont typeface="Wingdings" panose="05000000000000000000" pitchFamily="2" charset="2"/>
              <a:buChar char="u"/>
            </a:pPr>
            <a:r>
              <a:rPr kumimoji="1" lang="ja-JP" altLang="en-US" b="1" dirty="0"/>
              <a:t>従業員の意識改革</a:t>
            </a:r>
            <a:endParaRPr kumimoji="1" lang="en-US" altLang="ja-JP" b="1" dirty="0"/>
          </a:p>
          <a:p>
            <a:pPr marL="115888" indent="-115888" algn="l">
              <a:spcBef>
                <a:spcPts val="0"/>
              </a:spcBef>
              <a:buFont typeface="Wingdings" panose="05000000000000000000" pitchFamily="2" charset="2"/>
              <a:buChar char="u"/>
            </a:pPr>
            <a:r>
              <a:rPr lang="ja-JP" altLang="en-US" b="1" dirty="0"/>
              <a:t>企業風土の変革</a:t>
            </a:r>
            <a:endParaRPr lang="en-US" altLang="ja-JP" b="1" dirty="0"/>
          </a:p>
          <a:p>
            <a:pPr marL="115888" indent="-115888" algn="l">
              <a:spcBef>
                <a:spcPts val="0"/>
              </a:spcBef>
              <a:buFont typeface="Wingdings" panose="05000000000000000000" pitchFamily="2" charset="2"/>
              <a:buChar char="u"/>
            </a:pPr>
            <a:r>
              <a:rPr kumimoji="1" lang="ja-JP" altLang="en-US" b="1" dirty="0"/>
              <a:t>ワーク・ライフ・バランスの実現</a:t>
            </a:r>
          </a:p>
        </p:txBody>
      </p:sp>
      <p:sp>
        <p:nvSpPr>
          <p:cNvPr id="12" name="テキスト ボックス 11">
            <a:extLst>
              <a:ext uri="{FF2B5EF4-FFF2-40B4-BE49-F238E27FC236}">
                <a16:creationId xmlns:a16="http://schemas.microsoft.com/office/drawing/2014/main" id="{81A712E0-F063-4C6C-BBD5-85874D10B631}"/>
              </a:ext>
            </a:extLst>
          </p:cNvPr>
          <p:cNvSpPr txBox="1"/>
          <p:nvPr/>
        </p:nvSpPr>
        <p:spPr>
          <a:xfrm>
            <a:off x="6148574" y="5891968"/>
            <a:ext cx="2959930" cy="954107"/>
          </a:xfrm>
          <a:prstGeom prst="rect">
            <a:avLst/>
          </a:prstGeom>
          <a:noFill/>
        </p:spPr>
        <p:txBody>
          <a:bodyPr wrap="square" rtlCol="0">
            <a:spAutoFit/>
          </a:bodyPr>
          <a:lstStyle/>
          <a:p>
            <a:pPr marL="115888" indent="-115888" algn="l">
              <a:spcBef>
                <a:spcPts val="0"/>
              </a:spcBef>
              <a:buFont typeface="Wingdings" panose="05000000000000000000" pitchFamily="2" charset="2"/>
              <a:buChar char="u"/>
            </a:pPr>
            <a:r>
              <a:rPr kumimoji="1" lang="ja-JP" altLang="en-US" b="1" dirty="0"/>
              <a:t>様々なイベントに遭遇する従業員の離職抑制・キャリア継続</a:t>
            </a:r>
            <a:endParaRPr kumimoji="1" lang="en-US" altLang="ja-JP" b="1" dirty="0"/>
          </a:p>
          <a:p>
            <a:pPr marL="115888" indent="-115888" algn="l">
              <a:spcBef>
                <a:spcPts val="0"/>
              </a:spcBef>
              <a:buFont typeface="Wingdings" panose="05000000000000000000" pitchFamily="2" charset="2"/>
              <a:buChar char="u"/>
            </a:pPr>
            <a:r>
              <a:rPr lang="ja-JP" altLang="en-US" b="1" dirty="0"/>
              <a:t>従業員の自立性の向上</a:t>
            </a:r>
            <a:endParaRPr lang="en-US" altLang="ja-JP" b="1" dirty="0"/>
          </a:p>
          <a:p>
            <a:pPr marL="115888" indent="-115888" algn="l">
              <a:spcBef>
                <a:spcPts val="0"/>
              </a:spcBef>
              <a:buFont typeface="Wingdings" panose="05000000000000000000" pitchFamily="2" charset="2"/>
              <a:buChar char="u"/>
            </a:pPr>
            <a:r>
              <a:rPr kumimoji="1" lang="ja-JP" altLang="en-US" b="1" dirty="0"/>
              <a:t>優秀な人材の獲得</a:t>
            </a:r>
          </a:p>
        </p:txBody>
      </p:sp>
      <p:sp>
        <p:nvSpPr>
          <p:cNvPr id="13" name="テキスト ボックス 12">
            <a:extLst>
              <a:ext uri="{FF2B5EF4-FFF2-40B4-BE49-F238E27FC236}">
                <a16:creationId xmlns:a16="http://schemas.microsoft.com/office/drawing/2014/main" id="{C808C1B4-735D-4FAA-AAE1-C31ED432CE46}"/>
              </a:ext>
            </a:extLst>
          </p:cNvPr>
          <p:cNvSpPr txBox="1"/>
          <p:nvPr/>
        </p:nvSpPr>
        <p:spPr>
          <a:xfrm>
            <a:off x="425774" y="5891968"/>
            <a:ext cx="2526531" cy="523220"/>
          </a:xfrm>
          <a:prstGeom prst="rect">
            <a:avLst/>
          </a:prstGeom>
          <a:noFill/>
        </p:spPr>
        <p:txBody>
          <a:bodyPr wrap="square" rtlCol="0">
            <a:spAutoFit/>
          </a:bodyPr>
          <a:lstStyle/>
          <a:p>
            <a:pPr marL="115888" indent="-115888" algn="l">
              <a:spcBef>
                <a:spcPts val="0"/>
              </a:spcBef>
              <a:buFont typeface="Wingdings" panose="05000000000000000000" pitchFamily="2" charset="2"/>
              <a:buChar char="u"/>
            </a:pPr>
            <a:r>
              <a:rPr kumimoji="1" lang="ja-JP" altLang="en-US" b="1" dirty="0"/>
              <a:t>パンデミックや地震、台風等の災害時の事業継続</a:t>
            </a:r>
          </a:p>
        </p:txBody>
      </p:sp>
      <p:sp>
        <p:nvSpPr>
          <p:cNvPr id="14" name="テキスト ボックス 13">
            <a:extLst>
              <a:ext uri="{FF2B5EF4-FFF2-40B4-BE49-F238E27FC236}">
                <a16:creationId xmlns:a16="http://schemas.microsoft.com/office/drawing/2014/main" id="{54093E96-D4EB-48F3-A298-C05BADE658DF}"/>
              </a:ext>
            </a:extLst>
          </p:cNvPr>
          <p:cNvSpPr txBox="1"/>
          <p:nvPr/>
        </p:nvSpPr>
        <p:spPr>
          <a:xfrm>
            <a:off x="6686046" y="3717032"/>
            <a:ext cx="2422458" cy="954107"/>
          </a:xfrm>
          <a:prstGeom prst="rect">
            <a:avLst/>
          </a:prstGeom>
          <a:noFill/>
        </p:spPr>
        <p:txBody>
          <a:bodyPr wrap="none" rtlCol="0">
            <a:spAutoFit/>
          </a:bodyPr>
          <a:lstStyle/>
          <a:p>
            <a:pPr marL="115888" indent="-115888" algn="l">
              <a:spcBef>
                <a:spcPts val="0"/>
              </a:spcBef>
              <a:buFont typeface="Wingdings" panose="05000000000000000000" pitchFamily="2" charset="2"/>
              <a:buChar char="u"/>
            </a:pPr>
            <a:r>
              <a:rPr kumimoji="1" lang="ja-JP" altLang="en-US" b="1" dirty="0"/>
              <a:t>集中による知的生産性向上</a:t>
            </a:r>
            <a:endParaRPr kumimoji="1" lang="en-US" altLang="ja-JP" b="1" dirty="0"/>
          </a:p>
          <a:p>
            <a:pPr marL="115888" indent="-115888" algn="l">
              <a:spcBef>
                <a:spcPts val="0"/>
              </a:spcBef>
              <a:buFont typeface="Wingdings" panose="05000000000000000000" pitchFamily="2" charset="2"/>
              <a:buChar char="u"/>
            </a:pPr>
            <a:r>
              <a:rPr lang="ja-JP" altLang="en-US" b="1" dirty="0"/>
              <a:t>迅速な顧客対応</a:t>
            </a:r>
            <a:endParaRPr lang="en-US" altLang="ja-JP" b="1" dirty="0"/>
          </a:p>
          <a:p>
            <a:pPr marL="115888" indent="-115888" algn="l">
              <a:spcBef>
                <a:spcPts val="0"/>
              </a:spcBef>
              <a:buFont typeface="Wingdings" panose="05000000000000000000" pitchFamily="2" charset="2"/>
              <a:buChar char="u"/>
            </a:pPr>
            <a:r>
              <a:rPr kumimoji="1" lang="ja-JP" altLang="en-US" b="1" dirty="0"/>
              <a:t>グローバル化対応</a:t>
            </a:r>
            <a:endParaRPr kumimoji="1" lang="en-US" altLang="ja-JP" b="1" dirty="0"/>
          </a:p>
          <a:p>
            <a:pPr marL="115888" indent="-115888" algn="l">
              <a:spcBef>
                <a:spcPts val="0"/>
              </a:spcBef>
              <a:buFont typeface="Wingdings" panose="05000000000000000000" pitchFamily="2" charset="2"/>
              <a:buChar char="u"/>
            </a:pPr>
            <a:endParaRPr kumimoji="1" lang="ja-JP" altLang="en-US" b="1" dirty="0"/>
          </a:p>
        </p:txBody>
      </p:sp>
      <p:sp>
        <p:nvSpPr>
          <p:cNvPr id="15" name="テキスト ボックス 14">
            <a:extLst>
              <a:ext uri="{FF2B5EF4-FFF2-40B4-BE49-F238E27FC236}">
                <a16:creationId xmlns:a16="http://schemas.microsoft.com/office/drawing/2014/main" id="{1CCFA8B1-F6DE-49A6-9261-442E6548C71D}"/>
              </a:ext>
            </a:extLst>
          </p:cNvPr>
          <p:cNvSpPr txBox="1"/>
          <p:nvPr/>
        </p:nvSpPr>
        <p:spPr>
          <a:xfrm>
            <a:off x="107504" y="3717032"/>
            <a:ext cx="2289980" cy="954107"/>
          </a:xfrm>
          <a:prstGeom prst="rect">
            <a:avLst/>
          </a:prstGeom>
          <a:noFill/>
        </p:spPr>
        <p:txBody>
          <a:bodyPr wrap="square" rtlCol="0">
            <a:spAutoFit/>
          </a:bodyPr>
          <a:lstStyle/>
          <a:p>
            <a:pPr marL="115888" indent="-115888" algn="l">
              <a:spcBef>
                <a:spcPts val="0"/>
              </a:spcBef>
              <a:buFont typeface="Wingdings" panose="05000000000000000000" pitchFamily="2" charset="2"/>
              <a:buChar char="u"/>
            </a:pPr>
            <a:r>
              <a:rPr kumimoji="1" lang="ja-JP" altLang="en-US" b="1" dirty="0"/>
              <a:t>ペーパレスの推進によるコスト削減</a:t>
            </a:r>
            <a:endParaRPr kumimoji="1" lang="en-US" altLang="ja-JP" b="1" dirty="0"/>
          </a:p>
          <a:p>
            <a:pPr marL="115888" indent="-115888" algn="l">
              <a:spcBef>
                <a:spcPts val="0"/>
              </a:spcBef>
              <a:buFont typeface="Wingdings" panose="05000000000000000000" pitchFamily="2" charset="2"/>
              <a:buChar char="u"/>
            </a:pPr>
            <a:r>
              <a:rPr lang="ja-JP" altLang="en-US" b="1" dirty="0"/>
              <a:t>フリーアドレス等による</a:t>
            </a:r>
            <a:br>
              <a:rPr lang="en-US" altLang="ja-JP" b="1" dirty="0"/>
            </a:br>
            <a:r>
              <a:rPr lang="ja-JP" altLang="en-US" b="1" dirty="0"/>
              <a:t>オフィスコストの削減</a:t>
            </a:r>
            <a:endParaRPr kumimoji="1" lang="ja-JP" altLang="en-US" b="1" dirty="0"/>
          </a:p>
        </p:txBody>
      </p:sp>
    </p:spTree>
    <p:extLst>
      <p:ext uri="{BB962C8B-B14F-4D97-AF65-F5344CB8AC3E}">
        <p14:creationId xmlns:p14="http://schemas.microsoft.com/office/powerpoint/2010/main" val="1125566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3">
            <a:extLst>
              <a:ext uri="{FF2B5EF4-FFF2-40B4-BE49-F238E27FC236}">
                <a16:creationId xmlns:a16="http://schemas.microsoft.com/office/drawing/2014/main" id="{B7016EE9-B7B0-460B-8644-30E26AD6C164}"/>
              </a:ext>
            </a:extLst>
          </p:cNvPr>
          <p:cNvSpPr>
            <a:spLocks noGrp="1"/>
          </p:cNvSpPr>
          <p:nvPr>
            <p:ph type="title"/>
          </p:nvPr>
        </p:nvSpPr>
        <p:spPr>
          <a:xfrm>
            <a:off x="107504" y="260648"/>
            <a:ext cx="8121650" cy="498475"/>
          </a:xfrm>
        </p:spPr>
        <p:txBody>
          <a:bodyPr/>
          <a:lstStyle/>
          <a:p>
            <a:pPr algn="ctr"/>
            <a:r>
              <a:rPr kumimoji="1" lang="ja-JP" altLang="en-US" sz="2600" dirty="0"/>
              <a:t>テレワークでの期待効果</a:t>
            </a:r>
          </a:p>
        </p:txBody>
      </p:sp>
      <p:sp>
        <p:nvSpPr>
          <p:cNvPr id="2" name="スライド番号プレースホルダー 1">
            <a:extLst>
              <a:ext uri="{FF2B5EF4-FFF2-40B4-BE49-F238E27FC236}">
                <a16:creationId xmlns:a16="http://schemas.microsoft.com/office/drawing/2014/main" id="{1568DECD-BA20-4A39-A396-23E0C6383314}"/>
              </a:ext>
            </a:extLst>
          </p:cNvPr>
          <p:cNvSpPr>
            <a:spLocks noGrp="1"/>
          </p:cNvSpPr>
          <p:nvPr>
            <p:ph type="sldNum" sz="quarter" idx="10"/>
          </p:nvPr>
        </p:nvSpPr>
        <p:spPr/>
        <p:txBody>
          <a:bodyPr/>
          <a:lstStyle/>
          <a:p>
            <a:fld id="{55759F5A-62E4-4C17-A949-250F9517953F}" type="slidenum">
              <a:rPr lang="en-US" altLang="en-US" smtClean="0"/>
              <a:pPr/>
              <a:t>8</a:t>
            </a:fld>
            <a:endParaRPr lang="en-US" altLang="en-US"/>
          </a:p>
        </p:txBody>
      </p:sp>
      <p:graphicFrame>
        <p:nvGraphicFramePr>
          <p:cNvPr id="4" name="表 8">
            <a:extLst>
              <a:ext uri="{FF2B5EF4-FFF2-40B4-BE49-F238E27FC236}">
                <a16:creationId xmlns:a16="http://schemas.microsoft.com/office/drawing/2014/main" id="{DB8A11DA-BE38-4C72-A6B2-E893BF4E78CB}"/>
              </a:ext>
            </a:extLst>
          </p:cNvPr>
          <p:cNvGraphicFramePr>
            <a:graphicFrameLocks noGrp="1"/>
          </p:cNvGraphicFramePr>
          <p:nvPr>
            <p:extLst>
              <p:ext uri="{D42A27DB-BD31-4B8C-83A1-F6EECF244321}">
                <p14:modId xmlns:p14="http://schemas.microsoft.com/office/powerpoint/2010/main" val="1457704529"/>
              </p:ext>
            </p:extLst>
          </p:nvPr>
        </p:nvGraphicFramePr>
        <p:xfrm>
          <a:off x="215515" y="1268760"/>
          <a:ext cx="8712970" cy="4824535"/>
        </p:xfrm>
        <a:graphic>
          <a:graphicData uri="http://schemas.openxmlformats.org/drawingml/2006/table">
            <a:tbl>
              <a:tblPr firstRow="1" bandRow="1">
                <a:tableStyleId>{5940675A-B579-460E-94D1-54222C63F5DA}</a:tableStyleId>
              </a:tblPr>
              <a:tblGrid>
                <a:gridCol w="1742594">
                  <a:extLst>
                    <a:ext uri="{9D8B030D-6E8A-4147-A177-3AD203B41FA5}">
                      <a16:colId xmlns:a16="http://schemas.microsoft.com/office/drawing/2014/main" val="1963731511"/>
                    </a:ext>
                  </a:extLst>
                </a:gridCol>
                <a:gridCol w="1742594">
                  <a:extLst>
                    <a:ext uri="{9D8B030D-6E8A-4147-A177-3AD203B41FA5}">
                      <a16:colId xmlns:a16="http://schemas.microsoft.com/office/drawing/2014/main" val="1461131294"/>
                    </a:ext>
                  </a:extLst>
                </a:gridCol>
                <a:gridCol w="1742594">
                  <a:extLst>
                    <a:ext uri="{9D8B030D-6E8A-4147-A177-3AD203B41FA5}">
                      <a16:colId xmlns:a16="http://schemas.microsoft.com/office/drawing/2014/main" val="640317384"/>
                    </a:ext>
                  </a:extLst>
                </a:gridCol>
                <a:gridCol w="1742594">
                  <a:extLst>
                    <a:ext uri="{9D8B030D-6E8A-4147-A177-3AD203B41FA5}">
                      <a16:colId xmlns:a16="http://schemas.microsoft.com/office/drawing/2014/main" val="2922653860"/>
                    </a:ext>
                  </a:extLst>
                </a:gridCol>
                <a:gridCol w="1742594">
                  <a:extLst>
                    <a:ext uri="{9D8B030D-6E8A-4147-A177-3AD203B41FA5}">
                      <a16:colId xmlns:a16="http://schemas.microsoft.com/office/drawing/2014/main" val="2131321480"/>
                    </a:ext>
                  </a:extLst>
                </a:gridCol>
              </a:tblGrid>
              <a:tr h="842735">
                <a:tc>
                  <a:txBody>
                    <a:bodyPr/>
                    <a:lstStyle/>
                    <a:p>
                      <a:pPr algn="ctr"/>
                      <a:r>
                        <a:rPr kumimoji="1" lang="ja-JP" altLang="en-US" sz="1600" b="1" dirty="0">
                          <a:latin typeface="+mn-ea"/>
                          <a:ea typeface="+mn-ea"/>
                        </a:rPr>
                        <a:t>労働生産性の</a:t>
                      </a:r>
                      <a:endParaRPr kumimoji="1" lang="en-US" altLang="ja-JP" sz="1600" b="1" dirty="0">
                        <a:latin typeface="+mn-ea"/>
                        <a:ea typeface="+mn-ea"/>
                      </a:endParaRPr>
                    </a:p>
                    <a:p>
                      <a:pPr algn="ctr"/>
                      <a:r>
                        <a:rPr kumimoji="1" lang="ja-JP" altLang="en-US" sz="1600" b="1" dirty="0">
                          <a:latin typeface="+mn-ea"/>
                          <a:ea typeface="+mn-ea"/>
                        </a:rPr>
                        <a:t>向上</a:t>
                      </a:r>
                    </a:p>
                  </a:txBody>
                  <a:tcPr anchor="ctr">
                    <a:solidFill>
                      <a:srgbClr val="FFFF00"/>
                    </a:solidFill>
                  </a:tcPr>
                </a:tc>
                <a:tc>
                  <a:txBody>
                    <a:bodyPr/>
                    <a:lstStyle/>
                    <a:p>
                      <a:pPr algn="ctr"/>
                      <a:r>
                        <a:rPr kumimoji="1" lang="ja-JP" altLang="en-US" sz="1600" b="1" dirty="0">
                          <a:latin typeface="+mn-ea"/>
                          <a:ea typeface="+mn-ea"/>
                        </a:rPr>
                        <a:t>社員のワークライフ・バランスの</a:t>
                      </a:r>
                      <a:endParaRPr kumimoji="1" lang="en-US" altLang="ja-JP" sz="1600" b="1" dirty="0">
                        <a:latin typeface="+mn-ea"/>
                        <a:ea typeface="+mn-ea"/>
                      </a:endParaRPr>
                    </a:p>
                    <a:p>
                      <a:pPr algn="ctr"/>
                      <a:r>
                        <a:rPr kumimoji="1" lang="ja-JP" altLang="en-US" sz="1600" b="1" dirty="0">
                          <a:latin typeface="+mn-ea"/>
                          <a:ea typeface="+mn-ea"/>
                        </a:rPr>
                        <a:t>向上</a:t>
                      </a:r>
                    </a:p>
                  </a:txBody>
                  <a:tcPr anchor="ctr">
                    <a:solidFill>
                      <a:srgbClr val="FFFF00"/>
                    </a:solidFill>
                  </a:tcPr>
                </a:tc>
                <a:tc>
                  <a:txBody>
                    <a:bodyPr/>
                    <a:lstStyle/>
                    <a:p>
                      <a:pPr algn="ctr"/>
                      <a:r>
                        <a:rPr kumimoji="1" lang="ja-JP" altLang="en-US" sz="1600" b="1" dirty="0">
                          <a:latin typeface="+mn-ea"/>
                          <a:ea typeface="+mn-ea"/>
                        </a:rPr>
                        <a:t>コストダウン</a:t>
                      </a:r>
                    </a:p>
                  </a:txBody>
                  <a:tcPr anchor="ctr">
                    <a:solidFill>
                      <a:srgbClr val="FFFF00"/>
                    </a:solidFill>
                  </a:tcPr>
                </a:tc>
                <a:tc>
                  <a:txBody>
                    <a:bodyPr/>
                    <a:lstStyle/>
                    <a:p>
                      <a:pPr algn="ctr"/>
                      <a:r>
                        <a:rPr kumimoji="1" lang="ja-JP" altLang="en-US" sz="1600" b="1" dirty="0">
                          <a:latin typeface="+mn-ea"/>
                          <a:ea typeface="+mn-ea"/>
                        </a:rPr>
                        <a:t>働き方改革</a:t>
                      </a:r>
                    </a:p>
                  </a:txBody>
                  <a:tcPr anchor="ctr">
                    <a:solidFill>
                      <a:srgbClr val="FFFF00"/>
                    </a:solidFill>
                  </a:tcPr>
                </a:tc>
                <a:tc>
                  <a:txBody>
                    <a:bodyPr/>
                    <a:lstStyle/>
                    <a:p>
                      <a:pPr algn="ctr"/>
                      <a:r>
                        <a:rPr kumimoji="1" lang="ja-JP" altLang="en-US" sz="1600" b="1" dirty="0">
                          <a:latin typeface="+mn-ea"/>
                          <a:ea typeface="+mn-ea"/>
                        </a:rPr>
                        <a:t>事業継続</a:t>
                      </a:r>
                    </a:p>
                  </a:txBody>
                  <a:tcPr anchor="ctr">
                    <a:solidFill>
                      <a:srgbClr val="FFFF00"/>
                    </a:solidFill>
                  </a:tcPr>
                </a:tc>
                <a:extLst>
                  <a:ext uri="{0D108BD9-81ED-4DB2-BD59-A6C34878D82A}">
                    <a16:rowId xmlns:a16="http://schemas.microsoft.com/office/drawing/2014/main" val="3584877259"/>
                  </a:ext>
                </a:extLst>
              </a:tr>
              <a:tr h="995450">
                <a:tc>
                  <a:txBody>
                    <a:bodyPr/>
                    <a:lstStyle/>
                    <a:p>
                      <a:pPr marL="171450" indent="-171450">
                        <a:buFont typeface="Wingdings" panose="05000000000000000000" pitchFamily="2" charset="2"/>
                        <a:buChar char="l"/>
                      </a:pPr>
                      <a:r>
                        <a:rPr lang="ja-JP" altLang="en-US" sz="1400" b="1" dirty="0"/>
                        <a:t>隙間時間で仕事ができる</a:t>
                      </a:r>
                      <a:endParaRPr lang="en-US" altLang="ja-JP" sz="1400" b="1" dirty="0"/>
                    </a:p>
                  </a:txBody>
                  <a:tcPr anchor="ctr"/>
                </a:tc>
                <a:tc>
                  <a:txBody>
                    <a:bodyPr/>
                    <a:lstStyle/>
                    <a:p>
                      <a:pPr marL="171450" indent="-171450">
                        <a:buFont typeface="Wingdings" panose="05000000000000000000" pitchFamily="2" charset="2"/>
                        <a:buChar char="l"/>
                      </a:pPr>
                      <a:r>
                        <a:rPr lang="ja-JP" altLang="en-US" sz="1400" b="1" dirty="0"/>
                        <a:t>育児や介護の合間に自宅で仕事ができる</a:t>
                      </a:r>
                    </a:p>
                  </a:txBody>
                  <a:tcPr anchor="ctr"/>
                </a:tc>
                <a:tc>
                  <a:txBody>
                    <a:bodyPr/>
                    <a:lstStyle/>
                    <a:p>
                      <a:pPr marL="171450" indent="-171450">
                        <a:buFont typeface="Wingdings" panose="05000000000000000000" pitchFamily="2" charset="2"/>
                        <a:buChar char="l"/>
                      </a:pPr>
                      <a:r>
                        <a:rPr lang="ja-JP" altLang="en-US" sz="1400" b="1" dirty="0"/>
                        <a:t>オフイス・コストが削減できる</a:t>
                      </a:r>
                    </a:p>
                  </a:txBody>
                  <a:tcPr anchor="ctr"/>
                </a:tc>
                <a:tc>
                  <a:txBody>
                    <a:bodyPr/>
                    <a:lstStyle/>
                    <a:p>
                      <a:pPr marL="171450" indent="-171450">
                        <a:buFont typeface="Wingdings" panose="05000000000000000000" pitchFamily="2" charset="2"/>
                        <a:buChar char="l"/>
                      </a:pPr>
                      <a:r>
                        <a:rPr lang="ja-JP" altLang="en-US" sz="1400" b="1" dirty="0"/>
                        <a:t>通勤時間や密がなくなる</a:t>
                      </a:r>
                    </a:p>
                  </a:txBody>
                  <a:tcPr anchor="ctr"/>
                </a:tc>
                <a:tc>
                  <a:txBody>
                    <a:bodyPr/>
                    <a:lstStyle/>
                    <a:p>
                      <a:pPr marL="171450" indent="-171450">
                        <a:buFont typeface="Wingdings" panose="05000000000000000000" pitchFamily="2" charset="2"/>
                        <a:buChar char="l"/>
                      </a:pPr>
                      <a:r>
                        <a:rPr lang="ja-JP" altLang="en-US" sz="1400" b="1" dirty="0"/>
                        <a:t>非常事態でも自宅作業で業務が継続できる</a:t>
                      </a:r>
                    </a:p>
                  </a:txBody>
                  <a:tcPr anchor="ctr"/>
                </a:tc>
                <a:extLst>
                  <a:ext uri="{0D108BD9-81ED-4DB2-BD59-A6C34878D82A}">
                    <a16:rowId xmlns:a16="http://schemas.microsoft.com/office/drawing/2014/main" val="2639141432"/>
                  </a:ext>
                </a:extLst>
              </a:tr>
              <a:tr h="995450">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ja-JP" altLang="en-US" sz="1400" b="1" dirty="0"/>
                        <a:t>効率的に時間活用できる</a:t>
                      </a:r>
                    </a:p>
                  </a:txBody>
                  <a:tcPr anchor="ctr"/>
                </a:tc>
                <a:tc>
                  <a:txBody>
                    <a:bodyPr/>
                    <a:lstStyle/>
                    <a:p>
                      <a:pPr marL="171450" indent="-171450" algn="l">
                        <a:buFont typeface="Wingdings" panose="05000000000000000000" pitchFamily="2" charset="2"/>
                        <a:buChar char="l"/>
                      </a:pPr>
                      <a:r>
                        <a:rPr kumimoji="1" lang="ja-JP" altLang="en-US" sz="1400" b="1" dirty="0"/>
                        <a:t>そのために退職する必要がない</a:t>
                      </a:r>
                    </a:p>
                  </a:txBody>
                  <a:tcPr anchor="ctr"/>
                </a:tc>
                <a:tc>
                  <a:txBody>
                    <a:bodyPr/>
                    <a:lstStyle/>
                    <a:p>
                      <a:pPr marL="171450" indent="-171450" algn="l">
                        <a:buFont typeface="Wingdings" panose="05000000000000000000" pitchFamily="2" charset="2"/>
                        <a:buChar char="l"/>
                      </a:pPr>
                      <a:r>
                        <a:rPr kumimoji="1" lang="ja-JP" altLang="en-US" sz="1400" b="1" dirty="0"/>
                        <a:t>家賃や電熱代が節約できる</a:t>
                      </a:r>
                    </a:p>
                  </a:txBody>
                  <a:tcPr anchor="ctr"/>
                </a:tc>
                <a:tc>
                  <a:txBody>
                    <a:bodyPr/>
                    <a:lstStyle/>
                    <a:p>
                      <a:pPr marL="171450" indent="-171450" algn="l">
                        <a:buFont typeface="Wingdings" panose="05000000000000000000" pitchFamily="2" charset="2"/>
                        <a:buChar char="l"/>
                      </a:pPr>
                      <a:r>
                        <a:rPr kumimoji="1" lang="ja-JP" altLang="en-US" sz="1400" b="1" dirty="0"/>
                        <a:t>その時間を他に有効活用できる</a:t>
                      </a:r>
                    </a:p>
                  </a:txBody>
                  <a:tcPr anchor="ctr"/>
                </a:tc>
                <a:tc>
                  <a:txBody>
                    <a:bodyPr/>
                    <a:lstStyle/>
                    <a:p>
                      <a:pPr marL="171450" indent="-171450" algn="l">
                        <a:buFont typeface="Wingdings" panose="05000000000000000000" pitchFamily="2" charset="2"/>
                        <a:buChar char="l"/>
                      </a:pPr>
                      <a:r>
                        <a:rPr kumimoji="1" lang="ja-JP" altLang="en-US" sz="1400" b="1" dirty="0"/>
                        <a:t>災害時にも事業の早期回復ができる</a:t>
                      </a:r>
                    </a:p>
                  </a:txBody>
                  <a:tcPr anchor="ctr"/>
                </a:tc>
                <a:extLst>
                  <a:ext uri="{0D108BD9-81ED-4DB2-BD59-A6C34878D82A}">
                    <a16:rowId xmlns:a16="http://schemas.microsoft.com/office/drawing/2014/main" val="648864228"/>
                  </a:ext>
                </a:extLst>
              </a:tr>
              <a:tr h="995450">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ja-JP" altLang="en-US" sz="1400" b="1" dirty="0"/>
                        <a:t>仕事に集中できる</a:t>
                      </a:r>
                    </a:p>
                  </a:txBody>
                  <a:tcPr anchor="ctr"/>
                </a:tc>
                <a:tc>
                  <a:txBody>
                    <a:bodyPr/>
                    <a:lstStyle/>
                    <a:p>
                      <a:pPr marL="171450" indent="-171450" algn="l">
                        <a:buFont typeface="Wingdings" panose="05000000000000000000" pitchFamily="2" charset="2"/>
                        <a:buChar char="l"/>
                      </a:pPr>
                      <a:r>
                        <a:rPr kumimoji="1" lang="ja-JP" altLang="en-US" sz="1400" b="1" dirty="0"/>
                        <a:t>家族との時間、プライベートの時間を確保しやすくなる</a:t>
                      </a:r>
                    </a:p>
                  </a:txBody>
                  <a:tcPr anchor="ctr"/>
                </a:tc>
                <a:tc>
                  <a:txBody>
                    <a:bodyPr/>
                    <a:lstStyle/>
                    <a:p>
                      <a:pPr marL="171450" indent="-171450" algn="l">
                        <a:buFont typeface="Wingdings" panose="05000000000000000000" pitchFamily="2" charset="2"/>
                        <a:buChar char="l"/>
                      </a:pPr>
                      <a:r>
                        <a:rPr kumimoji="1" lang="ja-JP" altLang="en-US" sz="1400" b="1" dirty="0"/>
                        <a:t>通勤費用が減る</a:t>
                      </a:r>
                    </a:p>
                  </a:txBody>
                  <a:tcPr anchor="ctr"/>
                </a:tc>
                <a:tc>
                  <a:txBody>
                    <a:bodyPr/>
                    <a:lstStyle/>
                    <a:p>
                      <a:pPr marL="171450" indent="-171450" algn="l">
                        <a:buFont typeface="Wingdings" panose="05000000000000000000" pitchFamily="2" charset="2"/>
                        <a:buChar char="l"/>
                      </a:pPr>
                      <a:r>
                        <a:rPr kumimoji="1" lang="ja-JP" altLang="en-US" sz="1400" b="1" dirty="0"/>
                        <a:t>ストレス解消にもつながる</a:t>
                      </a:r>
                    </a:p>
                  </a:txBody>
                  <a:tcPr anchor="ctr"/>
                </a:tc>
                <a:tc>
                  <a:txBody>
                    <a:bodyPr/>
                    <a:lstStyle/>
                    <a:p>
                      <a:pPr marL="171450" indent="-171450" algn="l">
                        <a:buFont typeface="Wingdings" panose="05000000000000000000" pitchFamily="2" charset="2"/>
                        <a:buChar char="l"/>
                      </a:pPr>
                      <a:r>
                        <a:rPr kumimoji="1" lang="ja-JP" altLang="en-US" sz="1400" b="1" dirty="0"/>
                        <a:t>個人作業のみでなく、協働作業が可能となる</a:t>
                      </a:r>
                    </a:p>
                  </a:txBody>
                  <a:tcPr anchor="ctr"/>
                </a:tc>
                <a:extLst>
                  <a:ext uri="{0D108BD9-81ED-4DB2-BD59-A6C34878D82A}">
                    <a16:rowId xmlns:a16="http://schemas.microsoft.com/office/drawing/2014/main" val="547419983"/>
                  </a:ext>
                </a:extLst>
              </a:tr>
              <a:tr h="995450">
                <a:tc>
                  <a:txBody>
                    <a:bodyPr/>
                    <a:lstStyle/>
                    <a:p>
                      <a:pPr marL="171450" indent="-171450" algn="l">
                        <a:buFont typeface="Wingdings" panose="05000000000000000000" pitchFamily="2" charset="2"/>
                        <a:buChar char="l"/>
                      </a:pPr>
                      <a:endParaRPr kumimoji="1" lang="ja-JP" altLang="en-US" sz="1400" b="1" dirty="0"/>
                    </a:p>
                  </a:txBody>
                  <a:tcPr anchor="ctr"/>
                </a:tc>
                <a:tc>
                  <a:txBody>
                    <a:bodyPr/>
                    <a:lstStyle/>
                    <a:p>
                      <a:pPr marL="171450" indent="-171450" algn="l">
                        <a:buFont typeface="Wingdings" panose="05000000000000000000" pitchFamily="2" charset="2"/>
                        <a:buChar char="l"/>
                      </a:pPr>
                      <a:r>
                        <a:rPr kumimoji="1" lang="ja-JP" altLang="en-US" sz="1400" b="1" dirty="0"/>
                        <a:t>会社への満足度、社員満足度が向上する</a:t>
                      </a:r>
                    </a:p>
                  </a:txBody>
                  <a:tcPr anchor="ctr"/>
                </a:tc>
                <a:tc>
                  <a:txBody>
                    <a:bodyPr/>
                    <a:lstStyle/>
                    <a:p>
                      <a:pPr marL="171450" indent="-171450" algn="l">
                        <a:buFont typeface="Wingdings" panose="05000000000000000000" pitchFamily="2" charset="2"/>
                        <a:buChar char="l"/>
                      </a:pPr>
                      <a:endParaRPr kumimoji="1" lang="ja-JP" altLang="en-US" sz="1400" b="1" dirty="0"/>
                    </a:p>
                  </a:txBody>
                  <a:tcPr anchor="ctr"/>
                </a:tc>
                <a:tc>
                  <a:txBody>
                    <a:bodyPr/>
                    <a:lstStyle/>
                    <a:p>
                      <a:pPr marL="171450" indent="-171450" algn="l">
                        <a:buFont typeface="Wingdings" panose="05000000000000000000" pitchFamily="2" charset="2"/>
                        <a:buChar char="l"/>
                      </a:pPr>
                      <a:r>
                        <a:rPr kumimoji="1" lang="ja-JP" altLang="en-US" sz="1400" b="1" dirty="0"/>
                        <a:t>自律的な仕事管理ができ、達成感が上がる</a:t>
                      </a:r>
                    </a:p>
                  </a:txBody>
                  <a:tcPr anchor="ctr"/>
                </a:tc>
                <a:tc>
                  <a:txBody>
                    <a:bodyPr/>
                    <a:lstStyle/>
                    <a:p>
                      <a:pPr marL="171450" indent="-171450" algn="l">
                        <a:buFont typeface="Wingdings" panose="05000000000000000000" pitchFamily="2" charset="2"/>
                        <a:buChar char="l"/>
                      </a:pPr>
                      <a:endParaRPr kumimoji="1" lang="ja-JP" altLang="en-US" sz="1400" b="1" dirty="0"/>
                    </a:p>
                  </a:txBody>
                  <a:tcPr anchor="ctr"/>
                </a:tc>
                <a:extLst>
                  <a:ext uri="{0D108BD9-81ED-4DB2-BD59-A6C34878D82A}">
                    <a16:rowId xmlns:a16="http://schemas.microsoft.com/office/drawing/2014/main" val="1349565757"/>
                  </a:ext>
                </a:extLst>
              </a:tr>
            </a:tbl>
          </a:graphicData>
        </a:graphic>
      </p:graphicFrame>
    </p:spTree>
    <p:extLst>
      <p:ext uri="{BB962C8B-B14F-4D97-AF65-F5344CB8AC3E}">
        <p14:creationId xmlns:p14="http://schemas.microsoft.com/office/powerpoint/2010/main" val="1631105304"/>
      </p:ext>
    </p:extLst>
  </p:cSld>
  <p:clrMapOvr>
    <a:masterClrMapping/>
  </p:clrMapOvr>
</p:sld>
</file>

<file path=ppt/theme/theme1.xml><?xml version="1.0" encoding="utf-8"?>
<a:theme xmlns:a="http://schemas.openxmlformats.org/drawingml/2006/main" name="My-1 design">
  <a:themeElements>
    <a:clrScheme name="My-1 design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My-1 desig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CFFFF"/>
        </a:solidFill>
        <a:ln w="12700" cap="flat" cmpd="sng" algn="ctr">
          <a:solidFill>
            <a:schemeClr val="tx1"/>
          </a:solidFill>
          <a:prstDash val="solid"/>
          <a:round/>
          <a:headEnd type="none" w="med" len="med"/>
          <a:tailEnd type="none" w="med" len="med"/>
        </a:ln>
        <a:effectLst/>
      </a:spPr>
      <a:bodyPr vert="horz" wrap="none" lIns="91429" tIns="45714" rIns="91429" bIns="45714" numCol="1" rtlCol="0" anchor="ctr" anchorCtr="0" compatLnSpc="1">
        <a:prstTxWarp prst="textNoShape">
          <a:avLst/>
        </a:prstTxWarp>
        <a:noAutofit/>
      </a:bodyPr>
      <a:lstStyle>
        <a:defPPr marL="355600" marR="0" indent="-355600" algn="l" defTabSz="914400" rtl="0" eaLnBrk="1" fontAlgn="base" latinLnBrk="0" hangingPunct="1">
          <a:lnSpc>
            <a:spcPct val="100000"/>
          </a:lnSpc>
          <a:spcBef>
            <a:spcPct val="50000"/>
          </a:spcBef>
          <a:spcAft>
            <a:spcPct val="0"/>
          </a:spcAft>
          <a:buClr>
            <a:schemeClr val="tx1"/>
          </a:buClr>
          <a:buSzPct val="80000"/>
          <a:buFont typeface="Wingdings" pitchFamily="2" charset="2"/>
          <a:buNone/>
          <a:tabLst/>
          <a:defRPr kumimoji="1" sz="1400" b="0" i="0" u="none" strike="noStrike" cap="none" normalizeH="0" baseline="0" dirty="0">
            <a:ln>
              <a:noFill/>
            </a:ln>
            <a:solidFill>
              <a:schemeClr val="tx1"/>
            </a:solidFill>
            <a:effectLst/>
            <a:latin typeface="ＭＳ Ｐゴシック" pitchFamily="50" charset="-128"/>
            <a:ea typeface="ＭＳ Ｐゴシック" pitchFamily="50" charset="-128"/>
          </a:defRPr>
        </a:defPPr>
      </a:lstStyle>
    </a:spDef>
    <a:lnDef>
      <a:spPr bwMode="auto">
        <a:solidFill>
          <a:srgbClr val="66FF33"/>
        </a:solidFill>
        <a:ln w="19050" cap="flat" cmpd="sng" algn="ctr">
          <a:solidFill>
            <a:schemeClr val="tx1"/>
          </a:solidFill>
          <a:prstDash val="solid"/>
          <a:round/>
          <a:headEnd type="none" w="med" len="med"/>
          <a:tailEnd type="none" w="med" len="med"/>
        </a:ln>
        <a:effectLst/>
      </a:spPr>
      <a:bodyPr/>
      <a:lstStyle/>
    </a:lnDef>
  </a:objectDefaults>
  <a:extraClrSchemeLst>
    <a:extraClrScheme>
      <a:clrScheme name="My-1 design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My-1 design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My-1 design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My-1 design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My-1 design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My-1 design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My-1 design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My-1 design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My-1 design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My-1 design</Template>
  <TotalTime>17313</TotalTime>
  <Words>3551</Words>
  <Application>Microsoft Office PowerPoint</Application>
  <PresentationFormat>画面に合わせる (4:3)</PresentationFormat>
  <Paragraphs>627</Paragraphs>
  <Slides>39</Slides>
  <Notes>38</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0</vt:i4>
      </vt:variant>
      <vt:variant>
        <vt:lpstr>スライド タイトル</vt:lpstr>
      </vt:variant>
      <vt:variant>
        <vt:i4>39</vt:i4>
      </vt:variant>
    </vt:vector>
  </HeadingPairs>
  <TitlesOfParts>
    <vt:vector size="46" baseType="lpstr">
      <vt:lpstr>Monotype Sorts</vt:lpstr>
      <vt:lpstr>ＭＳ Ｐゴシック</vt:lpstr>
      <vt:lpstr>Arial</vt:lpstr>
      <vt:lpstr>Times New Roman</vt:lpstr>
      <vt:lpstr>Verdana</vt:lpstr>
      <vt:lpstr>Wingdings</vt:lpstr>
      <vt:lpstr>My-1 design</vt:lpstr>
      <vt:lpstr>テレワーク　概説 ご紹介資料</vt:lpstr>
      <vt:lpstr> </vt:lpstr>
      <vt:lpstr> </vt:lpstr>
      <vt:lpstr>３密から４脱へ！</vt:lpstr>
      <vt:lpstr>リモートワーク？／テレワーク？／在宅勤務？</vt:lpstr>
      <vt:lpstr>テレワークとは</vt:lpstr>
      <vt:lpstr>テレワークの全体像</vt:lpstr>
      <vt:lpstr>テレワーク導入の目的</vt:lpstr>
      <vt:lpstr>テレワークでの期待効果</vt:lpstr>
      <vt:lpstr> </vt:lpstr>
      <vt:lpstr>テレワークの実施状況</vt:lpstr>
      <vt:lpstr>テレワークを利用できる仕事の割合は？</vt:lpstr>
      <vt:lpstr>職種ごとのテレワーク利用実態</vt:lpstr>
      <vt:lpstr>テレワーク利用で生産性は向上したか？</vt:lpstr>
      <vt:lpstr> </vt:lpstr>
      <vt:lpstr>テレワークの導入ステップ</vt:lpstr>
      <vt:lpstr>導入ステップ詳細</vt:lpstr>
      <vt:lpstr>導入ステップ詳細</vt:lpstr>
      <vt:lpstr> </vt:lpstr>
      <vt:lpstr>テレワークに必要な機器</vt:lpstr>
      <vt:lpstr>テレワーク導入のための「ITツール：(1)」</vt:lpstr>
      <vt:lpstr>テレワーク導入のための「ITツール」</vt:lpstr>
      <vt:lpstr>テレワーク導入のための「ITツール」</vt:lpstr>
      <vt:lpstr>テレワーク導入のための「ITツール」</vt:lpstr>
      <vt:lpstr>テレワーク導入のための「ITツール」</vt:lpstr>
      <vt:lpstr>テレワーク導入のための「ITツール：（２）」</vt:lpstr>
      <vt:lpstr>テレワーク導入のための「ITツール：（３）」</vt:lpstr>
      <vt:lpstr> </vt:lpstr>
      <vt:lpstr>テレワークを阻害する要因</vt:lpstr>
      <vt:lpstr>就業者から見たデメリット・不満点</vt:lpstr>
      <vt:lpstr>人事・労務管理</vt:lpstr>
      <vt:lpstr>セキュリティの考慮点</vt:lpstr>
      <vt:lpstr>各種の補助金／支援内容</vt:lpstr>
      <vt:lpstr>管理する側の考慮事項</vt:lpstr>
      <vt:lpstr>就業者側の考慮事項</vt:lpstr>
      <vt:lpstr> </vt:lpstr>
      <vt:lpstr>テレワーク実施に必要となる費用概要(1/2) </vt:lpstr>
      <vt:lpstr>テレワーク実施に必要となる費用概要(2/2)</vt:lpstr>
      <vt:lpstr> </vt:lpstr>
    </vt:vector>
  </TitlesOfParts>
  <Company>IBM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IGSS Template</dc:title>
  <dc:creator>Kuriwaki</dc:creator>
  <cp:lastModifiedBy>kuriwaki</cp:lastModifiedBy>
  <cp:revision>933</cp:revision>
  <cp:lastPrinted>2020-06-22T07:40:02Z</cp:lastPrinted>
  <dcterms:created xsi:type="dcterms:W3CDTF">2003-10-24T04:21:14Z</dcterms:created>
  <dcterms:modified xsi:type="dcterms:W3CDTF">2020-07-22T08:54:56Z</dcterms:modified>
</cp:coreProperties>
</file>